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9" r:id="rId2"/>
    <p:sldId id="267" r:id="rId3"/>
    <p:sldId id="263" r:id="rId4"/>
    <p:sldId id="258" r:id="rId5"/>
    <p:sldId id="265" r:id="rId6"/>
    <p:sldId id="283" r:id="rId7"/>
    <p:sldId id="284" r:id="rId8"/>
    <p:sldId id="285" r:id="rId9"/>
    <p:sldId id="286" r:id="rId10"/>
    <p:sldId id="287" r:id="rId11"/>
    <p:sldId id="288" r:id="rId12"/>
    <p:sldId id="289" r:id="rId13"/>
    <p:sldId id="290" r:id="rId14"/>
    <p:sldId id="291" r:id="rId15"/>
    <p:sldId id="264" r:id="rId16"/>
    <p:sldId id="256" r:id="rId17"/>
    <p:sldId id="266" r:id="rId18"/>
    <p:sldId id="257" r:id="rId19"/>
    <p:sldId id="259" r:id="rId20"/>
    <p:sldId id="261" r:id="rId21"/>
    <p:sldId id="262" r:id="rId22"/>
    <p:sldId id="269" r:id="rId23"/>
    <p:sldId id="260" r:id="rId24"/>
    <p:sldId id="292" r:id="rId25"/>
    <p:sldId id="293" r:id="rId26"/>
    <p:sldId id="294" r:id="rId27"/>
    <p:sldId id="295" r:id="rId28"/>
    <p:sldId id="296" r:id="rId29"/>
    <p:sldId id="297" r:id="rId30"/>
    <p:sldId id="298" r:id="rId31"/>
    <p:sldId id="280" r:id="rId32"/>
    <p:sldId id="299" r:id="rId33"/>
    <p:sldId id="300" r:id="rId34"/>
    <p:sldId id="301" r:id="rId35"/>
    <p:sldId id="281" r:id="rId36"/>
    <p:sldId id="302" r:id="rId37"/>
    <p:sldId id="303" r:id="rId38"/>
    <p:sldId id="304" r:id="rId39"/>
    <p:sldId id="282" r:id="rId40"/>
    <p:sldId id="305" r:id="rId41"/>
    <p:sldId id="272" r:id="rId42"/>
    <p:sldId id="273" r:id="rId43"/>
    <p:sldId id="274" r:id="rId44"/>
    <p:sldId id="275" r:id="rId45"/>
    <p:sldId id="276" r:id="rId46"/>
    <p:sldId id="277" r:id="rId47"/>
    <p:sldId id="27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930" y="-45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8" name="Slide Number Placeholder 7"/>
          <p:cNvSpPr>
            <a:spLocks noGrp="1"/>
          </p:cNvSpPr>
          <p:nvPr>
            <p:ph type="sldNum" sz="quarter" idx="11"/>
          </p:nvPr>
        </p:nvSpPr>
        <p:spPr/>
        <p:txBody>
          <a:bodyPr/>
          <a:lstStyle/>
          <a:p>
            <a:fld id="{FAADD77F-8FF7-418F-BFB1-23208C485204}"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D77F-8FF7-418F-BFB1-23208C48520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D77F-8FF7-418F-BFB1-23208C48520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D77F-8FF7-418F-BFB1-23208C48520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D77F-8FF7-418F-BFB1-23208C48520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DD77F-8FF7-418F-BFB1-23208C485204}" type="slidenum">
              <a:rPr lang="en-IN" smtClean="0"/>
              <a:pPr/>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ADD77F-8FF7-418F-BFB1-23208C485204}" type="slidenum">
              <a:rPr lang="en-IN" smtClean="0"/>
              <a:pPr/>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ADD77F-8FF7-418F-BFB1-23208C48520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ADD77F-8FF7-418F-BFB1-23208C48520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DD77F-8FF7-418F-BFB1-23208C48520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B4FDC-517A-4A63-BD66-F319CBD19288}" type="datetimeFigureOut">
              <a:rPr lang="en-IN" smtClean="0"/>
              <a:pPr/>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DD77F-8FF7-418F-BFB1-23208C48520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C2B4FDC-517A-4A63-BD66-F319CBD19288}" type="datetimeFigureOut">
              <a:rPr lang="en-IN" smtClean="0"/>
              <a:pPr/>
              <a:t>22-11-2019</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AADD77F-8FF7-418F-BFB1-23208C485204}" type="slidenum">
              <a:rPr lang="en-IN" smtClean="0"/>
              <a:pPr/>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docs.scipy.org/doc/scipy/reference/integrate.html" TargetMode="External"/><Relationship Id="rId3" Type="http://schemas.openxmlformats.org/officeDocument/2006/relationships/hyperlink" Target="https://docs.scipy.org/doc/scipy/reference/special.html" TargetMode="External"/><Relationship Id="rId7" Type="http://schemas.openxmlformats.org/officeDocument/2006/relationships/hyperlink" Target="https://docs.scipy.org/doc/scipy/reference/stats.html" TargetMode="External"/><Relationship Id="rId2" Type="http://schemas.openxmlformats.org/officeDocument/2006/relationships/hyperlink" Target="https://docs.scipy.org/doc/scipy/reference/io.html" TargetMode="External"/><Relationship Id="rId1" Type="http://schemas.openxmlformats.org/officeDocument/2006/relationships/slideLayout" Target="../slideLayouts/slideLayout2.xml"/><Relationship Id="rId6" Type="http://schemas.openxmlformats.org/officeDocument/2006/relationships/hyperlink" Target="https://docs.scipy.org/doc/scipy/reference/optimize.html" TargetMode="External"/><Relationship Id="rId11" Type="http://schemas.openxmlformats.org/officeDocument/2006/relationships/hyperlink" Target="https://docs.scipy.org/doc/scipy/reference/ndimage.html" TargetMode="External"/><Relationship Id="rId5" Type="http://schemas.openxmlformats.org/officeDocument/2006/relationships/hyperlink" Target="https://docs.scipy.org/doc/scipy/reference/interpolate.html" TargetMode="External"/><Relationship Id="rId10" Type="http://schemas.openxmlformats.org/officeDocument/2006/relationships/hyperlink" Target="https://docs.scipy.org/doc/scipy/reference/signal.html" TargetMode="External"/><Relationship Id="rId4" Type="http://schemas.openxmlformats.org/officeDocument/2006/relationships/hyperlink" Target="https://docs.scipy.org/doc/scipy/reference/linalg.html" TargetMode="External"/><Relationship Id="rId9" Type="http://schemas.openxmlformats.org/officeDocument/2006/relationships/hyperlink" Target="https://docs.scipy.org/doc/scipy/reference/fftpack.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python-modu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ibug.doc.ic.ac.uk/resources/facial-point-annotation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315200" cy="2595025"/>
          </a:xfrm>
        </p:spPr>
        <p:txBody>
          <a:bodyPr>
            <a:normAutofit/>
          </a:bodyPr>
          <a:lstStyle/>
          <a:p>
            <a:r>
              <a:rPr lang="en-IN" sz="6000" dirty="0" smtClean="0"/>
              <a:t>SOFTWARE TECH. LAB</a:t>
            </a:r>
            <a:endParaRPr lang="en-IN" sz="6000" dirty="0"/>
          </a:p>
        </p:txBody>
      </p:sp>
      <p:sp>
        <p:nvSpPr>
          <p:cNvPr id="3" name="Subtitle 2"/>
          <p:cNvSpPr>
            <a:spLocks noGrp="1"/>
          </p:cNvSpPr>
          <p:nvPr>
            <p:ph type="subTitle" idx="1"/>
          </p:nvPr>
        </p:nvSpPr>
        <p:spPr>
          <a:xfrm>
            <a:off x="2195736" y="4437112"/>
            <a:ext cx="6400800" cy="2137792"/>
          </a:xfrm>
        </p:spPr>
        <p:txBody>
          <a:bodyPr>
            <a:noAutofit/>
          </a:bodyPr>
          <a:lstStyle/>
          <a:p>
            <a:pPr algn="r"/>
            <a:r>
              <a:rPr lang="en-IN" sz="2400" dirty="0" smtClean="0">
                <a:solidFill>
                  <a:schemeClr val="tx1"/>
                </a:solidFill>
              </a:rPr>
              <a:t>-</a:t>
            </a:r>
            <a:r>
              <a:rPr lang="en-IN" sz="2400" dirty="0" err="1" smtClean="0">
                <a:solidFill>
                  <a:schemeClr val="tx1"/>
                </a:solidFill>
              </a:rPr>
              <a:t>Antara</a:t>
            </a:r>
            <a:r>
              <a:rPr lang="en-IN" sz="2400" dirty="0" smtClean="0">
                <a:solidFill>
                  <a:schemeClr val="tx1"/>
                </a:solidFill>
              </a:rPr>
              <a:t> </a:t>
            </a:r>
            <a:r>
              <a:rPr lang="en-IN" sz="2400" dirty="0" err="1" smtClean="0">
                <a:solidFill>
                  <a:schemeClr val="tx1"/>
                </a:solidFill>
              </a:rPr>
              <a:t>karankar</a:t>
            </a:r>
            <a:endParaRPr lang="en-IN" sz="2400" dirty="0" smtClean="0">
              <a:solidFill>
                <a:schemeClr val="tx1"/>
              </a:solidFill>
            </a:endParaRPr>
          </a:p>
          <a:p>
            <a:pPr algn="r"/>
            <a:r>
              <a:rPr lang="en-IN" sz="2400" dirty="0" smtClean="0">
                <a:solidFill>
                  <a:schemeClr val="tx1"/>
                </a:solidFill>
              </a:rPr>
              <a:t>-</a:t>
            </a:r>
            <a:r>
              <a:rPr lang="en-IN" sz="2400" dirty="0" err="1" smtClean="0">
                <a:solidFill>
                  <a:schemeClr val="tx1"/>
                </a:solidFill>
              </a:rPr>
              <a:t>Bhavana</a:t>
            </a:r>
            <a:r>
              <a:rPr lang="en-IN" sz="2400" dirty="0" smtClean="0">
                <a:solidFill>
                  <a:schemeClr val="tx1"/>
                </a:solidFill>
              </a:rPr>
              <a:t> </a:t>
            </a:r>
            <a:r>
              <a:rPr lang="en-IN" sz="2400" dirty="0" err="1" smtClean="0">
                <a:solidFill>
                  <a:schemeClr val="tx1"/>
                </a:solidFill>
              </a:rPr>
              <a:t>komanduri</a:t>
            </a:r>
            <a:endParaRPr lang="en-IN" sz="2400" dirty="0" smtClean="0">
              <a:solidFill>
                <a:schemeClr val="tx1"/>
              </a:solidFill>
            </a:endParaRPr>
          </a:p>
          <a:p>
            <a:pPr algn="r"/>
            <a:r>
              <a:rPr lang="en-IN" sz="2400" dirty="0" smtClean="0">
                <a:solidFill>
                  <a:schemeClr val="tx1"/>
                </a:solidFill>
              </a:rPr>
              <a:t>-</a:t>
            </a:r>
            <a:r>
              <a:rPr lang="en-IN" sz="2400" dirty="0" err="1" smtClean="0">
                <a:solidFill>
                  <a:schemeClr val="tx1"/>
                </a:solidFill>
              </a:rPr>
              <a:t>Maithreyi</a:t>
            </a:r>
            <a:r>
              <a:rPr lang="en-IN" sz="2400" dirty="0" smtClean="0">
                <a:solidFill>
                  <a:schemeClr val="tx1"/>
                </a:solidFill>
              </a:rPr>
              <a:t> </a:t>
            </a:r>
            <a:r>
              <a:rPr lang="en-IN" sz="2400" dirty="0" err="1" smtClean="0">
                <a:solidFill>
                  <a:schemeClr val="tx1"/>
                </a:solidFill>
              </a:rPr>
              <a:t>Pagar</a:t>
            </a:r>
            <a:endParaRPr lang="en-IN" sz="2400" dirty="0" smtClean="0">
              <a:solidFill>
                <a:schemeClr val="tx1"/>
              </a:solidFill>
            </a:endParaRPr>
          </a:p>
          <a:p>
            <a:pPr algn="r"/>
            <a:r>
              <a:rPr lang="en-IN" sz="2400" dirty="0" smtClean="0">
                <a:solidFill>
                  <a:schemeClr val="tx1"/>
                </a:solidFill>
              </a:rPr>
              <a:t>-</a:t>
            </a:r>
            <a:r>
              <a:rPr lang="en-IN" sz="2400" dirty="0" err="1" smtClean="0">
                <a:solidFill>
                  <a:schemeClr val="tx1"/>
                </a:solidFill>
              </a:rPr>
              <a:t>Muskan</a:t>
            </a:r>
            <a:r>
              <a:rPr lang="en-IN" sz="2400" dirty="0" smtClean="0">
                <a:solidFill>
                  <a:schemeClr val="tx1"/>
                </a:solidFill>
              </a:rPr>
              <a:t> </a:t>
            </a:r>
            <a:r>
              <a:rPr lang="en-IN" sz="2400" dirty="0" err="1" smtClean="0">
                <a:solidFill>
                  <a:schemeClr val="tx1"/>
                </a:solidFill>
              </a:rPr>
              <a:t>Chourasia</a:t>
            </a:r>
            <a:endParaRPr lang="en-IN" sz="2400" dirty="0" smtClean="0">
              <a:solidFill>
                <a:schemeClr val="tx1"/>
              </a:solidFill>
            </a:endParaRPr>
          </a:p>
          <a:p>
            <a:pPr algn="r"/>
            <a:r>
              <a:rPr lang="en-IN" sz="2400" dirty="0" smtClean="0">
                <a:solidFill>
                  <a:schemeClr val="tx1"/>
                </a:solidFill>
              </a:rPr>
              <a:t>-</a:t>
            </a:r>
            <a:r>
              <a:rPr lang="en-IN" sz="2400" dirty="0" err="1" smtClean="0">
                <a:solidFill>
                  <a:schemeClr val="tx1"/>
                </a:solidFill>
              </a:rPr>
              <a:t>Nidhi</a:t>
            </a:r>
            <a:r>
              <a:rPr lang="en-IN" sz="2400" dirty="0" smtClean="0">
                <a:solidFill>
                  <a:schemeClr val="tx1"/>
                </a:solidFill>
              </a:rPr>
              <a:t> Sharma</a:t>
            </a:r>
          </a:p>
          <a:p>
            <a:pPr algn="r"/>
            <a:endParaRPr lang="en-IN" sz="2400" dirty="0">
              <a:solidFill>
                <a:schemeClr val="tx1"/>
              </a:solidFill>
            </a:endParaRPr>
          </a:p>
        </p:txBody>
      </p:sp>
      <p:pic>
        <p:nvPicPr>
          <p:cNvPr id="1026" name="Picture 2" descr="Image result for drowsy detection syste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5696" y="3717032"/>
            <a:ext cx="3614986" cy="28559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814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357166"/>
            <a:ext cx="7315200" cy="1154097"/>
          </a:xfrm>
        </p:spPr>
        <p:txBody>
          <a:bodyPr>
            <a:normAutofit fontScale="90000"/>
          </a:bodyPr>
          <a:lstStyle/>
          <a:p>
            <a:r>
              <a:rPr lang="en-US" dirty="0" smtClean="0"/>
              <a:t>Working of KNN Algorithm</a:t>
            </a:r>
            <a:br>
              <a:rPr lang="en-US" dirty="0" smtClean="0"/>
            </a:br>
            <a:endParaRPr lang="en-US" dirty="0"/>
          </a:p>
        </p:txBody>
      </p:sp>
      <p:sp>
        <p:nvSpPr>
          <p:cNvPr id="3" name="Content Placeholder 2"/>
          <p:cNvSpPr>
            <a:spLocks noGrp="1"/>
          </p:cNvSpPr>
          <p:nvPr>
            <p:ph idx="1"/>
          </p:nvPr>
        </p:nvSpPr>
        <p:spPr>
          <a:xfrm>
            <a:off x="914400" y="1428737"/>
            <a:ext cx="7315200" cy="4880624"/>
          </a:xfrm>
        </p:spPr>
        <p:txBody>
          <a:bodyPr>
            <a:normAutofit/>
          </a:bodyPr>
          <a:lstStyle/>
          <a:p>
            <a:pPr>
              <a:buNone/>
            </a:pPr>
            <a:r>
              <a:rPr lang="en-US" dirty="0" smtClean="0"/>
              <a:t>K-nearest neighbors (KNN) algorithm uses ‘feature similarity’ to predict the values of new </a:t>
            </a:r>
            <a:r>
              <a:rPr lang="en-US" dirty="0" err="1" smtClean="0"/>
              <a:t>datapoints</a:t>
            </a:r>
            <a:r>
              <a:rPr lang="en-US" dirty="0" smtClean="0"/>
              <a:t> which further means that the new data point will be assigned a value based on how closely it matches the points in the training set. We can understand its working with the help of following steps −</a:t>
            </a:r>
          </a:p>
          <a:p>
            <a:pPr>
              <a:buNone/>
            </a:pPr>
            <a:endParaRPr lang="en-US" dirty="0" smtClean="0"/>
          </a:p>
          <a:p>
            <a:pPr>
              <a:buNone/>
            </a:pPr>
            <a:r>
              <a:rPr lang="en-US" b="1" dirty="0" smtClean="0"/>
              <a:t>Step 1</a:t>
            </a:r>
            <a:r>
              <a:rPr lang="en-US" dirty="0" smtClean="0"/>
              <a:t> − For implementing any algorithm, we need dataset. So during the first step of KNN, we must load the training as well as test data.</a:t>
            </a:r>
          </a:p>
          <a:p>
            <a:pPr>
              <a:buNone/>
            </a:pPr>
            <a:endParaRPr lang="en-US" dirty="0" smtClean="0"/>
          </a:p>
          <a:p>
            <a:pPr>
              <a:buNone/>
            </a:pPr>
            <a:r>
              <a:rPr lang="en-US" b="1" dirty="0" smtClean="0"/>
              <a:t>Step 2</a:t>
            </a:r>
            <a:r>
              <a:rPr lang="en-US" dirty="0" smtClean="0"/>
              <a:t> − Next, we need to choose the value of K i.e. the nearest data points. K can be any integer.</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785795"/>
            <a:ext cx="7315200" cy="5523566"/>
          </a:xfrm>
        </p:spPr>
        <p:txBody>
          <a:bodyPr>
            <a:normAutofit/>
          </a:bodyPr>
          <a:lstStyle/>
          <a:p>
            <a:pPr>
              <a:buNone/>
            </a:pPr>
            <a:r>
              <a:rPr lang="en-US" b="1" dirty="0" smtClean="0"/>
              <a:t>Step 3</a:t>
            </a:r>
            <a:r>
              <a:rPr lang="en-US" dirty="0" smtClean="0"/>
              <a:t> − For each point in the test data do the following −</a:t>
            </a:r>
          </a:p>
          <a:p>
            <a:pPr>
              <a:buNone/>
            </a:pPr>
            <a:r>
              <a:rPr lang="en-US" b="1" dirty="0" smtClean="0"/>
              <a:t>3.1</a:t>
            </a:r>
            <a:r>
              <a:rPr lang="en-US" dirty="0" smtClean="0"/>
              <a:t> − Calculate the distance between test data and each row of training data with the help of any of the method namely: Euclidean, Manhattan or Hamming distance. The most commonly used method to calculate distance is Euclidean.</a:t>
            </a:r>
          </a:p>
          <a:p>
            <a:pPr>
              <a:buNone/>
            </a:pPr>
            <a:r>
              <a:rPr lang="en-US" b="1" dirty="0" smtClean="0"/>
              <a:t>3.2</a:t>
            </a:r>
            <a:r>
              <a:rPr lang="en-US" dirty="0" smtClean="0"/>
              <a:t> − Now, based on the distance value, sort them in ascending order.</a:t>
            </a:r>
          </a:p>
          <a:p>
            <a:pPr>
              <a:buNone/>
            </a:pPr>
            <a:r>
              <a:rPr lang="en-US" b="1" dirty="0" smtClean="0"/>
              <a:t>3.3</a:t>
            </a:r>
            <a:r>
              <a:rPr lang="en-US" dirty="0" smtClean="0"/>
              <a:t> − Next, it will choose the top K rows from the sorted array.</a:t>
            </a:r>
          </a:p>
          <a:p>
            <a:pPr>
              <a:buNone/>
            </a:pPr>
            <a:r>
              <a:rPr lang="en-US" b="1" dirty="0" smtClean="0"/>
              <a:t>3.4</a:t>
            </a:r>
            <a:r>
              <a:rPr lang="en-US" dirty="0" smtClean="0"/>
              <a:t> − Now, it will assign a class to the test point based on most frequent class of these rows.</a:t>
            </a:r>
          </a:p>
          <a:p>
            <a:pPr>
              <a:buNone/>
            </a:pPr>
            <a:endParaRPr lang="en-US" dirty="0" smtClean="0"/>
          </a:p>
          <a:p>
            <a:pPr>
              <a:buNone/>
            </a:pPr>
            <a:r>
              <a:rPr lang="en-US" b="1" dirty="0" smtClean="0"/>
              <a:t>Step 4</a:t>
            </a:r>
            <a:r>
              <a:rPr lang="en-US" dirty="0" smtClean="0"/>
              <a:t> − End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7315200" cy="1154097"/>
          </a:xfrm>
        </p:spPr>
        <p:txBody>
          <a:bodyPr/>
          <a:lstStyle/>
          <a:p>
            <a:r>
              <a:rPr lang="en-IN" dirty="0" smtClean="0"/>
              <a:t>Example</a:t>
            </a:r>
            <a:endParaRPr lang="en-US" dirty="0"/>
          </a:p>
        </p:txBody>
      </p:sp>
      <p:sp>
        <p:nvSpPr>
          <p:cNvPr id="3" name="Content Placeholder 2"/>
          <p:cNvSpPr>
            <a:spLocks noGrp="1"/>
          </p:cNvSpPr>
          <p:nvPr>
            <p:ph idx="1"/>
          </p:nvPr>
        </p:nvSpPr>
        <p:spPr>
          <a:xfrm>
            <a:off x="914400" y="1714489"/>
            <a:ext cx="7315200" cy="1500197"/>
          </a:xfrm>
        </p:spPr>
        <p:txBody>
          <a:bodyPr>
            <a:normAutofit fontScale="92500" lnSpcReduction="20000"/>
          </a:bodyPr>
          <a:lstStyle/>
          <a:p>
            <a:pPr>
              <a:buNone/>
            </a:pPr>
            <a:r>
              <a:rPr lang="en-US" dirty="0" smtClean="0"/>
              <a:t>The following is an example to understand the concept of K and working of KNN algorithm −</a:t>
            </a:r>
          </a:p>
          <a:p>
            <a:pPr>
              <a:buNone/>
            </a:pPr>
            <a:r>
              <a:rPr lang="en-US" dirty="0" smtClean="0"/>
              <a:t>Suppose we have a dataset which can be plotted as follows −</a:t>
            </a:r>
          </a:p>
          <a:p>
            <a:pPr>
              <a:buNone/>
            </a:pPr>
            <a:r>
              <a:rPr lang="en-US" dirty="0" smtClean="0"/>
              <a:t/>
            </a:r>
            <a:br>
              <a:rPr lang="en-US" dirty="0" smtClean="0"/>
            </a:br>
            <a:endParaRPr lang="en-US" dirty="0"/>
          </a:p>
        </p:txBody>
      </p:sp>
      <p:pic>
        <p:nvPicPr>
          <p:cNvPr id="41987" name="Picture 3"/>
          <p:cNvPicPr>
            <a:picLocks noChangeAspect="1" noChangeArrowheads="1"/>
          </p:cNvPicPr>
          <p:nvPr/>
        </p:nvPicPr>
        <p:blipFill>
          <a:blip r:embed="rId2"/>
          <a:srcRect/>
          <a:stretch>
            <a:fillRect/>
          </a:stretch>
        </p:blipFill>
        <p:spPr bwMode="auto">
          <a:xfrm>
            <a:off x="2071670" y="3071810"/>
            <a:ext cx="50387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428605"/>
            <a:ext cx="7658128" cy="1643073"/>
          </a:xfrm>
        </p:spPr>
        <p:txBody>
          <a:bodyPr/>
          <a:lstStyle/>
          <a:p>
            <a:pPr>
              <a:buNone/>
            </a:pPr>
            <a:r>
              <a:rPr lang="en-US" dirty="0" smtClean="0"/>
              <a:t>Now, we need to classify new data point with black dot (at point 60,60) into blue or red class. We are assuming K = 3 i.e. it would find three nearest data points. It is shown in the next diagram −</a:t>
            </a:r>
            <a:endParaRPr lang="en-US" dirty="0"/>
          </a:p>
        </p:txBody>
      </p:sp>
      <p:pic>
        <p:nvPicPr>
          <p:cNvPr id="43010" name="Picture 2"/>
          <p:cNvPicPr>
            <a:picLocks noChangeAspect="1" noChangeArrowheads="1"/>
          </p:cNvPicPr>
          <p:nvPr/>
        </p:nvPicPr>
        <p:blipFill>
          <a:blip r:embed="rId2"/>
          <a:srcRect/>
          <a:stretch>
            <a:fillRect/>
          </a:stretch>
        </p:blipFill>
        <p:spPr bwMode="auto">
          <a:xfrm>
            <a:off x="2214546" y="1857364"/>
            <a:ext cx="4857750" cy="3038475"/>
          </a:xfrm>
          <a:prstGeom prst="rect">
            <a:avLst/>
          </a:prstGeom>
          <a:noFill/>
          <a:ln w="9525">
            <a:noFill/>
            <a:miter lim="800000"/>
            <a:headEnd/>
            <a:tailEnd/>
          </a:ln>
          <a:effectLst/>
        </p:spPr>
      </p:pic>
      <p:sp>
        <p:nvSpPr>
          <p:cNvPr id="5" name="Rectangle 4"/>
          <p:cNvSpPr/>
          <p:nvPr/>
        </p:nvSpPr>
        <p:spPr>
          <a:xfrm>
            <a:off x="428596" y="5214950"/>
            <a:ext cx="7858180" cy="923330"/>
          </a:xfrm>
          <a:prstGeom prst="rect">
            <a:avLst/>
          </a:prstGeom>
        </p:spPr>
        <p:txBody>
          <a:bodyPr wrap="square">
            <a:spAutoFit/>
          </a:bodyPr>
          <a:lstStyle/>
          <a:p>
            <a:r>
              <a:rPr lang="en-US" dirty="0" smtClean="0"/>
              <a:t>We can see in the above diagram the three nearest neighbors of the data point with black dot. Among those three, two of them lies in Red class hence the black dot will also be assigned in red class.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315200" cy="1154097"/>
          </a:xfrm>
        </p:spPr>
        <p:txBody>
          <a:bodyPr>
            <a:normAutofit fontScale="90000"/>
          </a:bodyPr>
          <a:lstStyle/>
          <a:p>
            <a:r>
              <a:rPr lang="en-US" dirty="0" smtClean="0"/>
              <a:t>Pros and Cons of KNN</a:t>
            </a:r>
            <a:br>
              <a:rPr lang="en-US" dirty="0" smtClean="0"/>
            </a:br>
            <a:endParaRPr lang="en-US" dirty="0"/>
          </a:p>
        </p:txBody>
      </p:sp>
      <p:sp>
        <p:nvSpPr>
          <p:cNvPr id="3" name="Content Placeholder 2"/>
          <p:cNvSpPr>
            <a:spLocks noGrp="1"/>
          </p:cNvSpPr>
          <p:nvPr>
            <p:ph idx="1"/>
          </p:nvPr>
        </p:nvSpPr>
        <p:spPr>
          <a:xfrm>
            <a:off x="571472" y="1285860"/>
            <a:ext cx="3729038" cy="5023500"/>
          </a:xfrm>
        </p:spPr>
        <p:txBody>
          <a:bodyPr/>
          <a:lstStyle/>
          <a:p>
            <a:pPr>
              <a:buNone/>
            </a:pPr>
            <a:r>
              <a:rPr lang="en-US" dirty="0" smtClean="0"/>
              <a:t>Pros</a:t>
            </a:r>
          </a:p>
          <a:p>
            <a:r>
              <a:rPr lang="en-US" dirty="0" smtClean="0"/>
              <a:t>It is very simple algorithm to understand and interpret.</a:t>
            </a:r>
          </a:p>
          <a:p>
            <a:r>
              <a:rPr lang="en-US" dirty="0" smtClean="0"/>
              <a:t>It is very useful for nonlinear data because there is no assumption about data in this algorithm.</a:t>
            </a:r>
          </a:p>
          <a:p>
            <a:r>
              <a:rPr lang="en-US" dirty="0" smtClean="0"/>
              <a:t>It is a versatile algorithm as we can use it for classification as well as regression.</a:t>
            </a:r>
          </a:p>
          <a:p>
            <a:r>
              <a:rPr lang="en-US" dirty="0" smtClean="0"/>
              <a:t>It has relatively high accuracy but there are much better supervised learning models than KNN.</a:t>
            </a:r>
          </a:p>
          <a:p>
            <a:pPr>
              <a:buNone/>
            </a:pPr>
            <a:endParaRPr lang="en-US" dirty="0"/>
          </a:p>
        </p:txBody>
      </p:sp>
      <p:sp>
        <p:nvSpPr>
          <p:cNvPr id="5" name="TextBox 4"/>
          <p:cNvSpPr txBox="1"/>
          <p:nvPr/>
        </p:nvSpPr>
        <p:spPr>
          <a:xfrm>
            <a:off x="4857752" y="1428736"/>
            <a:ext cx="3857652" cy="4093428"/>
          </a:xfrm>
          <a:prstGeom prst="rect">
            <a:avLst/>
          </a:prstGeom>
          <a:noFill/>
        </p:spPr>
        <p:txBody>
          <a:bodyPr wrap="square" rtlCol="0">
            <a:spAutoFit/>
          </a:bodyPr>
          <a:lstStyle/>
          <a:p>
            <a:r>
              <a:rPr lang="en-US" sz="2000" dirty="0" smtClean="0"/>
              <a:t>Cons</a:t>
            </a:r>
          </a:p>
          <a:p>
            <a:pPr>
              <a:buClr>
                <a:schemeClr val="tx2"/>
              </a:buClr>
              <a:buFont typeface="Wingdings" pitchFamily="2" charset="2"/>
              <a:buChar char="§"/>
            </a:pPr>
            <a:r>
              <a:rPr lang="en-US" sz="2000" dirty="0" smtClean="0"/>
              <a:t>It is computationally a bit expensive algorithm because it stores all the training data.</a:t>
            </a:r>
          </a:p>
          <a:p>
            <a:pPr>
              <a:buClr>
                <a:schemeClr val="tx2"/>
              </a:buClr>
              <a:buFont typeface="Wingdings" pitchFamily="2" charset="2"/>
              <a:buChar char="§"/>
            </a:pPr>
            <a:r>
              <a:rPr lang="en-US" sz="2000" dirty="0" smtClean="0"/>
              <a:t>High memory storage required as compared to other supervised learning algorithms.</a:t>
            </a:r>
          </a:p>
          <a:p>
            <a:r>
              <a:rPr lang="en-US" sz="2000" dirty="0" smtClean="0"/>
              <a:t>Prediction is slow in case of big N.</a:t>
            </a:r>
          </a:p>
          <a:p>
            <a:pPr>
              <a:buClr>
                <a:schemeClr val="tx2"/>
              </a:buClr>
              <a:buFont typeface="Wingdings" pitchFamily="2" charset="2"/>
              <a:buChar char="§"/>
            </a:pPr>
            <a:r>
              <a:rPr lang="en-US" sz="2000" dirty="0" smtClean="0"/>
              <a:t>It is very sensitive to the scale of data as well as irrelevant features.</a:t>
            </a:r>
          </a:p>
          <a:p>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315200" cy="1154097"/>
          </a:xfrm>
        </p:spPr>
        <p:txBody>
          <a:bodyPr>
            <a:normAutofit/>
          </a:bodyPr>
          <a:lstStyle/>
          <a:p>
            <a:r>
              <a:rPr lang="en-IN" sz="4400" dirty="0" smtClean="0"/>
              <a:t>Methodology</a:t>
            </a:r>
            <a:endParaRPr lang="en-IN" sz="4400" dirty="0"/>
          </a:p>
        </p:txBody>
      </p:sp>
      <p:sp>
        <p:nvSpPr>
          <p:cNvPr id="3" name="Content Placeholder 2"/>
          <p:cNvSpPr>
            <a:spLocks noGrp="1"/>
          </p:cNvSpPr>
          <p:nvPr>
            <p:ph idx="1"/>
          </p:nvPr>
        </p:nvSpPr>
        <p:spPr>
          <a:xfrm>
            <a:off x="467544" y="1844824"/>
            <a:ext cx="7315200" cy="3539527"/>
          </a:xfrm>
        </p:spPr>
        <p:txBody>
          <a:bodyPr>
            <a:normAutofit lnSpcReduction="10000"/>
          </a:bodyPr>
          <a:lstStyle/>
          <a:p>
            <a:pPr marL="0" indent="0">
              <a:buNone/>
            </a:pPr>
            <a:r>
              <a:rPr lang="en-IN" dirty="0"/>
              <a:t> </a:t>
            </a:r>
            <a:r>
              <a:rPr lang="en-IN" sz="2800" dirty="0"/>
              <a:t>The proposed method is built in four stages and it is applied to the </a:t>
            </a:r>
            <a:r>
              <a:rPr lang="en-IN" sz="2800" dirty="0" smtClean="0"/>
              <a:t>coloured </a:t>
            </a:r>
            <a:r>
              <a:rPr lang="en-IN" sz="2800" dirty="0"/>
              <a:t>images with any background: </a:t>
            </a:r>
            <a:r>
              <a:rPr lang="en-IN" sz="2800" dirty="0" smtClean="0"/>
              <a:t>-</a:t>
            </a:r>
          </a:p>
          <a:p>
            <a:r>
              <a:rPr lang="en-IN" sz="2800" dirty="0" smtClean="0"/>
              <a:t>1</a:t>
            </a:r>
            <a:r>
              <a:rPr lang="en-IN" sz="2800" dirty="0"/>
              <a:t>. Localization of </a:t>
            </a:r>
            <a:r>
              <a:rPr lang="en-IN" sz="2800" dirty="0" smtClean="0"/>
              <a:t>Face</a:t>
            </a:r>
          </a:p>
          <a:p>
            <a:r>
              <a:rPr lang="en-IN" sz="2800" dirty="0" smtClean="0"/>
              <a:t> </a:t>
            </a:r>
            <a:r>
              <a:rPr lang="en-IN" sz="2800" dirty="0"/>
              <a:t>2. Localization of the Eyes </a:t>
            </a:r>
            <a:endParaRPr lang="en-IN" sz="2800" dirty="0" smtClean="0"/>
          </a:p>
          <a:p>
            <a:r>
              <a:rPr lang="en-IN" sz="2800" dirty="0" smtClean="0"/>
              <a:t>3</a:t>
            </a:r>
            <a:r>
              <a:rPr lang="en-IN" sz="2800" dirty="0"/>
              <a:t>. Tracking the eyes in the subsequent </a:t>
            </a:r>
            <a:r>
              <a:rPr lang="en-IN" sz="2800" dirty="0" smtClean="0"/>
              <a:t>frames</a:t>
            </a:r>
          </a:p>
          <a:p>
            <a:r>
              <a:rPr lang="en-IN" sz="2800" dirty="0" smtClean="0"/>
              <a:t>4</a:t>
            </a:r>
            <a:r>
              <a:rPr lang="en-IN" sz="2800" dirty="0"/>
              <a:t>. Detection of Drowsiness</a:t>
            </a:r>
          </a:p>
        </p:txBody>
      </p:sp>
    </p:spTree>
    <p:extLst>
      <p:ext uri="{BB962C8B-B14F-4D97-AF65-F5344CB8AC3E}">
        <p14:creationId xmlns:p14="http://schemas.microsoft.com/office/powerpoint/2010/main" xmlns="" val="4188564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1400"/>
            <a:ext cx="7772400" cy="1044205"/>
          </a:xfrm>
        </p:spPr>
        <p:txBody>
          <a:bodyPr>
            <a:normAutofit/>
          </a:bodyPr>
          <a:lstStyle/>
          <a:p>
            <a:r>
              <a:rPr lang="en-IN" dirty="0" smtClean="0"/>
              <a:t>How to detect drowsiness?</a:t>
            </a:r>
            <a:endParaRPr lang="en-IN" dirty="0"/>
          </a:p>
        </p:txBody>
      </p:sp>
      <p:sp>
        <p:nvSpPr>
          <p:cNvPr id="3" name="Subtitle 2"/>
          <p:cNvSpPr>
            <a:spLocks noGrp="1"/>
          </p:cNvSpPr>
          <p:nvPr>
            <p:ph type="subTitle" idx="1"/>
          </p:nvPr>
        </p:nvSpPr>
        <p:spPr>
          <a:xfrm>
            <a:off x="179512" y="836712"/>
            <a:ext cx="8784976" cy="5400600"/>
          </a:xfrm>
        </p:spPr>
        <p:txBody>
          <a:bodyPr>
            <a:noAutofit/>
          </a:bodyPr>
          <a:lstStyle/>
          <a:p>
            <a:pPr algn="l"/>
            <a:r>
              <a:rPr lang="en-US" dirty="0">
                <a:solidFill>
                  <a:schemeClr val="tx1"/>
                </a:solidFill>
                <a:latin typeface="Arial" pitchFamily="34" charset="0"/>
                <a:cs typeface="Arial" pitchFamily="34" charset="0"/>
              </a:rPr>
              <a:t>A method using an infrared camera to monitor pupil of the eye is the most popular method. Other research uses EEG to monitor driver fatigue. It is expensive to be commercialized and needs complex noise processing</a:t>
            </a:r>
            <a:r>
              <a:rPr lang="en-US" dirty="0" smtClean="0">
                <a:solidFill>
                  <a:schemeClr val="tx1"/>
                </a:solidFill>
                <a:latin typeface="Arial" pitchFamily="34" charset="0"/>
                <a:cs typeface="Arial" pitchFamily="34" charset="0"/>
              </a:rPr>
              <a:t>.</a:t>
            </a:r>
            <a:endParaRPr lang="en-IN" dirty="0">
              <a:solidFill>
                <a:schemeClr val="tx1"/>
              </a:solidFill>
              <a:latin typeface="Arial" pitchFamily="34" charset="0"/>
              <a:cs typeface="Arial" pitchFamily="34" charset="0"/>
            </a:endParaRPr>
          </a:p>
          <a:p>
            <a:pPr algn="l"/>
            <a:r>
              <a:rPr lang="en-US" dirty="0">
                <a:solidFill>
                  <a:schemeClr val="tx1"/>
                </a:solidFill>
                <a:latin typeface="Arial" pitchFamily="34" charset="0"/>
                <a:cs typeface="Arial" pitchFamily="34" charset="0"/>
              </a:rPr>
              <a:t>Drowsiness in drivers can be generally divided into the following </a:t>
            </a:r>
            <a:r>
              <a:rPr lang="en-US" dirty="0" smtClean="0">
                <a:solidFill>
                  <a:schemeClr val="tx1"/>
                </a:solidFill>
                <a:latin typeface="Arial" pitchFamily="34" charset="0"/>
                <a:cs typeface="Arial" pitchFamily="34" charset="0"/>
              </a:rPr>
              <a:t>categories:-                                </a:t>
            </a:r>
          </a:p>
          <a:p>
            <a:pPr algn="l"/>
            <a:r>
              <a:rPr lang="en-US" dirty="0">
                <a:latin typeface="Arial" pitchFamily="34" charset="0"/>
                <a:cs typeface="Arial" pitchFamily="34" charset="0"/>
              </a:rPr>
              <a:t> </a:t>
            </a:r>
            <a:r>
              <a:rPr lang="en-US" dirty="0" smtClean="0">
                <a:solidFill>
                  <a:schemeClr val="tx1"/>
                </a:solidFill>
                <a:latin typeface="Arial" pitchFamily="34" charset="0"/>
                <a:cs typeface="Arial" pitchFamily="34" charset="0"/>
              </a:rPr>
              <a:t>1) sensing of physiological characteristics     </a:t>
            </a:r>
          </a:p>
          <a:p>
            <a:pPr algn="l"/>
            <a:r>
              <a:rPr lang="en-US" dirty="0" smtClean="0">
                <a:solidFill>
                  <a:schemeClr val="tx1"/>
                </a:solidFill>
                <a:latin typeface="Arial" pitchFamily="34" charset="0"/>
                <a:cs typeface="Arial" pitchFamily="34" charset="0"/>
              </a:rPr>
              <a:t>  2)sensing of driver operation.                                                         </a:t>
            </a:r>
            <a:endParaRPr lang="en-IN" dirty="0" smtClean="0">
              <a:solidFill>
                <a:schemeClr val="tx1"/>
              </a:solidFill>
              <a:latin typeface="Arial" pitchFamily="34" charset="0"/>
              <a:cs typeface="Arial" pitchFamily="34" charset="0"/>
            </a:endParaRPr>
          </a:p>
          <a:p>
            <a:pPr algn="l"/>
            <a:r>
              <a:rPr lang="en-US" dirty="0" smtClean="0">
                <a:solidFill>
                  <a:schemeClr val="tx1"/>
                </a:solidFill>
                <a:latin typeface="Arial" pitchFamily="34" charset="0"/>
                <a:cs typeface="Arial" pitchFamily="34" charset="0"/>
              </a:rPr>
              <a:t>  3)sensing of vehicle response.</a:t>
            </a:r>
            <a:endParaRPr lang="en-IN" dirty="0" smtClean="0">
              <a:solidFill>
                <a:schemeClr val="tx1"/>
              </a:solidFill>
              <a:latin typeface="Arial" pitchFamily="34" charset="0"/>
              <a:cs typeface="Arial" pitchFamily="34" charset="0"/>
            </a:endParaRPr>
          </a:p>
          <a:p>
            <a:pPr algn="l"/>
            <a:r>
              <a:rPr lang="en-US" dirty="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 4)monitoring the response of driver.</a:t>
            </a:r>
            <a:endParaRPr lang="en-IN" dirty="0" smtClean="0">
              <a:solidFill>
                <a:schemeClr val="tx1"/>
              </a:solidFill>
              <a:latin typeface="Arial" pitchFamily="34" charset="0"/>
              <a:cs typeface="Arial" pitchFamily="34" charset="0"/>
            </a:endParaRPr>
          </a:p>
          <a:p>
            <a:pPr algn="l"/>
            <a:r>
              <a:rPr lang="en-US" dirty="0" smtClean="0">
                <a:solidFill>
                  <a:schemeClr val="tx1"/>
                </a:solidFill>
                <a:latin typeface="Arial" pitchFamily="34" charset="0"/>
                <a:cs typeface="Arial" pitchFamily="34" charset="0"/>
              </a:rPr>
              <a:t> The first one is accurate because is implemented in two ways: measuring changes in physiological signals, such as brain waves, heart rate, and eye blinking; and measuring physical changes such as sagging posture, leaning of the driver’s head and the open/closed states of the eyes.</a:t>
            </a:r>
            <a:endParaRPr lang="en-IN" dirty="0" smtClean="0">
              <a:solidFill>
                <a:schemeClr val="tx1"/>
              </a:solidFill>
              <a:latin typeface="Arial" pitchFamily="34" charset="0"/>
              <a:cs typeface="Arial" pitchFamily="34" charset="0"/>
            </a:endParaRPr>
          </a:p>
          <a:p>
            <a:pPr algn="l"/>
            <a:endParaRPr lang="en-IN"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203910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692696"/>
            <a:ext cx="8229600" cy="4525963"/>
          </a:xfrm>
        </p:spPr>
        <p:txBody>
          <a:bodyPr>
            <a:normAutofit/>
          </a:bodyPr>
          <a:lstStyle/>
          <a:p>
            <a:r>
              <a:rPr lang="en-IN" sz="2400" dirty="0"/>
              <a:t> As the driver becomes more fatigued, he/she is expected the eye-blinks to last </a:t>
            </a:r>
            <a:r>
              <a:rPr lang="en-IN" sz="2400" dirty="0" err="1"/>
              <a:t>longer.This</a:t>
            </a:r>
            <a:r>
              <a:rPr lang="en-IN" sz="2400" dirty="0"/>
              <a:t> lead to generation of consecutive frames which depict that the eyes are closed.  These frames are counted in order to decide the condition of the driver.</a:t>
            </a:r>
          </a:p>
        </p:txBody>
      </p:sp>
    </p:spTree>
    <p:extLst>
      <p:ext uri="{BB962C8B-B14F-4D97-AF65-F5344CB8AC3E}">
        <p14:creationId xmlns:p14="http://schemas.microsoft.com/office/powerpoint/2010/main" xmlns="" val="1836382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720080"/>
          </a:xfrm>
        </p:spPr>
        <p:txBody>
          <a:bodyPr>
            <a:normAutofit fontScale="90000"/>
          </a:bodyPr>
          <a:lstStyle/>
          <a:p>
            <a:pPr lvl="0"/>
            <a:r>
              <a:rPr kumimoji="0" lang="en-US" altLang="zh-CN" sz="32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Advantages and limitations of various measures.</a:t>
            </a:r>
            <a:r>
              <a:rPr kumimoji="0" lang="en-US" altLang="zh-CN" sz="3200" b="0" i="0" u="none" strike="noStrike" cap="none" normalizeH="0" baseline="0" dirty="0" smtClean="0">
                <a:ln>
                  <a:noFill/>
                </a:ln>
                <a:solidFill>
                  <a:schemeClr val="tx1"/>
                </a:solidFill>
                <a:effectLst/>
                <a:latin typeface="Arial" pitchFamily="34" charset="0"/>
                <a:cs typeface="Arial" pitchFamily="34" charset="0"/>
              </a:rPr>
              <a:t/>
            </a:r>
            <a:br>
              <a:rPr kumimoji="0" lang="en-US" altLang="zh-CN" sz="3200" b="0" i="0" u="none" strike="noStrike" cap="none" normalizeH="0" baseline="0" dirty="0" smtClean="0">
                <a:ln>
                  <a:noFill/>
                </a:ln>
                <a:solidFill>
                  <a:schemeClr val="tx1"/>
                </a:solidFill>
                <a:effectLst/>
                <a:latin typeface="Arial" pitchFamily="34" charset="0"/>
                <a:cs typeface="Arial" pitchFamily="34" charset="0"/>
              </a:rPr>
            </a:b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75155675"/>
              </p:ext>
            </p:extLst>
          </p:nvPr>
        </p:nvGraphicFramePr>
        <p:xfrm>
          <a:off x="467544" y="908721"/>
          <a:ext cx="8352928" cy="6054183"/>
        </p:xfrm>
        <a:graphic>
          <a:graphicData uri="http://schemas.openxmlformats.org/drawingml/2006/table">
            <a:tbl>
              <a:tblPr firstRow="1" firstCol="1" bandRow="1">
                <a:tableStyleId>{F5AB1C69-6EDB-4FF4-983F-18BD219EF322}</a:tableStyleId>
              </a:tblPr>
              <a:tblGrid>
                <a:gridCol w="576064"/>
                <a:gridCol w="2715776"/>
                <a:gridCol w="1645920"/>
                <a:gridCol w="1645920"/>
                <a:gridCol w="1769248"/>
              </a:tblGrid>
              <a:tr h="504055">
                <a:tc>
                  <a:txBody>
                    <a:bodyPr/>
                    <a:lstStyle/>
                    <a:p>
                      <a:endParaRPr lang="en-IN" sz="1000" dirty="0">
                        <a:effectLst/>
                        <a:latin typeface="Calibri"/>
                        <a:cs typeface="Times New Roman"/>
                      </a:endParaRPr>
                    </a:p>
                  </a:txBody>
                  <a:tcPr marL="60960" marR="60960" marT="30480" marB="30480" anchor="b"/>
                </a:tc>
                <a:tc>
                  <a:txBody>
                    <a:bodyPr/>
                    <a:lstStyle/>
                    <a:p>
                      <a:pPr algn="ctr">
                        <a:lnSpc>
                          <a:spcPts val="1965"/>
                        </a:lnSpc>
                        <a:spcBef>
                          <a:spcPts val="1660"/>
                        </a:spcBef>
                        <a:spcAft>
                          <a:spcPts val="1660"/>
                        </a:spcAft>
                      </a:pPr>
                      <a:r>
                        <a:rPr lang="en-IN" sz="1000">
                          <a:effectLst/>
                        </a:rPr>
                        <a:t>Measures</a:t>
                      </a:r>
                      <a:endParaRPr lang="en-IN" sz="1100">
                        <a:effectLst/>
                        <a:latin typeface="Calibri"/>
                        <a:ea typeface="SimSun"/>
                        <a:cs typeface="Times New Roman"/>
                      </a:endParaRPr>
                    </a:p>
                  </a:txBody>
                  <a:tcPr marL="60960" marR="60960" marT="30480" marB="30480" anchor="b"/>
                </a:tc>
                <a:tc>
                  <a:txBody>
                    <a:bodyPr/>
                    <a:lstStyle/>
                    <a:p>
                      <a:pPr algn="ctr">
                        <a:lnSpc>
                          <a:spcPts val="1965"/>
                        </a:lnSpc>
                        <a:spcBef>
                          <a:spcPts val="1660"/>
                        </a:spcBef>
                        <a:spcAft>
                          <a:spcPts val="1660"/>
                        </a:spcAft>
                      </a:pPr>
                      <a:r>
                        <a:rPr lang="en-IN" sz="1000" dirty="0">
                          <a:effectLst/>
                        </a:rPr>
                        <a:t>Parameters</a:t>
                      </a:r>
                      <a:endParaRPr lang="en-IN" sz="1100" dirty="0">
                        <a:effectLst/>
                        <a:latin typeface="Calibri"/>
                        <a:ea typeface="SimSun"/>
                        <a:cs typeface="Times New Roman"/>
                      </a:endParaRPr>
                    </a:p>
                  </a:txBody>
                  <a:tcPr marL="60960" marR="60960" marT="30480" marB="30480" anchor="b"/>
                </a:tc>
                <a:tc>
                  <a:txBody>
                    <a:bodyPr/>
                    <a:lstStyle/>
                    <a:p>
                      <a:pPr algn="ctr">
                        <a:lnSpc>
                          <a:spcPts val="1965"/>
                        </a:lnSpc>
                        <a:spcBef>
                          <a:spcPts val="1660"/>
                        </a:spcBef>
                        <a:spcAft>
                          <a:spcPts val="1660"/>
                        </a:spcAft>
                      </a:pPr>
                      <a:r>
                        <a:rPr lang="en-IN" sz="1000">
                          <a:effectLst/>
                        </a:rPr>
                        <a:t>Advantages</a:t>
                      </a:r>
                      <a:endParaRPr lang="en-IN" sz="1100">
                        <a:effectLst/>
                        <a:latin typeface="Calibri"/>
                        <a:ea typeface="SimSun"/>
                        <a:cs typeface="Times New Roman"/>
                      </a:endParaRPr>
                    </a:p>
                  </a:txBody>
                  <a:tcPr marL="60960" marR="60960" marT="30480" marB="30480" anchor="b"/>
                </a:tc>
                <a:tc>
                  <a:txBody>
                    <a:bodyPr/>
                    <a:lstStyle/>
                    <a:p>
                      <a:pPr algn="ctr">
                        <a:lnSpc>
                          <a:spcPts val="1965"/>
                        </a:lnSpc>
                        <a:spcBef>
                          <a:spcPts val="1660"/>
                        </a:spcBef>
                        <a:spcAft>
                          <a:spcPts val="1660"/>
                        </a:spcAft>
                      </a:pPr>
                      <a:r>
                        <a:rPr lang="en-IN" sz="1000">
                          <a:effectLst/>
                        </a:rPr>
                        <a:t>Limitations</a:t>
                      </a:r>
                      <a:endParaRPr lang="en-IN" sz="1100">
                        <a:effectLst/>
                        <a:latin typeface="Calibri"/>
                        <a:ea typeface="SimSun"/>
                        <a:cs typeface="Times New Roman"/>
                      </a:endParaRPr>
                    </a:p>
                  </a:txBody>
                  <a:tcPr marL="60960" marR="60960" marT="30480" marB="30480" anchor="b"/>
                </a:tc>
              </a:tr>
              <a:tr h="576064">
                <a:tc>
                  <a:txBody>
                    <a:bodyPr/>
                    <a:lstStyle/>
                    <a:p>
                      <a:endParaRPr lang="en-IN" sz="1000">
                        <a:effectLst/>
                        <a:latin typeface="Calibri"/>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Subjective measures</a:t>
                      </a:r>
                      <a:endParaRPr lang="en-IN" sz="2000" dirty="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a:effectLst/>
                        </a:rPr>
                        <a:t>Questionnaire</a:t>
                      </a:r>
                      <a:endParaRPr lang="en-IN" sz="200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a:effectLst/>
                        </a:rPr>
                        <a:t>Subjective</a:t>
                      </a:r>
                      <a:endParaRPr lang="en-IN" sz="200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a:effectLst/>
                        </a:rPr>
                        <a:t>Not possible in real time</a:t>
                      </a:r>
                      <a:endParaRPr lang="en-IN" sz="2000">
                        <a:effectLst/>
                        <a:latin typeface="Calibri"/>
                        <a:ea typeface="SimSun"/>
                        <a:cs typeface="Times New Roman"/>
                      </a:endParaRPr>
                    </a:p>
                  </a:txBody>
                  <a:tcPr marL="60960" marR="60960" marT="30480" marB="30480" anchor="ctr"/>
                </a:tc>
              </a:tr>
              <a:tr h="1152128">
                <a:tc>
                  <a:txBody>
                    <a:bodyPr/>
                    <a:lstStyle/>
                    <a:p>
                      <a:endParaRPr lang="en-IN" sz="1000" dirty="0">
                        <a:effectLst/>
                        <a:latin typeface="Calibri"/>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Vehicle based measures</a:t>
                      </a:r>
                      <a:endParaRPr lang="en-IN" sz="2000" dirty="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Deviation from the lane position</a:t>
                      </a:r>
                      <a:br>
                        <a:rPr lang="en-IN" sz="2000" dirty="0">
                          <a:effectLst/>
                        </a:rPr>
                      </a:br>
                      <a:r>
                        <a:rPr lang="en-IN" sz="2000" dirty="0">
                          <a:effectLst/>
                        </a:rPr>
                        <a:t>Loss of control over the steering wheel movements</a:t>
                      </a:r>
                      <a:endParaRPr lang="en-IN" sz="2000" dirty="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a:effectLst/>
                        </a:rPr>
                        <a:t>Nonintrusive</a:t>
                      </a:r>
                      <a:endParaRPr lang="en-IN" sz="200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Unreliable</a:t>
                      </a:r>
                      <a:endParaRPr lang="en-IN" sz="2000" dirty="0">
                        <a:effectLst/>
                        <a:latin typeface="Calibri"/>
                        <a:ea typeface="SimSun"/>
                        <a:cs typeface="Times New Roman"/>
                      </a:endParaRPr>
                    </a:p>
                  </a:txBody>
                  <a:tcPr marL="60960" marR="60960" marT="30480" marB="30480" anchor="ctr"/>
                </a:tc>
              </a:tr>
              <a:tr h="1296144">
                <a:tc>
                  <a:txBody>
                    <a:bodyPr/>
                    <a:lstStyle/>
                    <a:p>
                      <a:endParaRPr lang="en-IN" sz="1000" dirty="0">
                        <a:effectLst/>
                        <a:latin typeface="Calibri"/>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Behavioural Measures</a:t>
                      </a:r>
                      <a:endParaRPr lang="en-IN" sz="2000" dirty="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Yawning</a:t>
                      </a:r>
                      <a:br>
                        <a:rPr lang="en-IN" sz="2000" dirty="0">
                          <a:effectLst/>
                        </a:rPr>
                      </a:br>
                      <a:r>
                        <a:rPr lang="en-IN" sz="2000" dirty="0">
                          <a:effectLst/>
                        </a:rPr>
                        <a:t>Eye closure Eye blink</a:t>
                      </a:r>
                      <a:br>
                        <a:rPr lang="en-IN" sz="2000" dirty="0">
                          <a:effectLst/>
                        </a:rPr>
                      </a:br>
                      <a:r>
                        <a:rPr lang="en-IN" sz="2000" dirty="0">
                          <a:effectLst/>
                        </a:rPr>
                        <a:t>Head pose</a:t>
                      </a:r>
                      <a:endParaRPr lang="en-IN" sz="2000" dirty="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Non-intrusive; Ease of use</a:t>
                      </a:r>
                      <a:endParaRPr lang="en-IN" sz="2000" dirty="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Lighting condition Background</a:t>
                      </a:r>
                      <a:endParaRPr lang="en-IN" sz="2000" dirty="0">
                        <a:effectLst/>
                        <a:latin typeface="Calibri"/>
                        <a:ea typeface="SimSun"/>
                        <a:cs typeface="Times New Roman"/>
                      </a:endParaRPr>
                    </a:p>
                  </a:txBody>
                  <a:tcPr marL="60960" marR="60960" marT="30480" marB="30480" anchor="ctr"/>
                </a:tc>
              </a:tr>
              <a:tr h="1512168">
                <a:tc>
                  <a:txBody>
                    <a:bodyPr/>
                    <a:lstStyle/>
                    <a:p>
                      <a:endParaRPr lang="en-IN" sz="1000">
                        <a:effectLst/>
                        <a:latin typeface="Calibri"/>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a:effectLst/>
                        </a:rPr>
                        <a:t>Physiological measures</a:t>
                      </a:r>
                      <a:endParaRPr lang="en-IN" sz="200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Statistical &amp; energy features derived from ECG </a:t>
                      </a:r>
                      <a:r>
                        <a:rPr lang="en-IN" sz="2000" dirty="0" err="1">
                          <a:effectLst/>
                        </a:rPr>
                        <a:t>EoG</a:t>
                      </a:r>
                      <a:r>
                        <a:rPr lang="en-IN" sz="2000" dirty="0">
                          <a:effectLst/>
                        </a:rPr>
                        <a:t> EEG</a:t>
                      </a:r>
                      <a:endParaRPr lang="en-IN" sz="2000" dirty="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Reliable; Accurate</a:t>
                      </a:r>
                      <a:endParaRPr lang="en-IN" sz="2000" dirty="0">
                        <a:effectLst/>
                        <a:latin typeface="Calibri"/>
                        <a:ea typeface="SimSun"/>
                        <a:cs typeface="Times New Roman"/>
                      </a:endParaRPr>
                    </a:p>
                  </a:txBody>
                  <a:tcPr marL="60960" marR="60960" marT="30480" marB="30480" anchor="ctr"/>
                </a:tc>
                <a:tc>
                  <a:txBody>
                    <a:bodyPr/>
                    <a:lstStyle/>
                    <a:p>
                      <a:pPr algn="ctr">
                        <a:lnSpc>
                          <a:spcPts val="1965"/>
                        </a:lnSpc>
                        <a:spcBef>
                          <a:spcPts val="1660"/>
                        </a:spcBef>
                        <a:spcAft>
                          <a:spcPts val="1660"/>
                        </a:spcAft>
                      </a:pPr>
                      <a:r>
                        <a:rPr lang="en-IN" sz="2000" dirty="0">
                          <a:effectLst/>
                        </a:rPr>
                        <a:t>Intrusive</a:t>
                      </a:r>
                    </a:p>
                    <a:p>
                      <a:pPr>
                        <a:lnSpc>
                          <a:spcPct val="115000"/>
                        </a:lnSpc>
                        <a:spcAft>
                          <a:spcPts val="0"/>
                        </a:spcAft>
                      </a:pPr>
                      <a:r>
                        <a:rPr lang="en-US" sz="2000" dirty="0">
                          <a:effectLst/>
                        </a:rPr>
                        <a:t> </a:t>
                      </a:r>
                      <a:endParaRPr lang="en-IN" sz="2000" dirty="0">
                        <a:effectLst/>
                        <a:latin typeface="Calibri"/>
                        <a:ea typeface="SimSun"/>
                        <a:cs typeface="Times New Roman"/>
                      </a:endParaRPr>
                    </a:p>
                  </a:txBody>
                  <a:tcPr marL="60960" marR="60960" marT="30480" marB="30480" anchor="ctr"/>
                </a:tc>
              </a:tr>
            </a:tbl>
          </a:graphicData>
        </a:graphic>
      </p:graphicFrame>
    </p:spTree>
    <p:extLst>
      <p:ext uri="{BB962C8B-B14F-4D97-AF65-F5344CB8AC3E}">
        <p14:creationId xmlns:p14="http://schemas.microsoft.com/office/powerpoint/2010/main" xmlns="" val="2097133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11560" y="980728"/>
            <a:ext cx="7315200" cy="3539527"/>
          </a:xfrm>
        </p:spPr>
        <p:txBody>
          <a:bodyPr>
            <a:normAutofit fontScale="77500" lnSpcReduction="20000"/>
          </a:bodyPr>
          <a:lstStyle/>
          <a:p>
            <a:pPr fontAlgn="base"/>
            <a:r>
              <a:rPr lang="en-IN" sz="5400" b="1" dirty="0"/>
              <a:t>Future scope</a:t>
            </a:r>
            <a:r>
              <a:rPr lang="en-IN" sz="2800" b="1" dirty="0"/>
              <a:t>: </a:t>
            </a:r>
            <a:endParaRPr lang="en-IN" sz="2800" b="1" dirty="0" smtClean="0"/>
          </a:p>
          <a:p>
            <a:pPr fontAlgn="base"/>
            <a:r>
              <a:rPr lang="en-IN" sz="2800" dirty="0"/>
              <a:t/>
            </a:r>
            <a:br>
              <a:rPr lang="en-IN" sz="2800" dirty="0"/>
            </a:br>
            <a:r>
              <a:rPr lang="en-IN" sz="3800" dirty="0"/>
              <a:t>1. This project can be implemented in the form of mobile application to reduce the cost of hardware</a:t>
            </a:r>
            <a:r>
              <a:rPr lang="en-IN" sz="3800" dirty="0" smtClean="0"/>
              <a:t>.</a:t>
            </a:r>
          </a:p>
          <a:p>
            <a:pPr fontAlgn="base"/>
            <a:r>
              <a:rPr lang="en-IN" sz="3800" dirty="0"/>
              <a:t/>
            </a:r>
            <a:br>
              <a:rPr lang="en-IN" sz="3800" dirty="0"/>
            </a:br>
            <a:r>
              <a:rPr lang="en-IN" sz="3800" dirty="0"/>
              <a:t>2. This project can be integrated with car, so that automatic speed control can be imparted if the driver is found sleeping.</a:t>
            </a:r>
          </a:p>
          <a:p>
            <a:pPr fontAlgn="base"/>
            <a:endParaRPr lang="en-IN" sz="2800" dirty="0"/>
          </a:p>
        </p:txBody>
      </p:sp>
    </p:spTree>
    <p:extLst>
      <p:ext uri="{BB962C8B-B14F-4D97-AF65-F5344CB8AC3E}">
        <p14:creationId xmlns:p14="http://schemas.microsoft.com/office/powerpoint/2010/main" xmlns="" val="1621192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4335"/>
            <a:ext cx="7772400" cy="894386"/>
          </a:xfrm>
        </p:spPr>
        <p:txBody>
          <a:bodyPr/>
          <a:lstStyle/>
          <a:p>
            <a:r>
              <a:rPr lang="en-IN" dirty="0" smtClean="0"/>
              <a:t>Introduction</a:t>
            </a:r>
            <a:endParaRPr lang="en-IN" dirty="0"/>
          </a:p>
        </p:txBody>
      </p:sp>
      <p:sp>
        <p:nvSpPr>
          <p:cNvPr id="3" name="Subtitle 2"/>
          <p:cNvSpPr>
            <a:spLocks noGrp="1"/>
          </p:cNvSpPr>
          <p:nvPr>
            <p:ph type="subTitle" idx="1"/>
          </p:nvPr>
        </p:nvSpPr>
        <p:spPr>
          <a:xfrm>
            <a:off x="323528" y="1124744"/>
            <a:ext cx="8496944" cy="5616624"/>
          </a:xfrm>
        </p:spPr>
        <p:txBody>
          <a:bodyPr>
            <a:noAutofit/>
          </a:bodyPr>
          <a:lstStyle/>
          <a:p>
            <a:pPr algn="l"/>
            <a:r>
              <a:rPr lang="en-IN" sz="2000" dirty="0" smtClean="0">
                <a:solidFill>
                  <a:schemeClr val="tx1"/>
                </a:solidFill>
                <a:latin typeface="Arial" pitchFamily="34" charset="0"/>
                <a:cs typeface="Arial" pitchFamily="34" charset="0"/>
              </a:rPr>
              <a:t>• </a:t>
            </a:r>
            <a:r>
              <a:rPr lang="en-IN" sz="2000" dirty="0">
                <a:solidFill>
                  <a:schemeClr val="tx1"/>
                </a:solidFill>
                <a:latin typeface="Arial" pitchFamily="34" charset="0"/>
                <a:cs typeface="Arial" pitchFamily="34" charset="0"/>
              </a:rPr>
              <a:t>Vehicle accidents are most common if the driving is inadequate. </a:t>
            </a:r>
            <a:endParaRPr lang="en-IN" sz="2000" dirty="0" smtClean="0">
              <a:solidFill>
                <a:schemeClr val="tx1"/>
              </a:solidFill>
              <a:latin typeface="Arial" pitchFamily="34" charset="0"/>
              <a:cs typeface="Arial" pitchFamily="34" charset="0"/>
            </a:endParaRPr>
          </a:p>
          <a:p>
            <a:pPr algn="l"/>
            <a:r>
              <a:rPr lang="en-IN" sz="2000" dirty="0" smtClean="0">
                <a:solidFill>
                  <a:schemeClr val="tx1"/>
                </a:solidFill>
                <a:latin typeface="Arial" pitchFamily="34" charset="0"/>
                <a:cs typeface="Arial" pitchFamily="34" charset="0"/>
              </a:rPr>
              <a:t> • </a:t>
            </a:r>
            <a:r>
              <a:rPr lang="en-IN" sz="2000" dirty="0">
                <a:solidFill>
                  <a:schemeClr val="tx1"/>
                </a:solidFill>
                <a:latin typeface="Arial" pitchFamily="34" charset="0"/>
                <a:cs typeface="Arial" pitchFamily="34" charset="0"/>
              </a:rPr>
              <a:t>These happen on most factors if the driver is drowsy or if he is alcoholic. Driver drowsiness is recognized as an important factor in the vehicle accidents. </a:t>
            </a:r>
            <a:endParaRPr lang="en-IN" sz="2000" dirty="0" smtClean="0">
              <a:solidFill>
                <a:schemeClr val="tx1"/>
              </a:solidFill>
              <a:latin typeface="Arial" pitchFamily="34" charset="0"/>
              <a:cs typeface="Arial" pitchFamily="34" charset="0"/>
            </a:endParaRPr>
          </a:p>
          <a:p>
            <a:pPr algn="l"/>
            <a:r>
              <a:rPr lang="en-IN" sz="2000" dirty="0" smtClean="0">
                <a:solidFill>
                  <a:schemeClr val="tx1"/>
                </a:solidFill>
                <a:latin typeface="Arial" pitchFamily="34" charset="0"/>
                <a:cs typeface="Arial" pitchFamily="34" charset="0"/>
              </a:rPr>
              <a:t>• </a:t>
            </a:r>
            <a:r>
              <a:rPr lang="en-IN" sz="2000" dirty="0">
                <a:solidFill>
                  <a:schemeClr val="tx1"/>
                </a:solidFill>
                <a:latin typeface="Arial" pitchFamily="34" charset="0"/>
                <a:cs typeface="Arial" pitchFamily="34" charset="0"/>
              </a:rPr>
              <a:t>It was demonstrated that driving performance deteriorates with increased drowsiness with resulting crashes constituting more than 20% of all vehicle accidents. But the life lost once cannot be re-winded. </a:t>
            </a:r>
            <a:endParaRPr lang="en-IN" sz="2000" dirty="0" smtClean="0">
              <a:solidFill>
                <a:schemeClr val="tx1"/>
              </a:solidFill>
              <a:latin typeface="Arial" pitchFamily="34" charset="0"/>
              <a:cs typeface="Arial" pitchFamily="34" charset="0"/>
            </a:endParaRPr>
          </a:p>
          <a:p>
            <a:pPr algn="l"/>
            <a:r>
              <a:rPr lang="en-IN" sz="2000" dirty="0" smtClean="0">
                <a:solidFill>
                  <a:schemeClr val="tx1"/>
                </a:solidFill>
                <a:latin typeface="Arial" pitchFamily="34" charset="0"/>
                <a:cs typeface="Arial" pitchFamily="34" charset="0"/>
              </a:rPr>
              <a:t>• </a:t>
            </a:r>
            <a:r>
              <a:rPr lang="en-IN" sz="2000" dirty="0">
                <a:solidFill>
                  <a:schemeClr val="tx1"/>
                </a:solidFill>
                <a:latin typeface="Arial" pitchFamily="34" charset="0"/>
                <a:cs typeface="Arial" pitchFamily="34" charset="0"/>
              </a:rPr>
              <a:t>Reasons leading to falling asleep behind the wheel as follows, </a:t>
            </a:r>
            <a:endParaRPr lang="en-IN" sz="2000" dirty="0" smtClean="0">
              <a:solidFill>
                <a:schemeClr val="tx1"/>
              </a:solidFill>
              <a:latin typeface="Arial" pitchFamily="34" charset="0"/>
              <a:cs typeface="Arial" pitchFamily="34" charset="0"/>
            </a:endParaRPr>
          </a:p>
          <a:p>
            <a:pPr marL="342900" indent="-342900" algn="l">
              <a:buAutoNum type="arabicPeriod"/>
            </a:pPr>
            <a:r>
              <a:rPr lang="en-IN" sz="2000" dirty="0" smtClean="0">
                <a:solidFill>
                  <a:schemeClr val="tx1"/>
                </a:solidFill>
                <a:latin typeface="Arial" pitchFamily="34" charset="0"/>
                <a:cs typeface="Arial" pitchFamily="34" charset="0"/>
              </a:rPr>
              <a:t>Fatigue</a:t>
            </a:r>
            <a:r>
              <a:rPr lang="en-IN" sz="2000" dirty="0">
                <a:solidFill>
                  <a:schemeClr val="tx1"/>
                </a:solidFill>
                <a:latin typeface="Arial" pitchFamily="34" charset="0"/>
                <a:cs typeface="Arial" pitchFamily="34" charset="0"/>
              </a:rPr>
              <a:t>. </a:t>
            </a:r>
            <a:endParaRPr lang="en-IN" sz="2000" dirty="0" smtClean="0">
              <a:solidFill>
                <a:schemeClr val="tx1"/>
              </a:solidFill>
              <a:latin typeface="Arial" pitchFamily="34" charset="0"/>
              <a:cs typeface="Arial" pitchFamily="34" charset="0"/>
            </a:endParaRPr>
          </a:p>
          <a:p>
            <a:pPr marL="342900" indent="-342900" algn="l">
              <a:buAutoNum type="arabicPeriod"/>
            </a:pPr>
            <a:r>
              <a:rPr lang="en-IN" sz="2000" dirty="0" smtClean="0">
                <a:solidFill>
                  <a:schemeClr val="tx1"/>
                </a:solidFill>
                <a:latin typeface="Arial" pitchFamily="34" charset="0"/>
                <a:cs typeface="Arial" pitchFamily="34" charset="0"/>
              </a:rPr>
              <a:t>Alcohol </a:t>
            </a:r>
            <a:r>
              <a:rPr lang="en-IN" sz="2000" dirty="0">
                <a:solidFill>
                  <a:schemeClr val="tx1"/>
                </a:solidFill>
                <a:latin typeface="Arial" pitchFamily="34" charset="0"/>
                <a:cs typeface="Arial" pitchFamily="34" charset="0"/>
              </a:rPr>
              <a:t>intoxication. </a:t>
            </a:r>
            <a:endParaRPr lang="en-IN" sz="2000" dirty="0" smtClean="0">
              <a:solidFill>
                <a:schemeClr val="tx1"/>
              </a:solidFill>
              <a:latin typeface="Arial" pitchFamily="34" charset="0"/>
              <a:cs typeface="Arial" pitchFamily="34" charset="0"/>
            </a:endParaRPr>
          </a:p>
          <a:p>
            <a:pPr marL="342900" indent="-342900">
              <a:buAutoNum type="arabicPeriod"/>
            </a:pPr>
            <a:r>
              <a:rPr lang="en-IN" sz="2000" dirty="0" smtClean="0">
                <a:latin typeface="Arial" pitchFamily="34" charset="0"/>
                <a:cs typeface="Arial" pitchFamily="34" charset="0"/>
              </a:rPr>
              <a:t>Monotonous </a:t>
            </a:r>
            <a:r>
              <a:rPr lang="en-IN" sz="2000" dirty="0" smtClean="0">
                <a:latin typeface="Arial" pitchFamily="34" charset="0"/>
                <a:cs typeface="Arial" pitchFamily="34" charset="0"/>
              </a:rPr>
              <a:t>road</a:t>
            </a:r>
            <a:r>
              <a:rPr lang="en-IN" sz="2000" dirty="0" smtClean="0">
                <a:latin typeface="Arial" pitchFamily="34" charset="0"/>
                <a:cs typeface="Arial" pitchFamily="34" charset="0"/>
              </a:rPr>
              <a:t>.</a:t>
            </a:r>
          </a:p>
          <a:p>
            <a:pPr marL="342900" indent="-342900">
              <a:buAutoNum type="arabicPeriod"/>
            </a:pPr>
            <a:r>
              <a:rPr lang="en-IN" sz="2000" dirty="0" smtClean="0">
                <a:latin typeface="Arial" pitchFamily="34" charset="0"/>
                <a:cs typeface="Arial" pitchFamily="34" charset="0"/>
              </a:rPr>
              <a:t>Riding </a:t>
            </a:r>
            <a:r>
              <a:rPr lang="en-IN" sz="2000" dirty="0" smtClean="0">
                <a:latin typeface="Arial" pitchFamily="34" charset="0"/>
                <a:cs typeface="Arial" pitchFamily="34" charset="0"/>
              </a:rPr>
              <a:t>at an inopportune time, at night</a:t>
            </a:r>
            <a:r>
              <a:rPr lang="en-IN" sz="2000" dirty="0" smtClean="0">
                <a:latin typeface="Arial" pitchFamily="34" charset="0"/>
                <a:cs typeface="Arial" pitchFamily="34" charset="0"/>
              </a:rPr>
              <a:t>.</a:t>
            </a:r>
          </a:p>
          <a:p>
            <a:pPr marL="342900" indent="-342900">
              <a:buAutoNum type="arabicPeriod"/>
            </a:pPr>
            <a:r>
              <a:rPr lang="en-IN" sz="2000" dirty="0" smtClean="0">
                <a:latin typeface="Arial" pitchFamily="34" charset="0"/>
                <a:cs typeface="Arial" pitchFamily="34" charset="0"/>
              </a:rPr>
              <a:t>Taking </a:t>
            </a:r>
            <a:r>
              <a:rPr lang="en-IN" sz="2000" dirty="0" smtClean="0">
                <a:latin typeface="Arial" pitchFamily="34" charset="0"/>
                <a:cs typeface="Arial" pitchFamily="34" charset="0"/>
              </a:rPr>
              <a:t>medication.</a:t>
            </a:r>
            <a:endParaRPr lang="en-IN" sz="2000" dirty="0" smtClean="0">
              <a:solidFill>
                <a:schemeClr val="tx1"/>
              </a:solidFill>
              <a:latin typeface="Arial" pitchFamily="34" charset="0"/>
              <a:cs typeface="Arial" pitchFamily="34" charset="0"/>
            </a:endParaRPr>
          </a:p>
          <a:p>
            <a:pPr marL="342900" indent="-342900" algn="l">
              <a:buAutoNum type="arabicPeriod"/>
            </a:pPr>
            <a:endParaRPr lang="en-IN"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251476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315200" cy="1154097"/>
          </a:xfrm>
        </p:spPr>
        <p:txBody>
          <a:bodyPr>
            <a:normAutofit/>
          </a:bodyPr>
          <a:lstStyle/>
          <a:p>
            <a:r>
              <a:rPr lang="en-IN" sz="4800" dirty="0" smtClean="0"/>
              <a:t>Features Provided:-</a:t>
            </a:r>
            <a:endParaRPr lang="en-IN" sz="4800" dirty="0"/>
          </a:p>
        </p:txBody>
      </p:sp>
      <p:sp>
        <p:nvSpPr>
          <p:cNvPr id="3" name="Content Placeholder 2"/>
          <p:cNvSpPr>
            <a:spLocks noGrp="1"/>
          </p:cNvSpPr>
          <p:nvPr>
            <p:ph idx="1"/>
          </p:nvPr>
        </p:nvSpPr>
        <p:spPr>
          <a:xfrm>
            <a:off x="70992" y="1628800"/>
            <a:ext cx="8893496" cy="2985195"/>
          </a:xfrm>
        </p:spPr>
        <p:txBody>
          <a:bodyPr>
            <a:normAutofit fontScale="70000" lnSpcReduction="20000"/>
          </a:bodyPr>
          <a:lstStyle/>
          <a:p>
            <a:pPr marL="0" indent="0" fontAlgn="base">
              <a:buNone/>
            </a:pPr>
            <a:r>
              <a:rPr lang="en-IN" dirty="0"/>
              <a:t/>
            </a:r>
            <a:br>
              <a:rPr lang="en-IN" dirty="0"/>
            </a:br>
            <a:r>
              <a:rPr lang="en-IN" sz="5200" dirty="0"/>
              <a:t>• Detection of drowsiness</a:t>
            </a:r>
            <a:br>
              <a:rPr lang="en-IN" sz="5200" dirty="0"/>
            </a:br>
            <a:r>
              <a:rPr lang="en-IN" sz="5200" dirty="0"/>
              <a:t>• Detection of distraction</a:t>
            </a:r>
            <a:br>
              <a:rPr lang="en-IN" sz="5200" dirty="0"/>
            </a:br>
            <a:r>
              <a:rPr lang="en-IN" sz="5200" dirty="0"/>
              <a:t>• Audio feedback system</a:t>
            </a:r>
            <a:br>
              <a:rPr lang="en-IN" sz="5200" dirty="0"/>
            </a:br>
            <a:r>
              <a:rPr lang="en-IN" sz="5200" dirty="0"/>
              <a:t>• Different feedback based on type of </a:t>
            </a:r>
            <a:r>
              <a:rPr lang="en-IN" sz="5200" dirty="0" smtClean="0"/>
              <a:t>distraction</a:t>
            </a:r>
            <a:r>
              <a:rPr lang="en-IN" sz="5200" dirty="0"/>
              <a:t>.</a:t>
            </a:r>
            <a:br>
              <a:rPr lang="en-IN" sz="5200" dirty="0"/>
            </a:br>
            <a:r>
              <a:rPr lang="en-IN" sz="5200" dirty="0"/>
              <a:t>• Works in low light conditions</a:t>
            </a:r>
          </a:p>
          <a:p>
            <a:pPr marL="0" indent="0">
              <a:buNone/>
            </a:pPr>
            <a:endParaRPr lang="en-IN" sz="3200" dirty="0"/>
          </a:p>
        </p:txBody>
      </p:sp>
    </p:spTree>
    <p:extLst>
      <p:ext uri="{BB962C8B-B14F-4D97-AF65-F5344CB8AC3E}">
        <p14:creationId xmlns:p14="http://schemas.microsoft.com/office/powerpoint/2010/main" xmlns="" val="3761058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706090"/>
          </a:xfrm>
        </p:spPr>
        <p:txBody>
          <a:bodyPr>
            <a:normAutofit fontScale="90000"/>
          </a:bodyPr>
          <a:lstStyle/>
          <a:p>
            <a:r>
              <a:rPr lang="en-IN" b="1" dirty="0" smtClean="0"/>
              <a:t>Limitations</a:t>
            </a:r>
            <a:r>
              <a:rPr lang="en-IN" dirty="0" smtClean="0"/>
              <a:t/>
            </a:r>
            <a:br>
              <a:rPr lang="en-IN" dirty="0" smtClean="0"/>
            </a:br>
            <a:endParaRPr lang="en-IN" dirty="0"/>
          </a:p>
        </p:txBody>
      </p:sp>
      <p:sp>
        <p:nvSpPr>
          <p:cNvPr id="3" name="Content Placeholder 2"/>
          <p:cNvSpPr>
            <a:spLocks noGrp="1"/>
          </p:cNvSpPr>
          <p:nvPr>
            <p:ph idx="1"/>
          </p:nvPr>
        </p:nvSpPr>
        <p:spPr>
          <a:xfrm>
            <a:off x="457200" y="692696"/>
            <a:ext cx="8229600" cy="3168352"/>
          </a:xfrm>
        </p:spPr>
        <p:txBody>
          <a:bodyPr>
            <a:noAutofit/>
          </a:bodyPr>
          <a:lstStyle/>
          <a:p>
            <a:r>
              <a:rPr lang="en-IN" sz="3200" b="1" dirty="0" smtClean="0"/>
              <a:t>Use </a:t>
            </a:r>
            <a:r>
              <a:rPr lang="en-IN" sz="3200" b="1" dirty="0"/>
              <a:t>of spectacles</a:t>
            </a:r>
          </a:p>
          <a:p>
            <a:pPr marL="45720" indent="0">
              <a:buNone/>
            </a:pPr>
            <a:r>
              <a:rPr lang="en-IN" sz="2400" dirty="0" smtClean="0"/>
              <a:t>  </a:t>
            </a:r>
            <a:r>
              <a:rPr lang="en-IN" sz="2600" dirty="0"/>
              <a:t>In case the user uses spectacle then it is difficult to detect the state of the eye. As it hugely depends on light hence reflection of spectacles may give the output for a closed eye as opened eye. Hence for this purpose the closeness of eye to the camera is required to avoid light</a:t>
            </a:r>
            <a:r>
              <a:rPr lang="en-IN" sz="2400" dirty="0" smtClean="0"/>
              <a:t>.</a:t>
            </a:r>
            <a:endParaRPr lang="en-IN" sz="2400" dirty="0"/>
          </a:p>
        </p:txBody>
      </p:sp>
      <p:pic>
        <p:nvPicPr>
          <p:cNvPr id="2050" name="Picture 2" descr="Image result for people with spectacles in a ca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4048" y="3501008"/>
            <a:ext cx="3384376" cy="32403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54160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315200" cy="1154097"/>
          </a:xfrm>
        </p:spPr>
        <p:txBody>
          <a:bodyPr/>
          <a:lstStyle/>
          <a:p>
            <a:endParaRPr lang="en-IN" dirty="0"/>
          </a:p>
        </p:txBody>
      </p:sp>
      <p:sp>
        <p:nvSpPr>
          <p:cNvPr id="3" name="Content Placeholder 2"/>
          <p:cNvSpPr>
            <a:spLocks noGrp="1"/>
          </p:cNvSpPr>
          <p:nvPr>
            <p:ph idx="1"/>
          </p:nvPr>
        </p:nvSpPr>
        <p:spPr>
          <a:xfrm>
            <a:off x="251520" y="332656"/>
            <a:ext cx="7315200" cy="3539527"/>
          </a:xfrm>
        </p:spPr>
        <p:txBody>
          <a:bodyPr/>
          <a:lstStyle/>
          <a:p>
            <a:r>
              <a:rPr lang="en-IN" sz="2800" b="1" dirty="0"/>
              <a:t>Multiple face problem</a:t>
            </a:r>
            <a:endParaRPr lang="en-IN" sz="2800" dirty="0"/>
          </a:p>
          <a:p>
            <a:pPr marL="45720" indent="0">
              <a:buNone/>
            </a:pPr>
            <a:r>
              <a:rPr lang="en-IN" sz="2400" dirty="0"/>
              <a:t> If multiple face arises in the window then the camera may detect more number of faces undesired output may appear. Because of different condition of different faces. So, we need to make sure that only the driver face come within the range of the camera. Also, the speed of detection reduces because of operation on multiple faces.</a:t>
            </a:r>
          </a:p>
          <a:p>
            <a:endParaRPr lang="en-IN" sz="2400" dirty="0"/>
          </a:p>
          <a:p>
            <a:endParaRPr lang="en-IN" dirty="0"/>
          </a:p>
        </p:txBody>
      </p:sp>
      <p:pic>
        <p:nvPicPr>
          <p:cNvPr id="3074" name="Picture 2" descr="Image result for multiple face proble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59832" y="3789040"/>
            <a:ext cx="4896544" cy="2592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4836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356"/>
            <a:ext cx="7315200" cy="1154097"/>
          </a:xfrm>
        </p:spPr>
        <p:txBody>
          <a:bodyPr>
            <a:normAutofit/>
          </a:bodyPr>
          <a:lstStyle/>
          <a:p>
            <a:r>
              <a:rPr lang="en-IN" dirty="0" smtClean="0"/>
              <a:t>Libraries used:-</a:t>
            </a:r>
            <a:endParaRPr lang="en-IN" dirty="0"/>
          </a:p>
        </p:txBody>
      </p:sp>
      <p:sp>
        <p:nvSpPr>
          <p:cNvPr id="3" name="Content Placeholder 2"/>
          <p:cNvSpPr>
            <a:spLocks noGrp="1"/>
          </p:cNvSpPr>
          <p:nvPr>
            <p:ph idx="1"/>
          </p:nvPr>
        </p:nvSpPr>
        <p:spPr>
          <a:xfrm>
            <a:off x="785786" y="2143116"/>
            <a:ext cx="7315200" cy="3539527"/>
          </a:xfrm>
        </p:spPr>
        <p:txBody>
          <a:bodyPr>
            <a:normAutofit/>
          </a:bodyPr>
          <a:lstStyle/>
          <a:p>
            <a:r>
              <a:rPr lang="en-IN" dirty="0" smtClean="0"/>
              <a:t> </a:t>
            </a:r>
            <a:r>
              <a:rPr lang="en-IN" dirty="0" err="1" smtClean="0"/>
              <a:t>Scipy</a:t>
            </a:r>
            <a:endParaRPr lang="en-IN" dirty="0"/>
          </a:p>
          <a:p>
            <a:r>
              <a:rPr lang="en-IN" dirty="0" err="1" smtClean="0"/>
              <a:t>Imutils</a:t>
            </a:r>
            <a:endParaRPr lang="en-IN" dirty="0" smtClean="0"/>
          </a:p>
          <a:p>
            <a:r>
              <a:rPr lang="en-IN" dirty="0" err="1" smtClean="0"/>
              <a:t>matplotlib</a:t>
            </a:r>
            <a:endParaRPr lang="en-IN" dirty="0"/>
          </a:p>
          <a:p>
            <a:r>
              <a:rPr lang="en-IN" dirty="0" smtClean="0"/>
              <a:t>time</a:t>
            </a:r>
            <a:endParaRPr lang="en-IN" dirty="0"/>
          </a:p>
          <a:p>
            <a:r>
              <a:rPr lang="en-IN" dirty="0" err="1" smtClean="0"/>
              <a:t>dlib</a:t>
            </a:r>
            <a:endParaRPr lang="en-IN" dirty="0" smtClean="0"/>
          </a:p>
          <a:p>
            <a:r>
              <a:rPr lang="en-IN" dirty="0" err="1" smtClean="0"/>
              <a:t>OpenCV</a:t>
            </a:r>
            <a:endParaRPr lang="en-IN" dirty="0" smtClean="0"/>
          </a:p>
          <a:p>
            <a:pPr>
              <a:buNone/>
            </a:pPr>
            <a:endParaRPr lang="en-IN" dirty="0" smtClean="0"/>
          </a:p>
        </p:txBody>
      </p:sp>
    </p:spTree>
    <p:extLst>
      <p:ext uri="{BB962C8B-B14F-4D97-AF65-F5344CB8AC3E}">
        <p14:creationId xmlns:p14="http://schemas.microsoft.com/office/powerpoint/2010/main" xmlns="" val="234843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7315200" cy="1154097"/>
          </a:xfrm>
        </p:spPr>
        <p:txBody>
          <a:bodyPr/>
          <a:lstStyle/>
          <a:p>
            <a:r>
              <a:rPr lang="en-IN" dirty="0" err="1" smtClean="0"/>
              <a:t>Scipy</a:t>
            </a:r>
            <a:endParaRPr lang="en-US" dirty="0"/>
          </a:p>
        </p:txBody>
      </p:sp>
      <p:sp>
        <p:nvSpPr>
          <p:cNvPr id="3" name="Content Placeholder 2"/>
          <p:cNvSpPr>
            <a:spLocks noGrp="1"/>
          </p:cNvSpPr>
          <p:nvPr>
            <p:ph idx="1"/>
          </p:nvPr>
        </p:nvSpPr>
        <p:spPr>
          <a:xfrm>
            <a:off x="914400" y="1643051"/>
            <a:ext cx="7315200" cy="4666310"/>
          </a:xfrm>
        </p:spPr>
        <p:txBody>
          <a:bodyPr>
            <a:normAutofit lnSpcReduction="10000"/>
          </a:bodyPr>
          <a:lstStyle/>
          <a:p>
            <a:pPr>
              <a:buNone/>
            </a:pPr>
            <a:r>
              <a:rPr lang="en-US" dirty="0" err="1" smtClean="0"/>
              <a:t>SciPy</a:t>
            </a:r>
            <a:r>
              <a:rPr lang="en-US" dirty="0" smtClean="0"/>
              <a:t> is an Open Source Python-based library, which is used in mathematics, scientific computing, Engineering, and technical computing.</a:t>
            </a:r>
          </a:p>
          <a:p>
            <a:pPr>
              <a:buNone/>
            </a:pPr>
            <a:r>
              <a:rPr lang="en-IN" dirty="0" smtClean="0"/>
              <a:t>Sub-packages of </a:t>
            </a:r>
            <a:r>
              <a:rPr lang="en-IN" dirty="0" err="1" smtClean="0"/>
              <a:t>Scipy</a:t>
            </a:r>
            <a:r>
              <a:rPr lang="en-IN" dirty="0" smtClean="0"/>
              <a:t>-</a:t>
            </a:r>
          </a:p>
          <a:p>
            <a:r>
              <a:rPr lang="en-US" dirty="0" smtClean="0"/>
              <a:t>File input/output - </a:t>
            </a:r>
            <a:r>
              <a:rPr lang="en-US" b="1" dirty="0" smtClean="0">
                <a:hlinkClick r:id="rId2"/>
              </a:rPr>
              <a:t>scipy.io</a:t>
            </a:r>
            <a:endParaRPr lang="en-US" dirty="0" smtClean="0"/>
          </a:p>
          <a:p>
            <a:r>
              <a:rPr lang="en-US" dirty="0" smtClean="0"/>
              <a:t>Special Function - </a:t>
            </a:r>
            <a:r>
              <a:rPr lang="en-US" b="1" dirty="0" err="1" smtClean="0">
                <a:hlinkClick r:id="rId3"/>
              </a:rPr>
              <a:t>scipy.special</a:t>
            </a:r>
            <a:endParaRPr lang="en-US" dirty="0" smtClean="0"/>
          </a:p>
          <a:p>
            <a:r>
              <a:rPr lang="en-US" dirty="0" smtClean="0"/>
              <a:t>Linear Algebra Operation - </a:t>
            </a:r>
            <a:r>
              <a:rPr lang="en-US" b="1" dirty="0" err="1" smtClean="0">
                <a:hlinkClick r:id="rId4"/>
              </a:rPr>
              <a:t>scipy.linalg</a:t>
            </a:r>
            <a:endParaRPr lang="en-US" dirty="0" smtClean="0"/>
          </a:p>
          <a:p>
            <a:r>
              <a:rPr lang="en-US" dirty="0" smtClean="0"/>
              <a:t>Interpolation - </a:t>
            </a:r>
            <a:r>
              <a:rPr lang="en-US" b="1" dirty="0" err="1" smtClean="0">
                <a:hlinkClick r:id="rId5"/>
              </a:rPr>
              <a:t>scipy.interpolate</a:t>
            </a:r>
            <a:endParaRPr lang="en-US" dirty="0" smtClean="0"/>
          </a:p>
          <a:p>
            <a:r>
              <a:rPr lang="en-US" dirty="0" smtClean="0"/>
              <a:t>Optimization and fit - </a:t>
            </a:r>
            <a:r>
              <a:rPr lang="en-US" b="1" dirty="0" err="1" smtClean="0">
                <a:hlinkClick r:id="rId6"/>
              </a:rPr>
              <a:t>scipy.optimize</a:t>
            </a:r>
            <a:endParaRPr lang="en-US" dirty="0" smtClean="0"/>
          </a:p>
          <a:p>
            <a:r>
              <a:rPr lang="en-US" dirty="0" smtClean="0"/>
              <a:t>Statistics and random numbers - </a:t>
            </a:r>
            <a:r>
              <a:rPr lang="en-US" b="1" dirty="0" err="1" smtClean="0">
                <a:hlinkClick r:id="rId7"/>
              </a:rPr>
              <a:t>scipy.stats</a:t>
            </a:r>
            <a:endParaRPr lang="en-US" dirty="0" smtClean="0"/>
          </a:p>
          <a:p>
            <a:r>
              <a:rPr lang="en-US" dirty="0" smtClean="0"/>
              <a:t>Numerical Integration - </a:t>
            </a:r>
            <a:r>
              <a:rPr lang="en-US" b="1" dirty="0" err="1" smtClean="0">
                <a:hlinkClick r:id="rId8"/>
              </a:rPr>
              <a:t>scipy.integrate</a:t>
            </a:r>
            <a:endParaRPr lang="en-US" dirty="0" smtClean="0"/>
          </a:p>
          <a:p>
            <a:r>
              <a:rPr lang="en-US" dirty="0" smtClean="0"/>
              <a:t>Fast Fourier transforms - </a:t>
            </a:r>
            <a:r>
              <a:rPr lang="en-US" b="1" dirty="0" err="1" smtClean="0">
                <a:hlinkClick r:id="rId9"/>
              </a:rPr>
              <a:t>scipy.fftpack</a:t>
            </a:r>
            <a:endParaRPr lang="en-US" dirty="0" smtClean="0"/>
          </a:p>
          <a:p>
            <a:r>
              <a:rPr lang="en-US" dirty="0" smtClean="0"/>
              <a:t>Signal Processing - </a:t>
            </a:r>
            <a:r>
              <a:rPr lang="en-US" b="1" dirty="0" err="1" smtClean="0">
                <a:hlinkClick r:id="rId10"/>
              </a:rPr>
              <a:t>scipy.signal</a:t>
            </a:r>
            <a:endParaRPr lang="en-US" dirty="0" smtClean="0"/>
          </a:p>
          <a:p>
            <a:r>
              <a:rPr lang="en-US" dirty="0" smtClean="0"/>
              <a:t>Image manipulation - </a:t>
            </a:r>
            <a:r>
              <a:rPr lang="en-US" b="1" dirty="0" err="1" smtClean="0">
                <a:hlinkClick r:id="rId11"/>
              </a:rPr>
              <a:t>scipy.ndimage</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1357298"/>
            <a:ext cx="7315200" cy="3539527"/>
          </a:xfrm>
        </p:spPr>
        <p:txBody>
          <a:bodyPr>
            <a:noAutofit/>
          </a:bodyPr>
          <a:lstStyle/>
          <a:p>
            <a:pPr>
              <a:buNone/>
            </a:pPr>
            <a:r>
              <a:rPr lang="en-US" sz="2800" dirty="0" err="1" smtClean="0"/>
              <a:t>SciPy</a:t>
            </a:r>
            <a:r>
              <a:rPr lang="en-US" sz="2800" dirty="0" smtClean="0"/>
              <a:t> contains varieties of sub packages which help to solve the most common issue related to Scientific Computation.</a:t>
            </a:r>
          </a:p>
          <a:p>
            <a:pPr>
              <a:buNone/>
            </a:pPr>
            <a:r>
              <a:rPr lang="en-US" sz="2800" dirty="0" err="1" smtClean="0"/>
              <a:t>SciPy</a:t>
            </a:r>
            <a:r>
              <a:rPr lang="en-US" sz="2800" dirty="0" smtClean="0"/>
              <a:t> is the most used Scientific library only second to GNU Scientific Library for C/C++ or </a:t>
            </a:r>
            <a:r>
              <a:rPr lang="en-US" sz="2800" dirty="0" err="1" smtClean="0"/>
              <a:t>Matlab's</a:t>
            </a:r>
            <a:r>
              <a:rPr lang="en-US" sz="2800" dirty="0" smtClean="0"/>
              <a:t>.</a:t>
            </a:r>
          </a:p>
          <a:p>
            <a:pPr>
              <a:buNone/>
            </a:pPr>
            <a:r>
              <a:rPr lang="en-US" sz="2800" dirty="0" smtClean="0"/>
              <a:t>Easy to use and understand as well as fast computational power.</a:t>
            </a:r>
          </a:p>
          <a:p>
            <a:pPr>
              <a:buNone/>
            </a:pPr>
            <a:r>
              <a:rPr lang="en-US" sz="2800" dirty="0" smtClean="0"/>
              <a:t>It can operate on an array of </a:t>
            </a:r>
            <a:r>
              <a:rPr lang="en-US" sz="2800" dirty="0" err="1" smtClean="0"/>
              <a:t>NumPy</a:t>
            </a:r>
            <a:r>
              <a:rPr lang="en-US" sz="2800" dirty="0" smtClean="0"/>
              <a:t> library.</a:t>
            </a:r>
          </a:p>
          <a:p>
            <a:pPr>
              <a:buNone/>
            </a:pP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7"/>
            <a:ext cx="7315200" cy="857256"/>
          </a:xfrm>
        </p:spPr>
        <p:txBody>
          <a:bodyPr/>
          <a:lstStyle/>
          <a:p>
            <a:r>
              <a:rPr lang="en-IN" dirty="0" err="1" smtClean="0"/>
              <a:t>Scipy</a:t>
            </a:r>
            <a:r>
              <a:rPr lang="en-IN" dirty="0" smtClean="0"/>
              <a:t> </a:t>
            </a:r>
            <a:r>
              <a:rPr lang="en-IN" dirty="0" err="1" smtClean="0"/>
              <a:t>vs</a:t>
            </a:r>
            <a:r>
              <a:rPr lang="en-IN" dirty="0" smtClean="0"/>
              <a:t> </a:t>
            </a:r>
            <a:r>
              <a:rPr lang="en-IN" dirty="0" err="1" smtClean="0"/>
              <a:t>Numpy</a:t>
            </a:r>
            <a:endParaRPr lang="en-US" dirty="0"/>
          </a:p>
        </p:txBody>
      </p:sp>
      <p:sp>
        <p:nvSpPr>
          <p:cNvPr id="3" name="Content Placeholder 2"/>
          <p:cNvSpPr>
            <a:spLocks noGrp="1"/>
          </p:cNvSpPr>
          <p:nvPr>
            <p:ph idx="1"/>
          </p:nvPr>
        </p:nvSpPr>
        <p:spPr>
          <a:xfrm>
            <a:off x="914400" y="1214423"/>
            <a:ext cx="7315200" cy="5094938"/>
          </a:xfrm>
        </p:spPr>
        <p:txBody>
          <a:bodyPr/>
          <a:lstStyle/>
          <a:p>
            <a:pPr>
              <a:buNone/>
            </a:pPr>
            <a:r>
              <a:rPr lang="en-US" b="1" dirty="0" err="1" smtClean="0"/>
              <a:t>Numpy</a:t>
            </a:r>
            <a:r>
              <a:rPr lang="en-US" b="1" dirty="0" smtClean="0"/>
              <a:t>:</a:t>
            </a:r>
            <a:endParaRPr lang="en-US" dirty="0" smtClean="0"/>
          </a:p>
          <a:p>
            <a:r>
              <a:rPr lang="en-US" dirty="0" err="1" smtClean="0"/>
              <a:t>Numpy</a:t>
            </a:r>
            <a:r>
              <a:rPr lang="en-US" dirty="0" smtClean="0"/>
              <a:t> is written in C and use for mathematical or numeric calculation.</a:t>
            </a:r>
          </a:p>
          <a:p>
            <a:r>
              <a:rPr lang="en-US" dirty="0" smtClean="0"/>
              <a:t>It is faster than other Python Libraries</a:t>
            </a:r>
          </a:p>
          <a:p>
            <a:r>
              <a:rPr lang="en-US" dirty="0" err="1" smtClean="0"/>
              <a:t>Numpy</a:t>
            </a:r>
            <a:r>
              <a:rPr lang="en-US" dirty="0" smtClean="0"/>
              <a:t> is the most useful library for Data Science to perform basic calculations.</a:t>
            </a:r>
          </a:p>
          <a:p>
            <a:r>
              <a:rPr lang="en-US" dirty="0" err="1" smtClean="0"/>
              <a:t>Numpy</a:t>
            </a:r>
            <a:r>
              <a:rPr lang="en-US" dirty="0" smtClean="0"/>
              <a:t> contains nothing but array data type which performs the most basic operation like sorting, shaping, indexing, etc.</a:t>
            </a:r>
          </a:p>
          <a:p>
            <a:pPr>
              <a:buNone/>
            </a:pPr>
            <a:r>
              <a:rPr lang="en-US" b="1" dirty="0" err="1" smtClean="0"/>
              <a:t>SciPy</a:t>
            </a:r>
            <a:r>
              <a:rPr lang="en-US" b="1" dirty="0" smtClean="0"/>
              <a:t>:</a:t>
            </a:r>
            <a:endParaRPr lang="en-US" dirty="0" smtClean="0"/>
          </a:p>
          <a:p>
            <a:r>
              <a:rPr lang="en-US" dirty="0" err="1" smtClean="0"/>
              <a:t>SciPy</a:t>
            </a:r>
            <a:r>
              <a:rPr lang="en-US" dirty="0" smtClean="0"/>
              <a:t> is built in top of the </a:t>
            </a:r>
            <a:r>
              <a:rPr lang="en-US" dirty="0" err="1" smtClean="0"/>
              <a:t>NumPy</a:t>
            </a:r>
            <a:endParaRPr lang="en-US" dirty="0" smtClean="0"/>
          </a:p>
          <a:p>
            <a:r>
              <a:rPr lang="en-US" dirty="0" err="1" smtClean="0"/>
              <a:t>SciPy</a:t>
            </a:r>
            <a:r>
              <a:rPr lang="en-US" dirty="0" smtClean="0"/>
              <a:t> is a fully-featured version of Linear Algebra while </a:t>
            </a:r>
            <a:r>
              <a:rPr lang="en-US" dirty="0" err="1" smtClean="0"/>
              <a:t>Numpy</a:t>
            </a:r>
            <a:r>
              <a:rPr lang="en-US" dirty="0" smtClean="0"/>
              <a:t> contains only a few features.</a:t>
            </a:r>
          </a:p>
          <a:p>
            <a:r>
              <a:rPr lang="en-US" dirty="0" smtClean="0"/>
              <a:t>Most new Data Science features are available in </a:t>
            </a:r>
            <a:r>
              <a:rPr lang="en-US" dirty="0" err="1" smtClean="0"/>
              <a:t>Scipy</a:t>
            </a:r>
            <a:r>
              <a:rPr lang="en-US" dirty="0" smtClean="0"/>
              <a:t> rather than </a:t>
            </a:r>
            <a:r>
              <a:rPr lang="en-US" dirty="0" err="1" smtClean="0"/>
              <a:t>Numpy</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714356"/>
            <a:ext cx="7315200" cy="1154097"/>
          </a:xfrm>
        </p:spPr>
        <p:txBody>
          <a:bodyPr/>
          <a:lstStyle/>
          <a:p>
            <a:r>
              <a:rPr lang="en-IN" dirty="0" err="1" smtClean="0"/>
              <a:t>Imutils</a:t>
            </a:r>
            <a:endParaRPr lang="en-US" dirty="0"/>
          </a:p>
        </p:txBody>
      </p:sp>
      <p:sp>
        <p:nvSpPr>
          <p:cNvPr id="3" name="Content Placeholder 2"/>
          <p:cNvSpPr>
            <a:spLocks noGrp="1"/>
          </p:cNvSpPr>
          <p:nvPr>
            <p:ph idx="1"/>
          </p:nvPr>
        </p:nvSpPr>
        <p:spPr>
          <a:xfrm>
            <a:off x="914400" y="1928803"/>
            <a:ext cx="7315200" cy="4380558"/>
          </a:xfrm>
        </p:spPr>
        <p:txBody>
          <a:bodyPr>
            <a:normAutofit/>
          </a:bodyPr>
          <a:lstStyle/>
          <a:p>
            <a:pPr>
              <a:buNone/>
            </a:pPr>
            <a:r>
              <a:rPr lang="en-US" sz="2400" dirty="0" smtClean="0"/>
              <a:t>A series of convenience functions to make basic image processing functions such as translation, rotation, resizing, </a:t>
            </a:r>
            <a:r>
              <a:rPr lang="en-US" sz="2400" dirty="0" err="1" smtClean="0"/>
              <a:t>skeletonization</a:t>
            </a:r>
            <a:r>
              <a:rPr lang="en-US" sz="2400" dirty="0" smtClean="0"/>
              <a:t>, displaying </a:t>
            </a:r>
            <a:r>
              <a:rPr lang="en-US" sz="2400" dirty="0" err="1" smtClean="0"/>
              <a:t>Matplotlib</a:t>
            </a:r>
            <a:r>
              <a:rPr lang="en-US" sz="2400" dirty="0" smtClean="0"/>
              <a:t> images, sorting contours, detecting edges, and much more easier with </a:t>
            </a:r>
            <a:r>
              <a:rPr lang="en-US" sz="2400" dirty="0" err="1" smtClean="0"/>
              <a:t>OpenCV</a:t>
            </a:r>
            <a:r>
              <a:rPr lang="en-US" sz="2400" dirty="0" smtClean="0"/>
              <a:t> and both Python 2.7 and Python 3.</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357166"/>
            <a:ext cx="7315200" cy="1154097"/>
          </a:xfrm>
        </p:spPr>
        <p:txBody>
          <a:bodyPr/>
          <a:lstStyle/>
          <a:p>
            <a:r>
              <a:rPr lang="en-IN" dirty="0" err="1" smtClean="0"/>
              <a:t>Matplotlib</a:t>
            </a:r>
            <a:endParaRPr lang="en-US" dirty="0"/>
          </a:p>
        </p:txBody>
      </p:sp>
      <p:sp>
        <p:nvSpPr>
          <p:cNvPr id="3" name="Content Placeholder 2"/>
          <p:cNvSpPr>
            <a:spLocks noGrp="1"/>
          </p:cNvSpPr>
          <p:nvPr>
            <p:ph idx="1"/>
          </p:nvPr>
        </p:nvSpPr>
        <p:spPr>
          <a:xfrm>
            <a:off x="914400" y="1714489"/>
            <a:ext cx="7315200" cy="4594872"/>
          </a:xfrm>
        </p:spPr>
        <p:txBody>
          <a:bodyPr/>
          <a:lstStyle/>
          <a:p>
            <a:pPr fontAlgn="base"/>
            <a:r>
              <a:rPr lang="en-US" dirty="0" err="1" smtClean="0"/>
              <a:t>Matplotlib</a:t>
            </a:r>
            <a:r>
              <a:rPr lang="en-US" dirty="0" smtClean="0"/>
              <a:t> is an amazing visualization library in Python for 2D plots of arrays. </a:t>
            </a:r>
            <a:r>
              <a:rPr lang="en-US" dirty="0" err="1" smtClean="0"/>
              <a:t>Matplotlib</a:t>
            </a:r>
            <a:r>
              <a:rPr lang="en-US" dirty="0" smtClean="0"/>
              <a:t> is a multi-platform data visualization library built on </a:t>
            </a:r>
            <a:r>
              <a:rPr lang="en-US" dirty="0" err="1" smtClean="0"/>
              <a:t>NumPy</a:t>
            </a:r>
            <a:r>
              <a:rPr lang="en-US" dirty="0" smtClean="0"/>
              <a:t> arrays and designed to work with the broader </a:t>
            </a:r>
            <a:r>
              <a:rPr lang="en-US" dirty="0" err="1" smtClean="0"/>
              <a:t>SciPy</a:t>
            </a:r>
            <a:r>
              <a:rPr lang="en-US" dirty="0" smtClean="0"/>
              <a:t> stack. It was introduced by John Hunter in the year 2002.</a:t>
            </a:r>
          </a:p>
          <a:p>
            <a:pPr fontAlgn="base"/>
            <a:r>
              <a:rPr lang="en-US" dirty="0" smtClean="0"/>
              <a:t>One of the greatest benefits of visualization is that it allows us visual access to huge amounts of data in easily digestible visuals. </a:t>
            </a:r>
            <a:r>
              <a:rPr lang="en-US" dirty="0" err="1" smtClean="0"/>
              <a:t>Matplotlib</a:t>
            </a:r>
            <a:r>
              <a:rPr lang="en-US" dirty="0" smtClean="0"/>
              <a:t> consists of several plots like line, bar, scatter, histogram etc.</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500042"/>
            <a:ext cx="7315200" cy="1154097"/>
          </a:xfrm>
        </p:spPr>
        <p:txBody>
          <a:bodyPr/>
          <a:lstStyle/>
          <a:p>
            <a:r>
              <a:rPr lang="en-IN" dirty="0" smtClean="0"/>
              <a:t>Time</a:t>
            </a:r>
            <a:endParaRPr lang="en-US" dirty="0"/>
          </a:p>
        </p:txBody>
      </p:sp>
      <p:sp>
        <p:nvSpPr>
          <p:cNvPr id="3" name="Content Placeholder 2"/>
          <p:cNvSpPr>
            <a:spLocks noGrp="1"/>
          </p:cNvSpPr>
          <p:nvPr>
            <p:ph idx="1"/>
          </p:nvPr>
        </p:nvSpPr>
        <p:spPr>
          <a:xfrm>
            <a:off x="914400" y="1785927"/>
            <a:ext cx="7315200" cy="4523434"/>
          </a:xfrm>
        </p:spPr>
        <p:txBody>
          <a:bodyPr>
            <a:normAutofit/>
          </a:bodyPr>
          <a:lstStyle/>
          <a:p>
            <a:pPr>
              <a:buNone/>
            </a:pPr>
            <a:r>
              <a:rPr lang="en-US" sz="2800" dirty="0" smtClean="0"/>
              <a:t>Python has defined a</a:t>
            </a:r>
            <a:r>
              <a:rPr lang="en-US" sz="2800" dirty="0" smtClean="0">
                <a:hlinkClick r:id="rId2"/>
              </a:rPr>
              <a:t> module</a:t>
            </a:r>
            <a:r>
              <a:rPr lang="en-US" sz="2800" dirty="0" smtClean="0"/>
              <a:t>, “time” which allows us to handle various operations regarding time, its conversions and representations, which find its use in various applications in life. The beginning of time is started measuring from </a:t>
            </a:r>
            <a:r>
              <a:rPr lang="en-US" sz="2800" b="1" dirty="0" smtClean="0"/>
              <a:t>1 January, 12:00 am, 1970</a:t>
            </a:r>
            <a:r>
              <a:rPr lang="en-US" sz="2800" dirty="0" smtClean="0"/>
              <a:t> and this very time is termed as “</a:t>
            </a:r>
            <a:r>
              <a:rPr lang="en-US" sz="2800" b="1" dirty="0" smtClean="0"/>
              <a:t>epoch</a:t>
            </a:r>
            <a:r>
              <a:rPr lang="en-US" sz="2800" dirty="0" smtClean="0"/>
              <a:t>” in Python.</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315200" cy="1154097"/>
          </a:xfrm>
        </p:spPr>
        <p:txBody>
          <a:bodyPr>
            <a:normAutofit/>
          </a:bodyPr>
          <a:lstStyle/>
          <a:p>
            <a:r>
              <a:rPr lang="en-IN" sz="4400" dirty="0" smtClean="0"/>
              <a:t>AIM AND OBJECTIVE</a:t>
            </a:r>
            <a:endParaRPr lang="en-IN" sz="4400" dirty="0"/>
          </a:p>
        </p:txBody>
      </p:sp>
      <p:sp>
        <p:nvSpPr>
          <p:cNvPr id="3" name="Content Placeholder 2"/>
          <p:cNvSpPr>
            <a:spLocks noGrp="1"/>
          </p:cNvSpPr>
          <p:nvPr>
            <p:ph idx="1"/>
          </p:nvPr>
        </p:nvSpPr>
        <p:spPr>
          <a:xfrm>
            <a:off x="179512" y="1484784"/>
            <a:ext cx="8750206" cy="5944744"/>
          </a:xfrm>
        </p:spPr>
        <p:txBody>
          <a:bodyPr>
            <a:noAutofit/>
          </a:bodyPr>
          <a:lstStyle/>
          <a:p>
            <a:pPr lvl="0"/>
            <a:r>
              <a:rPr lang="en-US" dirty="0" smtClean="0"/>
              <a:t>To </a:t>
            </a:r>
            <a:r>
              <a:rPr lang="en-US" dirty="0" smtClean="0"/>
              <a:t>develop a system that able to detect drowsiness of a driver based on eyelid detection in digital image.</a:t>
            </a:r>
          </a:p>
          <a:p>
            <a:pPr lvl="0"/>
            <a:r>
              <a:rPr lang="en-US" dirty="0" smtClean="0"/>
              <a:t>To make analysis of the eyelid by using Euclidian distance between eyes.</a:t>
            </a:r>
          </a:p>
          <a:p>
            <a:pPr>
              <a:buNone/>
            </a:pPr>
            <a:endParaRPr lang="en-US" sz="1400" dirty="0"/>
          </a:p>
        </p:txBody>
      </p:sp>
    </p:spTree>
    <p:extLst>
      <p:ext uri="{BB962C8B-B14F-4D97-AF65-F5344CB8AC3E}">
        <p14:creationId xmlns:p14="http://schemas.microsoft.com/office/powerpoint/2010/main" xmlns="" val="432420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357166"/>
            <a:ext cx="7315200" cy="1154097"/>
          </a:xfrm>
        </p:spPr>
        <p:txBody>
          <a:bodyPr/>
          <a:lstStyle/>
          <a:p>
            <a:r>
              <a:rPr lang="en-IN" dirty="0" err="1" smtClean="0"/>
              <a:t>Dlib</a:t>
            </a:r>
            <a:endParaRPr lang="en-US" dirty="0"/>
          </a:p>
        </p:txBody>
      </p:sp>
      <p:sp>
        <p:nvSpPr>
          <p:cNvPr id="3" name="Content Placeholder 2"/>
          <p:cNvSpPr>
            <a:spLocks noGrp="1"/>
          </p:cNvSpPr>
          <p:nvPr>
            <p:ph idx="1"/>
          </p:nvPr>
        </p:nvSpPr>
        <p:spPr>
          <a:xfrm>
            <a:off x="914400" y="1785927"/>
            <a:ext cx="7315200" cy="4523434"/>
          </a:xfrm>
        </p:spPr>
        <p:txBody>
          <a:bodyPr/>
          <a:lstStyle/>
          <a:p>
            <a:pPr>
              <a:buNone/>
            </a:pPr>
            <a:r>
              <a:rPr lang="en-US" dirty="0" smtClean="0"/>
              <a:t>It‘s a landmark’s facial detector with pre-trained models, the </a:t>
            </a:r>
            <a:r>
              <a:rPr lang="en-US" dirty="0" err="1" smtClean="0"/>
              <a:t>dlib</a:t>
            </a:r>
            <a:r>
              <a:rPr lang="en-US" dirty="0" smtClean="0"/>
              <a:t> is used to estimate the location of 68 coordinates (x, y) that map the facial points on a person’s face.</a:t>
            </a:r>
          </a:p>
          <a:p>
            <a:pPr>
              <a:buNone/>
            </a:pPr>
            <a:endParaRPr lang="en-IN" dirty="0" smtClean="0"/>
          </a:p>
          <a:p>
            <a:pPr>
              <a:buNone/>
            </a:pPr>
            <a:endParaRPr lang="en-IN" dirty="0" smtClean="0"/>
          </a:p>
          <a:p>
            <a:pPr>
              <a:buNone/>
            </a:pPr>
            <a:endParaRPr lang="en-IN" dirty="0" smtClean="0"/>
          </a:p>
          <a:p>
            <a:pPr>
              <a:buNone/>
            </a:pPr>
            <a:r>
              <a:rPr lang="en-US" dirty="0" smtClean="0"/>
              <a:t>These points are identified from the pre-trained model where the </a:t>
            </a:r>
            <a:r>
              <a:rPr lang="en-US" dirty="0" smtClean="0">
                <a:hlinkClick r:id="rId2"/>
              </a:rPr>
              <a:t>iBUG300-W</a:t>
            </a:r>
            <a:r>
              <a:rPr lang="en-US" dirty="0" smtClean="0"/>
              <a:t> dataset was used.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xolQSgnvCzqWTHM45UIj3mW1aIIzRsHrv-g7rDhtDXSiqsI6nvCLBkhTWJ8QMCwt2vwdpTYRggaULEUpAMl17pp_Siudj3q8PEUv9Vc2bXO9OcZHy34zODBuZSn1ygmdu4nZFwEp"/>
          <p:cNvPicPr/>
          <p:nvPr/>
        </p:nvPicPr>
        <p:blipFill>
          <a:blip r:embed="rId2"/>
          <a:srcRect/>
          <a:stretch>
            <a:fillRect/>
          </a:stretch>
        </p:blipFill>
        <p:spPr bwMode="auto">
          <a:xfrm>
            <a:off x="1428728" y="1571612"/>
            <a:ext cx="6286544" cy="5000636"/>
          </a:xfrm>
          <a:prstGeom prst="rect">
            <a:avLst/>
          </a:prstGeom>
          <a:noFill/>
          <a:ln w="9525">
            <a:noFill/>
            <a:miter lim="800000"/>
            <a:headEnd/>
            <a:tailEnd/>
          </a:ln>
        </p:spPr>
      </p:pic>
      <p:sp>
        <p:nvSpPr>
          <p:cNvPr id="4" name="TextBox 3"/>
          <p:cNvSpPr txBox="1"/>
          <p:nvPr/>
        </p:nvSpPr>
        <p:spPr>
          <a:xfrm>
            <a:off x="928662" y="428604"/>
            <a:ext cx="7000924" cy="707886"/>
          </a:xfrm>
          <a:prstGeom prst="rect">
            <a:avLst/>
          </a:prstGeom>
          <a:noFill/>
        </p:spPr>
        <p:txBody>
          <a:bodyPr wrap="square" rtlCol="0">
            <a:spAutoFit/>
          </a:bodyPr>
          <a:lstStyle/>
          <a:p>
            <a:pPr algn="ctr"/>
            <a:r>
              <a:rPr lang="en-IN" sz="4000" dirty="0" err="1" smtClean="0">
                <a:solidFill>
                  <a:schemeClr val="tx2"/>
                </a:solidFill>
              </a:rPr>
              <a:t>Dlib</a:t>
            </a:r>
            <a:r>
              <a:rPr lang="en-IN" sz="4000" dirty="0" smtClean="0">
                <a:solidFill>
                  <a:schemeClr val="tx2"/>
                </a:solidFill>
              </a:rPr>
              <a:t> facial detection plot</a:t>
            </a:r>
            <a:endParaRPr lang="en-US" sz="4000" dirty="0">
              <a:solidFill>
                <a:schemeClr val="tx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428604"/>
            <a:ext cx="7315200" cy="1154097"/>
          </a:xfrm>
        </p:spPr>
        <p:txBody>
          <a:bodyPr/>
          <a:lstStyle/>
          <a:p>
            <a:r>
              <a:rPr lang="en-IN" dirty="0" err="1" smtClean="0"/>
              <a:t>OpenCV</a:t>
            </a:r>
            <a:endParaRPr lang="en-US" dirty="0"/>
          </a:p>
        </p:txBody>
      </p:sp>
      <p:sp>
        <p:nvSpPr>
          <p:cNvPr id="3" name="Content Placeholder 2"/>
          <p:cNvSpPr>
            <a:spLocks noGrp="1"/>
          </p:cNvSpPr>
          <p:nvPr>
            <p:ph idx="1"/>
          </p:nvPr>
        </p:nvSpPr>
        <p:spPr>
          <a:xfrm>
            <a:off x="914400" y="1857365"/>
            <a:ext cx="7315200" cy="4451996"/>
          </a:xfrm>
        </p:spPr>
        <p:txBody>
          <a:bodyPr>
            <a:normAutofit/>
          </a:bodyPr>
          <a:lstStyle/>
          <a:p>
            <a:r>
              <a:rPr lang="en-US" sz="2400" b="1" dirty="0" err="1" smtClean="0"/>
              <a:t>OpenCV</a:t>
            </a:r>
            <a:r>
              <a:rPr lang="en-US" sz="2400" dirty="0" smtClean="0"/>
              <a:t> (</a:t>
            </a:r>
            <a:r>
              <a:rPr lang="en-US" sz="2400" i="1" dirty="0" smtClean="0"/>
              <a:t>Open source computer vision</a:t>
            </a:r>
            <a:r>
              <a:rPr lang="en-US" sz="2400" dirty="0" smtClean="0"/>
              <a:t>) is a library of programming functions mainly aimed at real-time computer vision. Originally developed by Intel, it was later supported by Willow Garage then </a:t>
            </a:r>
            <a:r>
              <a:rPr lang="en-US" sz="2400" dirty="0" err="1" smtClean="0"/>
              <a:t>Itseez</a:t>
            </a:r>
            <a:r>
              <a:rPr lang="en-US" sz="2400" dirty="0" smtClean="0"/>
              <a:t> (which was later acquired by Intel). The library is cross-platform and free for use under the open-source BSD license.</a:t>
            </a:r>
          </a:p>
          <a:p>
            <a:r>
              <a:rPr lang="en-US" sz="2400" dirty="0" err="1" smtClean="0"/>
              <a:t>OpenCV</a:t>
            </a:r>
            <a:r>
              <a:rPr lang="en-US" sz="2400" dirty="0" smtClean="0"/>
              <a:t> supports the deep learning frameworks </a:t>
            </a:r>
            <a:r>
              <a:rPr lang="en-US" sz="2400" dirty="0" err="1" smtClean="0"/>
              <a:t>TensorFlow</a:t>
            </a:r>
            <a:r>
              <a:rPr lang="en-US" sz="2400" dirty="0" smtClean="0"/>
              <a:t>, Torch/</a:t>
            </a:r>
            <a:r>
              <a:rPr lang="en-US" sz="2400" dirty="0" err="1" smtClean="0"/>
              <a:t>PyTorch</a:t>
            </a:r>
            <a:r>
              <a:rPr lang="en-US" sz="2400" dirty="0" smtClean="0"/>
              <a:t>    and </a:t>
            </a:r>
            <a:r>
              <a:rPr lang="en-US" sz="2400" dirty="0" err="1" smtClean="0"/>
              <a:t>Caffe</a:t>
            </a:r>
            <a:r>
              <a:rPr lang="en-US" sz="2400" dirty="0" smtClean="0"/>
              <a:t>.</a:t>
            </a:r>
          </a:p>
          <a:p>
            <a:pPr>
              <a:buNone/>
            </a:pP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315200" cy="796907"/>
          </a:xfrm>
        </p:spPr>
        <p:txBody>
          <a:bodyPr/>
          <a:lstStyle/>
          <a:p>
            <a:r>
              <a:rPr lang="en-IN" dirty="0" smtClean="0"/>
              <a:t>Working </a:t>
            </a:r>
            <a:endParaRPr lang="en-US" dirty="0"/>
          </a:p>
        </p:txBody>
      </p:sp>
      <p:sp>
        <p:nvSpPr>
          <p:cNvPr id="3" name="Content Placeholder 2"/>
          <p:cNvSpPr>
            <a:spLocks noGrp="1"/>
          </p:cNvSpPr>
          <p:nvPr>
            <p:ph idx="1"/>
          </p:nvPr>
        </p:nvSpPr>
        <p:spPr>
          <a:xfrm>
            <a:off x="914400" y="1071546"/>
            <a:ext cx="7315200" cy="5237815"/>
          </a:xfrm>
        </p:spPr>
        <p:txBody>
          <a:bodyPr>
            <a:normAutofit lnSpcReduction="10000"/>
          </a:bodyPr>
          <a:lstStyle/>
          <a:p>
            <a:r>
              <a:rPr lang="en-IN" dirty="0" smtClean="0"/>
              <a:t>A program was developed to identify the driver's drowsiness based on real-time camera image and image processing techniques</a:t>
            </a:r>
            <a:r>
              <a:rPr lang="en-IN" b="1" dirty="0" smtClean="0"/>
              <a:t>,</a:t>
            </a:r>
            <a:r>
              <a:rPr lang="en-IN" dirty="0" smtClean="0"/>
              <a:t> and this program makes warning alarms go off   when it detects drowsiness driving.</a:t>
            </a:r>
            <a:endParaRPr lang="en-US" dirty="0" smtClean="0"/>
          </a:p>
          <a:p>
            <a:r>
              <a:rPr lang="en-US" dirty="0" smtClean="0"/>
              <a:t>Based on real-time video and image processing technology, we have created a program that determines the driver's drowsiness status and alerts the user according to a certain level if they are drowsy driving. The driver's face and eye detection method and the drowsiness step determination method using the supervised learning algorithm are implemented in the real-time vision system.</a:t>
            </a:r>
          </a:p>
          <a:p>
            <a:r>
              <a:rPr lang="en-IN" dirty="0" smtClean="0"/>
              <a:t>The Histogram of Oriented Gradients technology and the learned Face Landmark estimation techniques were used to detect faces and eyes. Furthermore the concept of Eye Aspect Ratio was used to detect drivers' drowsiness.    Finally, the KNN algorithm was used to divide the drivers' level of drowsiness into three stages, and differential alarms go off for each stages.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6600" dirty="0" smtClean="0"/>
              <a:t>Eye aspect ratio</a:t>
            </a:r>
            <a:r>
              <a:rPr lang="en-US" sz="6600" dirty="0" smtClean="0"/>
              <a:t/>
            </a:r>
            <a:br>
              <a:rPr lang="en-US" sz="6600" dirty="0" smtClean="0"/>
            </a:br>
            <a:endParaRPr lang="en-US" sz="6600" dirty="0"/>
          </a:p>
        </p:txBody>
      </p:sp>
      <p:pic>
        <p:nvPicPr>
          <p:cNvPr id="4" name="Content Placeholder 3" descr="https://lh6.googleusercontent.com/qoeyiEcyQI4jfi3Bu2WTXX0rWsPYixvJjmqSjQ6ChvPpi2tCLBNXQCLedJNhaq4B-_U9vyk70e5vpOChxlPZNCUGAfv9A30pXsGXgarmUAmryM-M91hUS0Bgy2Yle1J7SX2NYSln"/>
          <p:cNvPicPr>
            <a:picLocks noGrp="1"/>
          </p:cNvPicPr>
          <p:nvPr>
            <p:ph idx="1"/>
          </p:nvPr>
        </p:nvPicPr>
        <p:blipFill>
          <a:blip r:embed="rId2"/>
          <a:srcRect/>
          <a:stretch>
            <a:fillRect/>
          </a:stretch>
        </p:blipFill>
        <p:spPr bwMode="auto">
          <a:xfrm>
            <a:off x="1785918" y="3286124"/>
            <a:ext cx="5622630" cy="2580170"/>
          </a:xfrm>
          <a:prstGeom prst="rect">
            <a:avLst/>
          </a:prstGeom>
          <a:noFill/>
          <a:ln w="9525">
            <a:noFill/>
            <a:miter lim="800000"/>
            <a:headEnd/>
            <a:tailEnd/>
          </a:ln>
        </p:spPr>
      </p:pic>
      <p:sp>
        <p:nvSpPr>
          <p:cNvPr id="5" name="TextBox 4"/>
          <p:cNvSpPr txBox="1"/>
          <p:nvPr/>
        </p:nvSpPr>
        <p:spPr>
          <a:xfrm>
            <a:off x="571472" y="1928802"/>
            <a:ext cx="8072494" cy="923330"/>
          </a:xfrm>
          <a:prstGeom prst="rect">
            <a:avLst/>
          </a:prstGeom>
          <a:noFill/>
        </p:spPr>
        <p:txBody>
          <a:bodyPr wrap="square" rtlCol="0">
            <a:spAutoFit/>
          </a:bodyPr>
          <a:lstStyle/>
          <a:p>
            <a:r>
              <a:rPr lang="en-IN" dirty="0" smtClean="0"/>
              <a:t>Each eye is represented by 6 (x, y)-coordinates</a:t>
            </a:r>
            <a:r>
              <a:rPr lang="en-US" dirty="0" smtClean="0"/>
              <a:t>The EAR is calculated using six (x, y) coordinates for the detected eye.</a:t>
            </a:r>
            <a:r>
              <a:rPr lang="en-IN" dirty="0" smtClean="0"/>
              <a:t>The EAR equation</a:t>
            </a:r>
            <a:endParaRPr lang="en-US" b="1"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4.googleusercontent.com/nRrUTXr-8JDgU90YI_eKentZtQQeMSRWshc1TW73SBRKiJzRcund2J4T_VjyGAMHOB7nhgZJskpSa2o93e-eL7pyUhU_1D6UuNxC2f6SXlPLGr3iN9eWTCujRpOcn_OAf_KYHzIb"/>
          <p:cNvPicPr/>
          <p:nvPr/>
        </p:nvPicPr>
        <p:blipFill>
          <a:blip r:embed="rId2"/>
          <a:srcRect/>
          <a:stretch>
            <a:fillRect/>
          </a:stretch>
        </p:blipFill>
        <p:spPr bwMode="auto">
          <a:xfrm>
            <a:off x="2357422" y="2786058"/>
            <a:ext cx="4500594" cy="3168970"/>
          </a:xfrm>
          <a:prstGeom prst="rect">
            <a:avLst/>
          </a:prstGeom>
          <a:noFill/>
          <a:ln w="9525">
            <a:noFill/>
            <a:miter lim="800000"/>
            <a:headEnd/>
            <a:tailEnd/>
          </a:ln>
        </p:spPr>
      </p:pic>
      <p:sp>
        <p:nvSpPr>
          <p:cNvPr id="4" name="TextBox 3"/>
          <p:cNvSpPr txBox="1"/>
          <p:nvPr/>
        </p:nvSpPr>
        <p:spPr>
          <a:xfrm>
            <a:off x="1000100" y="785794"/>
            <a:ext cx="7286676" cy="1015663"/>
          </a:xfrm>
          <a:prstGeom prst="rect">
            <a:avLst/>
          </a:prstGeom>
          <a:noFill/>
        </p:spPr>
        <p:txBody>
          <a:bodyPr wrap="square" rtlCol="0">
            <a:spAutoFit/>
          </a:bodyPr>
          <a:lstStyle/>
          <a:p>
            <a:r>
              <a:rPr lang="en-IN" sz="6000" dirty="0" smtClean="0">
                <a:solidFill>
                  <a:schemeClr val="tx2"/>
                </a:solidFill>
              </a:rPr>
              <a:t>Eye facial landmarks</a:t>
            </a:r>
            <a:endParaRPr lang="en-US" sz="6000" dirty="0">
              <a:solidFill>
                <a:schemeClr val="tx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571480"/>
            <a:ext cx="7315200" cy="5643602"/>
          </a:xfrm>
        </p:spPr>
        <p:txBody>
          <a:bodyPr>
            <a:normAutofit fontScale="90000"/>
          </a:bodyPr>
          <a:lstStyle/>
          <a:p>
            <a:pPr lvl="0"/>
            <a:r>
              <a:rPr lang="en-IN" sz="2800" dirty="0" smtClean="0">
                <a:solidFill>
                  <a:schemeClr val="tx1"/>
                </a:solidFill>
              </a:rPr>
              <a:t>Calculate the EAR using the equation.</a:t>
            </a:r>
            <a:br>
              <a:rPr lang="en-IN" sz="2800" dirty="0" smtClean="0">
                <a:solidFill>
                  <a:schemeClr val="tx1"/>
                </a:solidFill>
              </a:rPr>
            </a:br>
            <a:r>
              <a:rPr lang="en-US" sz="2800" dirty="0" smtClean="0">
                <a:solidFill>
                  <a:schemeClr val="tx1"/>
                </a:solidFill>
              </a:rPr>
              <a:t/>
            </a:r>
            <a:br>
              <a:rPr lang="en-US" sz="2800" dirty="0" smtClean="0">
                <a:solidFill>
                  <a:schemeClr val="tx1"/>
                </a:solidFill>
              </a:rPr>
            </a:br>
            <a:r>
              <a:rPr lang="en-IN" sz="2800" dirty="0" smtClean="0">
                <a:solidFill>
                  <a:schemeClr val="tx1"/>
                </a:solidFill>
              </a:rPr>
              <a:t>The calculated EAR will have a value more than zero when the eyes are open, and a value close to zero when the eyes are closed. </a:t>
            </a:r>
            <a:br>
              <a:rPr lang="en-IN" sz="2800" dirty="0" smtClean="0">
                <a:solidFill>
                  <a:schemeClr val="tx1"/>
                </a:solidFill>
              </a:rPr>
            </a:br>
            <a:r>
              <a:rPr lang="en-US" sz="2800" dirty="0" smtClean="0">
                <a:solidFill>
                  <a:schemeClr val="tx1"/>
                </a:solidFill>
              </a:rPr>
              <a:t/>
            </a:r>
            <a:br>
              <a:rPr lang="en-US" sz="2800" dirty="0" smtClean="0">
                <a:solidFill>
                  <a:schemeClr val="tx1"/>
                </a:solidFill>
              </a:rPr>
            </a:br>
            <a:r>
              <a:rPr lang="en-IN" sz="2800" dirty="0" smtClean="0">
                <a:solidFill>
                  <a:schemeClr val="tx1"/>
                </a:solidFill>
              </a:rPr>
              <a:t>This program has set a 50% value from the average EAR value to the threshold value.</a:t>
            </a:r>
            <a:br>
              <a:rPr lang="en-IN" sz="2800" dirty="0" smtClean="0">
                <a:solidFill>
                  <a:schemeClr val="tx1"/>
                </a:solidFill>
              </a:rPr>
            </a:br>
            <a:r>
              <a:rPr lang="en-IN" sz="2800" dirty="0" smtClean="0">
                <a:solidFill>
                  <a:schemeClr val="tx1"/>
                </a:solidFill>
              </a:rPr>
              <a:t> 1) measures the average EAR value when the eyes are open.                               </a:t>
            </a:r>
            <a:br>
              <a:rPr lang="en-IN" sz="2800" dirty="0" smtClean="0">
                <a:solidFill>
                  <a:schemeClr val="tx1"/>
                </a:solidFill>
              </a:rPr>
            </a:br>
            <a:r>
              <a:rPr lang="en-IN" sz="2800" dirty="0" smtClean="0">
                <a:solidFill>
                  <a:schemeClr val="tx1"/>
                </a:solidFill>
              </a:rPr>
              <a:t> 2) measures the average EAR value when the driver is closing his eyes</a:t>
            </a:r>
            <a:br>
              <a:rPr lang="en-IN" sz="2800" dirty="0" smtClean="0">
                <a:solidFill>
                  <a:schemeClr val="tx1"/>
                </a:solidFill>
              </a:rPr>
            </a:br>
            <a:r>
              <a:rPr lang="en-IN" sz="2800" dirty="0" smtClean="0">
                <a:solidFill>
                  <a:schemeClr val="tx1"/>
                </a:solidFill>
              </a:rPr>
              <a:t> 3) sets the threshold using the above two results.</a:t>
            </a:r>
            <a:r>
              <a:rPr lang="en-US" sz="2800" dirty="0" smtClean="0">
                <a:solidFill>
                  <a:schemeClr val="tx1"/>
                </a:solidFill>
              </a:rPr>
              <a:t/>
            </a:r>
            <a:br>
              <a:rPr lang="en-US" sz="2800" dirty="0" smtClean="0">
                <a:solidFill>
                  <a:schemeClr val="tx1"/>
                </a:solidFill>
              </a:rPr>
            </a:b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857232"/>
            <a:ext cx="7000924" cy="5509200"/>
          </a:xfrm>
          <a:prstGeom prst="rect">
            <a:avLst/>
          </a:prstGeom>
          <a:noFill/>
        </p:spPr>
        <p:txBody>
          <a:bodyPr wrap="square" rtlCol="0">
            <a:spAutoFit/>
          </a:bodyPr>
          <a:lstStyle/>
          <a:p>
            <a:pPr lvl="0"/>
            <a:r>
              <a:rPr lang="en-US" sz="3200" dirty="0" smtClean="0"/>
              <a:t>The computed EAR has a nonzero value when you open your eyes and a value close to zero when you close your eyes. If you set a certain threshold to the threshold (the threshold used to determine drowsy operation), you can detect that the driver is drowsy by checking whether the EAR value is smaller than that value.</a:t>
            </a:r>
          </a:p>
          <a:p>
            <a:endParaRPr lang="en-US" sz="3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87025"/>
            <a:ext cx="7929618" cy="6370975"/>
          </a:xfrm>
          <a:prstGeom prst="rect">
            <a:avLst/>
          </a:prstGeom>
          <a:noFill/>
        </p:spPr>
        <p:txBody>
          <a:bodyPr wrap="square" rtlCol="0">
            <a:spAutoFit/>
          </a:bodyPr>
          <a:lstStyle/>
          <a:p>
            <a:pPr lvl="0"/>
            <a:r>
              <a:rPr lang="en-US" sz="2400" dirty="0" smtClean="0"/>
              <a:t>In addition, since it is not necessary to examine both eyes separately to determine drowsy driving, the average of EAR values ​​of each eye was used.</a:t>
            </a:r>
          </a:p>
          <a:p>
            <a:pPr lvl="0"/>
            <a:r>
              <a:rPr lang="en-US" sz="2400" dirty="0" smtClean="0"/>
              <a:t>Threshold value is set to 50% of EAR value when eyes are opened. If it's smaller (when the eye size is smaller), the driver thinks you're sleepy and cares about whether you're sleepy, so the alarm sounds even if you're not in full sleep.</a:t>
            </a:r>
          </a:p>
          <a:p>
            <a:pPr lvl="0"/>
            <a:r>
              <a:rPr lang="en-US" sz="2400" dirty="0" smtClean="0"/>
              <a:t>To apply this algorithm, we applied three steps: </a:t>
            </a:r>
          </a:p>
          <a:p>
            <a:r>
              <a:rPr lang="en-US" sz="2400" dirty="0" smtClean="0"/>
              <a:t>1) Determine average EAR value when driver opens eyes</a:t>
            </a:r>
          </a:p>
          <a:p>
            <a:r>
              <a:rPr lang="en-US" sz="2400" dirty="0" smtClean="0"/>
              <a:t>2) Determine average EAR value when driver closes eyes</a:t>
            </a:r>
          </a:p>
          <a:p>
            <a:r>
              <a:rPr lang="en-US" sz="2400" dirty="0" smtClean="0"/>
              <a:t>3) EAR value that is 50% of eyes open using the above two values. </a:t>
            </a:r>
          </a:p>
          <a:p>
            <a:r>
              <a:rPr lang="en-IN" sz="2400" dirty="0" smtClean="0"/>
              <a:t>if EAR &lt; threshold </a:t>
            </a:r>
            <a:r>
              <a:rPr lang="en-IN" sz="2400" smtClean="0"/>
              <a:t>for </a:t>
            </a:r>
            <a:r>
              <a:rPr lang="en-IN" sz="2400" smtClean="0"/>
              <a:t>20 </a:t>
            </a:r>
            <a:r>
              <a:rPr lang="en-IN" sz="2400" dirty="0" err="1" smtClean="0"/>
              <a:t>framethen</a:t>
            </a:r>
            <a:r>
              <a:rPr lang="en-IN" sz="2400" dirty="0" smtClean="0"/>
              <a:t> going alarm off.</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lh5.googleusercontent.com/NEdpVPSIHlb6vKjJ86d3Q_spX0MrYB33GeMvdn3J3k4B4kr87Jpy7YBw4shn1JfwpXEOfNzjIhEHpsDh-dndx2j-riFGiDgbqk7diPEGl5mA__sgDKUuczbJd5tCUKSALwIJ6zp3"/>
          <p:cNvPicPr/>
          <p:nvPr/>
        </p:nvPicPr>
        <p:blipFill>
          <a:blip r:embed="rId2"/>
          <a:srcRect/>
          <a:stretch>
            <a:fillRect/>
          </a:stretch>
        </p:blipFill>
        <p:spPr bwMode="auto">
          <a:xfrm>
            <a:off x="1107257" y="1714488"/>
            <a:ext cx="6929486" cy="4582486"/>
          </a:xfrm>
          <a:prstGeom prst="rect">
            <a:avLst/>
          </a:prstGeom>
          <a:noFill/>
          <a:ln w="9525">
            <a:noFill/>
            <a:miter lim="800000"/>
            <a:headEnd/>
            <a:tailEnd/>
          </a:ln>
        </p:spPr>
      </p:pic>
      <p:sp>
        <p:nvSpPr>
          <p:cNvPr id="3" name="TextBox 2"/>
          <p:cNvSpPr txBox="1"/>
          <p:nvPr/>
        </p:nvSpPr>
        <p:spPr>
          <a:xfrm>
            <a:off x="714348" y="357166"/>
            <a:ext cx="7572428" cy="830997"/>
          </a:xfrm>
          <a:prstGeom prst="rect">
            <a:avLst/>
          </a:prstGeom>
          <a:noFill/>
        </p:spPr>
        <p:txBody>
          <a:bodyPr wrap="square" rtlCol="0">
            <a:spAutoFit/>
          </a:bodyPr>
          <a:lstStyle/>
          <a:p>
            <a:r>
              <a:rPr lang="en-IN" sz="4800" dirty="0" smtClean="0">
                <a:solidFill>
                  <a:schemeClr val="tx2"/>
                </a:solidFill>
                <a:latin typeface="Bahnschrift" pitchFamily="34" charset="0"/>
              </a:rPr>
              <a:t>Eye aspect ration Vs time</a:t>
            </a:r>
            <a:endParaRPr lang="en-US" sz="4800" dirty="0">
              <a:solidFill>
                <a:schemeClr val="tx2"/>
              </a:solidFill>
              <a:latin typeface="Bahnschrif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476672"/>
            <a:ext cx="8229600" cy="5649491"/>
          </a:xfrm>
        </p:spPr>
        <p:txBody>
          <a:bodyPr>
            <a:normAutofit fontScale="92500" lnSpcReduction="20000"/>
          </a:bodyPr>
          <a:lstStyle/>
          <a:p>
            <a:pPr fontAlgn="base"/>
            <a:r>
              <a:rPr lang="en-IN" sz="2800" b="1" dirty="0"/>
              <a:t>Tools Used: </a:t>
            </a:r>
            <a:r>
              <a:rPr lang="en-IN" sz="2800" dirty="0"/>
              <a:t/>
            </a:r>
            <a:br>
              <a:rPr lang="en-IN" sz="2800" dirty="0"/>
            </a:br>
            <a:r>
              <a:rPr lang="en-IN" sz="2800" dirty="0"/>
              <a:t>1. Python3 Interpreter.</a:t>
            </a:r>
            <a:br>
              <a:rPr lang="en-IN" sz="2800" dirty="0"/>
            </a:br>
            <a:r>
              <a:rPr lang="en-IN" sz="2800" dirty="0"/>
              <a:t>2. </a:t>
            </a:r>
            <a:r>
              <a:rPr lang="en-IN" sz="2800" dirty="0" err="1"/>
              <a:t>OpenCV</a:t>
            </a:r>
            <a:r>
              <a:rPr lang="en-IN" sz="2800" dirty="0"/>
              <a:t> and </a:t>
            </a:r>
            <a:r>
              <a:rPr lang="en-IN" sz="2800" dirty="0" err="1"/>
              <a:t>Dlib</a:t>
            </a:r>
            <a:r>
              <a:rPr lang="en-IN" sz="2800" dirty="0"/>
              <a:t> libraries.</a:t>
            </a:r>
          </a:p>
          <a:p>
            <a:pPr marL="0" indent="0" fontAlgn="base">
              <a:buNone/>
            </a:pPr>
            <a:endParaRPr lang="en-IN" sz="2800" dirty="0"/>
          </a:p>
          <a:p>
            <a:pPr lvl="0">
              <a:buNone/>
            </a:pPr>
            <a:r>
              <a:rPr lang="en-IN" sz="2800" b="1" dirty="0"/>
              <a:t>Application: </a:t>
            </a:r>
            <a:endParaRPr lang="en-IN" sz="2800" dirty="0" smtClean="0"/>
          </a:p>
          <a:p>
            <a:pPr lvl="0"/>
            <a:r>
              <a:rPr lang="en-US" sz="2800" dirty="0" smtClean="0"/>
              <a:t>Using </a:t>
            </a:r>
            <a:r>
              <a:rPr lang="en-US" sz="2800" dirty="0" smtClean="0"/>
              <a:t>this we can detect symptoms of driver fatigue early to avoid accidents.</a:t>
            </a:r>
          </a:p>
          <a:p>
            <a:pPr lvl="0"/>
            <a:r>
              <a:rPr lang="en-US" sz="2800" dirty="0" smtClean="0"/>
              <a:t>System can be developed at low cost.</a:t>
            </a:r>
          </a:p>
          <a:p>
            <a:pPr lvl="0"/>
            <a:r>
              <a:rPr lang="en-US" sz="2800" dirty="0" smtClean="0"/>
              <a:t>Sensors are sensitive enough to detect minor movements.</a:t>
            </a:r>
          </a:p>
          <a:p>
            <a:pPr lvl="0"/>
            <a:r>
              <a:rPr lang="en-US" sz="2800" dirty="0" smtClean="0"/>
              <a:t>Area required for installation is less, can be fitted to small places in car.</a:t>
            </a:r>
          </a:p>
          <a:p>
            <a:pPr lvl="0"/>
            <a:r>
              <a:rPr lang="en-US" sz="2800" dirty="0" smtClean="0"/>
              <a:t>No manual attention is needed.</a:t>
            </a:r>
          </a:p>
          <a:p>
            <a:pPr lvl="0"/>
            <a:r>
              <a:rPr lang="en-US" sz="2800" dirty="0" smtClean="0"/>
              <a:t>Automatically controlled and easy to use</a:t>
            </a:r>
            <a:r>
              <a:rPr lang="en-US" sz="2800" dirty="0" smtClean="0"/>
              <a:t>.</a:t>
            </a:r>
            <a:endParaRPr lang="en-IN" sz="2800" dirty="0"/>
          </a:p>
          <a:p>
            <a:pPr marL="0" indent="0" fontAlgn="base">
              <a:buNone/>
            </a:pPr>
            <a:endParaRPr lang="en-IN" sz="2800" dirty="0"/>
          </a:p>
          <a:p>
            <a:endParaRPr lang="en-IN" sz="2800" dirty="0"/>
          </a:p>
        </p:txBody>
      </p:sp>
    </p:spTree>
    <p:extLst>
      <p:ext uri="{BB962C8B-B14F-4D97-AF65-F5344CB8AC3E}">
        <p14:creationId xmlns:p14="http://schemas.microsoft.com/office/powerpoint/2010/main" xmlns="" val="6273518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1571612"/>
            <a:ext cx="7072362" cy="3539430"/>
          </a:xfrm>
          <a:prstGeom prst="rect">
            <a:avLst/>
          </a:prstGeom>
          <a:noFill/>
        </p:spPr>
        <p:txBody>
          <a:bodyPr wrap="square" rtlCol="0">
            <a:spAutoFit/>
          </a:bodyPr>
          <a:lstStyle/>
          <a:p>
            <a:r>
              <a:rPr lang="en-US" sz="2800" dirty="0" smtClean="0"/>
              <a:t>The drowsiness phase is divided according to the time when the eyes are closed and the time the eyes were opened before the drowsiness operation.</a:t>
            </a:r>
            <a:r>
              <a:rPr lang="en-IN" sz="2800" dirty="0" smtClean="0"/>
              <a:t>To distinguish drowsiness level, we used K-Nearest </a:t>
            </a:r>
            <a:r>
              <a:rPr lang="en-IN" sz="2800" dirty="0" err="1" smtClean="0"/>
              <a:t>Neighbor</a:t>
            </a:r>
            <a:r>
              <a:rPr lang="en-IN" sz="2800" dirty="0" smtClean="0"/>
              <a:t>(KNN) supervised learning algorithm.</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960F0-BE76-4EEC-B793-7E508C55D55F}"/>
              </a:ext>
            </a:extLst>
          </p:cNvPr>
          <p:cNvSpPr>
            <a:spLocks noGrp="1"/>
          </p:cNvSpPr>
          <p:nvPr>
            <p:ph type="ctrTitle"/>
          </p:nvPr>
        </p:nvSpPr>
        <p:spPr>
          <a:xfrm>
            <a:off x="395536" y="188640"/>
            <a:ext cx="7315200" cy="2595025"/>
          </a:xfrm>
        </p:spPr>
        <p:txBody>
          <a:bodyPr/>
          <a:lstStyle/>
          <a:p>
            <a:r>
              <a:rPr lang="en-US" b="1" dirty="0"/>
              <a:t>Face and Eye Detection:</a:t>
            </a:r>
            <a:endParaRPr lang="en-IN" b="1" dirty="0"/>
          </a:p>
        </p:txBody>
      </p:sp>
    </p:spTree>
    <p:extLst>
      <p:ext uri="{BB962C8B-B14F-4D97-AF65-F5344CB8AC3E}">
        <p14:creationId xmlns:p14="http://schemas.microsoft.com/office/powerpoint/2010/main" xmlns="" val="21862176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6274A-AEC6-4275-954B-7DF0B817C494}"/>
              </a:ext>
            </a:extLst>
          </p:cNvPr>
          <p:cNvSpPr>
            <a:spLocks noGrp="1"/>
          </p:cNvSpPr>
          <p:nvPr>
            <p:ph type="ctrTitle"/>
          </p:nvPr>
        </p:nvSpPr>
        <p:spPr>
          <a:xfrm>
            <a:off x="683568" y="908720"/>
            <a:ext cx="7315200" cy="2595025"/>
          </a:xfrm>
        </p:spPr>
        <p:txBody>
          <a:bodyPr>
            <a:normAutofit/>
          </a:bodyPr>
          <a:lstStyle/>
          <a:p>
            <a:r>
              <a:rPr lang="en-IN" dirty="0"/>
              <a:t>https://github.com/opencv/opencv/tree/master/data/haarcascades</a:t>
            </a:r>
          </a:p>
        </p:txBody>
      </p:sp>
      <p:sp>
        <p:nvSpPr>
          <p:cNvPr id="3" name="Subtitle 2">
            <a:extLst>
              <a:ext uri="{FF2B5EF4-FFF2-40B4-BE49-F238E27FC236}">
                <a16:creationId xmlns:a16="http://schemas.microsoft.com/office/drawing/2014/main" xmlns="" id="{573A8545-BBEB-4C8D-A24D-3810064E36C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219800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0B3AD-DC68-47D9-BEA6-AE2CE0C89BF6}"/>
              </a:ext>
            </a:extLst>
          </p:cNvPr>
          <p:cNvSpPr>
            <a:spLocks noGrp="1"/>
          </p:cNvSpPr>
          <p:nvPr>
            <p:ph type="title"/>
          </p:nvPr>
        </p:nvSpPr>
        <p:spPr>
          <a:xfrm>
            <a:off x="5180120" y="365126"/>
            <a:ext cx="3335230" cy="780094"/>
          </a:xfrm>
        </p:spPr>
        <p:txBody>
          <a:bodyPr/>
          <a:lstStyle/>
          <a:p>
            <a:endParaRPr lang="en-IN" dirty="0"/>
          </a:p>
        </p:txBody>
      </p:sp>
      <p:sp>
        <p:nvSpPr>
          <p:cNvPr id="3" name="Content Placeholder 2">
            <a:extLst>
              <a:ext uri="{FF2B5EF4-FFF2-40B4-BE49-F238E27FC236}">
                <a16:creationId xmlns:a16="http://schemas.microsoft.com/office/drawing/2014/main" xmlns="" id="{09C3337D-B490-4350-9A8C-DE3C836E059B}"/>
              </a:ext>
            </a:extLst>
          </p:cNvPr>
          <p:cNvSpPr>
            <a:spLocks noGrp="1"/>
          </p:cNvSpPr>
          <p:nvPr>
            <p:ph idx="1"/>
          </p:nvPr>
        </p:nvSpPr>
        <p:spPr>
          <a:xfrm>
            <a:off x="213064" y="124288"/>
            <a:ext cx="8442664" cy="6667129"/>
          </a:xfrm>
        </p:spPr>
        <p:txBody>
          <a:bodyPr>
            <a:noAutofit/>
          </a:bodyPr>
          <a:lstStyle/>
          <a:p>
            <a:pPr marL="0" indent="0">
              <a:buNone/>
            </a:pPr>
            <a:endParaRPr lang="en-IN" sz="1400" dirty="0"/>
          </a:p>
          <a:p>
            <a:pPr marL="0" indent="0">
              <a:buNone/>
            </a:pPr>
            <a:r>
              <a:rPr lang="en-IN" sz="1600" dirty="0"/>
              <a:t>import </a:t>
            </a:r>
            <a:r>
              <a:rPr lang="en-IN" sz="1600" dirty="0" err="1"/>
              <a:t>numpy</a:t>
            </a:r>
            <a:r>
              <a:rPr lang="en-IN" sz="1600" dirty="0"/>
              <a:t> as np</a:t>
            </a:r>
          </a:p>
          <a:p>
            <a:pPr marL="0" indent="0">
              <a:buNone/>
            </a:pPr>
            <a:r>
              <a:rPr lang="en-IN" sz="1600" dirty="0"/>
              <a:t>import cv2</a:t>
            </a:r>
          </a:p>
          <a:p>
            <a:pPr marL="0" indent="0">
              <a:buNone/>
            </a:pPr>
            <a:endParaRPr lang="en-IN" sz="1600" dirty="0"/>
          </a:p>
          <a:p>
            <a:pPr marL="0" indent="0">
              <a:buNone/>
            </a:pPr>
            <a:r>
              <a:rPr lang="en-IN" sz="1600" dirty="0"/>
              <a:t># https://github.com/Itseez/opencv/blob/master/data/haarcascades/haarcascade_frontalface_default.xml</a:t>
            </a:r>
          </a:p>
          <a:p>
            <a:pPr marL="0" indent="0">
              <a:buNone/>
            </a:pPr>
            <a:r>
              <a:rPr lang="en-IN" sz="1600" dirty="0" err="1"/>
              <a:t>face_cascade</a:t>
            </a:r>
            <a:r>
              <a:rPr lang="en-IN" sz="1600" dirty="0"/>
              <a:t> = cv2.CascadeClassifier('haarcascade_frontalface_default.xml')</a:t>
            </a:r>
          </a:p>
          <a:p>
            <a:pPr marL="0" indent="0">
              <a:buNone/>
            </a:pPr>
            <a:r>
              <a:rPr lang="en-IN" sz="1600" dirty="0"/>
              <a:t># https://github.com/Itseez/opencv/blob/master/data/haarcascades/haarcascade_eye.xml</a:t>
            </a:r>
          </a:p>
          <a:p>
            <a:pPr marL="0" indent="0">
              <a:buNone/>
            </a:pPr>
            <a:r>
              <a:rPr lang="en-IN" sz="1600" dirty="0" err="1"/>
              <a:t>eye_cascade</a:t>
            </a:r>
            <a:r>
              <a:rPr lang="en-IN" sz="1600" dirty="0"/>
              <a:t> = cv2.CascadeClassifier('haarcascade_eye.xml')</a:t>
            </a:r>
          </a:p>
          <a:p>
            <a:pPr marL="0" indent="0">
              <a:buNone/>
            </a:pPr>
            <a:endParaRPr lang="en-IN" sz="1600" dirty="0"/>
          </a:p>
          <a:p>
            <a:pPr marL="0" indent="0">
              <a:buNone/>
            </a:pPr>
            <a:r>
              <a:rPr lang="en-IN" sz="1600" dirty="0"/>
              <a:t>cap = cv2.VideoCapture(0)</a:t>
            </a:r>
          </a:p>
          <a:p>
            <a:pPr marL="0" indent="0">
              <a:buNone/>
            </a:pPr>
            <a:endParaRPr lang="en-IN" sz="1600" dirty="0"/>
          </a:p>
          <a:p>
            <a:pPr marL="0" indent="0">
              <a:buNone/>
            </a:pPr>
            <a:r>
              <a:rPr lang="en-IN" sz="1600" dirty="0"/>
              <a:t>while 1:</a:t>
            </a:r>
          </a:p>
          <a:p>
            <a:pPr marL="0" indent="0">
              <a:buNone/>
            </a:pPr>
            <a:r>
              <a:rPr lang="en-IN" sz="1600" dirty="0"/>
              <a:t>    ret, </a:t>
            </a:r>
            <a:r>
              <a:rPr lang="en-IN" sz="1600" dirty="0" err="1"/>
              <a:t>img</a:t>
            </a:r>
            <a:r>
              <a:rPr lang="en-IN" sz="1600" dirty="0"/>
              <a:t> = </a:t>
            </a:r>
            <a:r>
              <a:rPr lang="en-IN" sz="1600" dirty="0" err="1"/>
              <a:t>cap.read</a:t>
            </a:r>
            <a:r>
              <a:rPr lang="en-IN" sz="1600" dirty="0"/>
              <a:t>()</a:t>
            </a:r>
          </a:p>
          <a:p>
            <a:pPr marL="0" indent="0">
              <a:buNone/>
            </a:pPr>
            <a:r>
              <a:rPr lang="en-IN" sz="1600" dirty="0"/>
              <a:t>    </a:t>
            </a:r>
            <a:r>
              <a:rPr lang="en-IN" sz="1600" dirty="0" err="1"/>
              <a:t>gray</a:t>
            </a:r>
            <a:r>
              <a:rPr lang="en-IN" sz="1600" dirty="0"/>
              <a:t> = cv2.cvtColor(</a:t>
            </a:r>
            <a:r>
              <a:rPr lang="en-IN" sz="1600" dirty="0" err="1"/>
              <a:t>img</a:t>
            </a:r>
            <a:r>
              <a:rPr lang="en-IN" sz="1600" dirty="0"/>
              <a:t>, cv2.COLOR_BGR2GRAY)</a:t>
            </a:r>
          </a:p>
          <a:p>
            <a:pPr marL="0" indent="0">
              <a:buNone/>
            </a:pPr>
            <a:r>
              <a:rPr lang="en-IN" sz="1600" dirty="0"/>
              <a:t>    faces = </a:t>
            </a:r>
            <a:r>
              <a:rPr lang="en-IN" sz="1600" dirty="0" err="1"/>
              <a:t>face_cascade.detectMultiScale</a:t>
            </a:r>
            <a:r>
              <a:rPr lang="en-IN" sz="1600" dirty="0"/>
              <a:t>(</a:t>
            </a:r>
            <a:r>
              <a:rPr lang="en-IN" sz="1600" dirty="0" err="1"/>
              <a:t>gray</a:t>
            </a:r>
            <a:r>
              <a:rPr lang="en-IN" sz="1600" dirty="0"/>
              <a:t>, 1.3, 1)</a:t>
            </a:r>
          </a:p>
          <a:p>
            <a:pPr marL="0" indent="0">
              <a:buNone/>
            </a:pPr>
            <a:endParaRPr lang="en-IN" sz="1600" dirty="0"/>
          </a:p>
          <a:p>
            <a:pPr marL="0" indent="0">
              <a:buNone/>
            </a:pPr>
            <a:r>
              <a:rPr lang="en-IN" sz="1600" dirty="0"/>
              <a:t>    for (x, y, w, h) in faces:</a:t>
            </a:r>
          </a:p>
          <a:p>
            <a:pPr marL="0" indent="0">
              <a:buNone/>
            </a:pPr>
            <a:r>
              <a:rPr lang="en-IN" sz="1600" dirty="0"/>
              <a:t>        cv2.rectangle(</a:t>
            </a:r>
            <a:r>
              <a:rPr lang="en-IN" sz="1600" dirty="0" err="1"/>
              <a:t>img</a:t>
            </a:r>
            <a:r>
              <a:rPr lang="en-IN" sz="1600" dirty="0"/>
              <a:t>, (x, y), (x + w, y + h), (255, 0, 0), 2)</a:t>
            </a:r>
          </a:p>
          <a:p>
            <a:pPr marL="0" indent="0">
              <a:buNone/>
            </a:pPr>
            <a:r>
              <a:rPr lang="en-IN" sz="1600" dirty="0"/>
              <a:t>        </a:t>
            </a:r>
            <a:r>
              <a:rPr lang="en-IN" sz="1600" dirty="0" err="1"/>
              <a:t>roi_gray</a:t>
            </a:r>
            <a:r>
              <a:rPr lang="en-IN" sz="1600" dirty="0"/>
              <a:t> = </a:t>
            </a:r>
            <a:r>
              <a:rPr lang="en-IN" sz="1600" dirty="0" err="1"/>
              <a:t>gray</a:t>
            </a:r>
            <a:r>
              <a:rPr lang="en-IN" sz="1600" dirty="0"/>
              <a:t>[</a:t>
            </a:r>
            <a:r>
              <a:rPr lang="en-IN" sz="1600" dirty="0" err="1"/>
              <a:t>y:y</a:t>
            </a:r>
            <a:r>
              <a:rPr lang="en-IN" sz="1600" dirty="0"/>
              <a:t> + h, x:x + w]</a:t>
            </a:r>
          </a:p>
        </p:txBody>
      </p:sp>
    </p:spTree>
    <p:extLst>
      <p:ext uri="{BB962C8B-B14F-4D97-AF65-F5344CB8AC3E}">
        <p14:creationId xmlns:p14="http://schemas.microsoft.com/office/powerpoint/2010/main" xmlns="" val="24986218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DB8FA4-55FD-45AB-AEA1-7B50B4E46DDF}"/>
              </a:ext>
            </a:extLst>
          </p:cNvPr>
          <p:cNvSpPr>
            <a:spLocks noGrp="1"/>
          </p:cNvSpPr>
          <p:nvPr>
            <p:ph type="title"/>
          </p:nvPr>
        </p:nvSpPr>
        <p:spPr>
          <a:xfrm>
            <a:off x="4021585" y="506028"/>
            <a:ext cx="4493765" cy="1184661"/>
          </a:xfrm>
        </p:spPr>
        <p:txBody>
          <a:bodyPr/>
          <a:lstStyle/>
          <a:p>
            <a:endParaRPr lang="en-IN" dirty="0"/>
          </a:p>
        </p:txBody>
      </p:sp>
      <p:sp>
        <p:nvSpPr>
          <p:cNvPr id="3" name="Content Placeholder 2">
            <a:extLst>
              <a:ext uri="{FF2B5EF4-FFF2-40B4-BE49-F238E27FC236}">
                <a16:creationId xmlns:a16="http://schemas.microsoft.com/office/drawing/2014/main" xmlns="" id="{0294E064-1CD4-46F9-8715-ED0E6A3C886F}"/>
              </a:ext>
            </a:extLst>
          </p:cNvPr>
          <p:cNvSpPr>
            <a:spLocks noGrp="1"/>
          </p:cNvSpPr>
          <p:nvPr>
            <p:ph idx="1"/>
          </p:nvPr>
        </p:nvSpPr>
        <p:spPr>
          <a:xfrm>
            <a:off x="312937" y="221943"/>
            <a:ext cx="8202413" cy="5955020"/>
          </a:xfrm>
        </p:spPr>
        <p:txBody>
          <a:bodyPr>
            <a:normAutofit/>
          </a:bodyPr>
          <a:lstStyle/>
          <a:p>
            <a:pPr marL="0" indent="0">
              <a:buNone/>
            </a:pPr>
            <a:r>
              <a:rPr lang="en-US" sz="1500" dirty="0"/>
              <a:t>	</a:t>
            </a:r>
            <a:r>
              <a:rPr lang="en-IN" dirty="0" err="1"/>
              <a:t>roi_color</a:t>
            </a:r>
            <a:r>
              <a:rPr lang="en-IN" dirty="0"/>
              <a:t> = </a:t>
            </a:r>
            <a:r>
              <a:rPr lang="en-IN" dirty="0" err="1"/>
              <a:t>img</a:t>
            </a:r>
            <a:r>
              <a:rPr lang="en-IN" dirty="0"/>
              <a:t>[</a:t>
            </a:r>
            <a:r>
              <a:rPr lang="en-IN" dirty="0" err="1"/>
              <a:t>y:y</a:t>
            </a:r>
            <a:r>
              <a:rPr lang="en-IN" dirty="0"/>
              <a:t> + h, x:x + w]</a:t>
            </a:r>
          </a:p>
          <a:p>
            <a:pPr marL="0" indent="0">
              <a:buNone/>
            </a:pPr>
            <a:endParaRPr lang="en-IN" dirty="0"/>
          </a:p>
          <a:p>
            <a:pPr marL="0" indent="0">
              <a:buNone/>
            </a:pPr>
            <a:r>
              <a:rPr lang="en-IN" dirty="0"/>
              <a:t>        eyes = </a:t>
            </a:r>
            <a:r>
              <a:rPr lang="en-IN" dirty="0" err="1"/>
              <a:t>eye_cascade.detectMultiScale</a:t>
            </a:r>
            <a:r>
              <a:rPr lang="en-IN" dirty="0"/>
              <a:t>(</a:t>
            </a:r>
            <a:r>
              <a:rPr lang="en-IN" dirty="0" err="1"/>
              <a:t>roi_gray</a:t>
            </a:r>
            <a:r>
              <a:rPr lang="en-IN" dirty="0"/>
              <a:t>)</a:t>
            </a:r>
          </a:p>
          <a:p>
            <a:pPr marL="0" indent="0">
              <a:buNone/>
            </a:pPr>
            <a:r>
              <a:rPr lang="en-IN" dirty="0"/>
              <a:t>        for (ex, </a:t>
            </a:r>
            <a:r>
              <a:rPr lang="en-IN" dirty="0" err="1"/>
              <a:t>ey</a:t>
            </a:r>
            <a:r>
              <a:rPr lang="en-IN" dirty="0"/>
              <a:t>, </a:t>
            </a:r>
            <a:r>
              <a:rPr lang="en-IN" dirty="0" err="1"/>
              <a:t>ew</a:t>
            </a:r>
            <a:r>
              <a:rPr lang="en-IN" dirty="0"/>
              <a:t>, eh) in eyes:</a:t>
            </a:r>
          </a:p>
          <a:p>
            <a:pPr marL="0" indent="0">
              <a:buNone/>
            </a:pPr>
            <a:r>
              <a:rPr lang="en-IN" dirty="0"/>
              <a:t>            cv2.rectangle(</a:t>
            </a:r>
            <a:r>
              <a:rPr lang="en-IN" dirty="0" err="1"/>
              <a:t>roi_color</a:t>
            </a:r>
            <a:r>
              <a:rPr lang="en-IN" dirty="0"/>
              <a:t>, (ex, </a:t>
            </a:r>
            <a:r>
              <a:rPr lang="en-IN" dirty="0" err="1"/>
              <a:t>ey</a:t>
            </a:r>
            <a:r>
              <a:rPr lang="en-IN" dirty="0"/>
              <a:t>), (ex + </a:t>
            </a:r>
            <a:r>
              <a:rPr lang="en-IN" dirty="0" err="1"/>
              <a:t>ew</a:t>
            </a:r>
            <a:r>
              <a:rPr lang="en-IN" dirty="0"/>
              <a:t>, </a:t>
            </a:r>
            <a:r>
              <a:rPr lang="en-IN" dirty="0" err="1"/>
              <a:t>ey</a:t>
            </a:r>
            <a:r>
              <a:rPr lang="en-IN" dirty="0"/>
              <a:t> + eh), (0, 255, 0), 2)</a:t>
            </a:r>
          </a:p>
          <a:p>
            <a:pPr marL="0" indent="0">
              <a:buNone/>
            </a:pPr>
            <a:endParaRPr lang="en-IN" dirty="0"/>
          </a:p>
          <a:p>
            <a:pPr marL="0" indent="0">
              <a:buNone/>
            </a:pPr>
            <a:r>
              <a:rPr lang="en-IN" dirty="0"/>
              <a:t>    cv2.imshow('</a:t>
            </a:r>
            <a:r>
              <a:rPr lang="en-IN" dirty="0" err="1"/>
              <a:t>img</a:t>
            </a:r>
            <a:r>
              <a:rPr lang="en-IN" dirty="0"/>
              <a:t>', </a:t>
            </a:r>
            <a:r>
              <a:rPr lang="en-IN" dirty="0" err="1"/>
              <a:t>img</a:t>
            </a:r>
            <a:r>
              <a:rPr lang="en-IN" dirty="0"/>
              <a:t>)</a:t>
            </a:r>
          </a:p>
          <a:p>
            <a:pPr marL="0" indent="0">
              <a:buNone/>
            </a:pPr>
            <a:r>
              <a:rPr lang="en-IN" dirty="0"/>
              <a:t>    k = cv2.waitKey(30) &amp; 0xff</a:t>
            </a:r>
          </a:p>
          <a:p>
            <a:pPr marL="0" indent="0">
              <a:buNone/>
            </a:pPr>
            <a:r>
              <a:rPr lang="en-IN" dirty="0"/>
              <a:t>    if k == 27:</a:t>
            </a:r>
          </a:p>
          <a:p>
            <a:pPr marL="0" indent="0">
              <a:buNone/>
            </a:pPr>
            <a:r>
              <a:rPr lang="en-IN" dirty="0"/>
              <a:t>        break</a:t>
            </a:r>
          </a:p>
          <a:p>
            <a:pPr marL="0" indent="0">
              <a:buNone/>
            </a:pPr>
            <a:endParaRPr lang="en-IN" dirty="0"/>
          </a:p>
          <a:p>
            <a:pPr marL="0" indent="0">
              <a:buNone/>
            </a:pPr>
            <a:r>
              <a:rPr lang="en-IN" dirty="0" err="1"/>
              <a:t>cap.release</a:t>
            </a:r>
            <a:r>
              <a:rPr lang="en-IN" dirty="0"/>
              <a:t>()</a:t>
            </a:r>
          </a:p>
          <a:p>
            <a:pPr marL="0" indent="0">
              <a:buNone/>
            </a:pPr>
            <a:r>
              <a:rPr lang="en-IN" dirty="0"/>
              <a:t>cv2.destroyAllWindows()</a:t>
            </a:r>
          </a:p>
          <a:p>
            <a:pPr marL="0" indent="0">
              <a:buNone/>
            </a:pPr>
            <a:endParaRPr lang="en-IN" dirty="0"/>
          </a:p>
        </p:txBody>
      </p:sp>
    </p:spTree>
    <p:extLst>
      <p:ext uri="{BB962C8B-B14F-4D97-AF65-F5344CB8AC3E}">
        <p14:creationId xmlns:p14="http://schemas.microsoft.com/office/powerpoint/2010/main" xmlns="" val="2845464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5236E7-A77A-4D19-96C0-D976063F36EE}"/>
              </a:ext>
            </a:extLst>
          </p:cNvPr>
          <p:cNvSpPr>
            <a:spLocks noGrp="1"/>
          </p:cNvSpPr>
          <p:nvPr>
            <p:ph type="ctrTitle"/>
          </p:nvPr>
        </p:nvSpPr>
        <p:spPr>
          <a:xfrm>
            <a:off x="251520" y="404664"/>
            <a:ext cx="7315200" cy="2595025"/>
          </a:xfrm>
        </p:spPr>
        <p:txBody>
          <a:bodyPr/>
          <a:lstStyle/>
          <a:p>
            <a:r>
              <a:rPr lang="en-US" dirty="0"/>
              <a:t>Closed And Open Eye Detection:</a:t>
            </a:r>
            <a:endParaRPr lang="en-IN" dirty="0"/>
          </a:p>
        </p:txBody>
      </p:sp>
      <p:sp>
        <p:nvSpPr>
          <p:cNvPr id="3" name="Subtitle 2">
            <a:extLst>
              <a:ext uri="{FF2B5EF4-FFF2-40B4-BE49-F238E27FC236}">
                <a16:creationId xmlns:a16="http://schemas.microsoft.com/office/drawing/2014/main" xmlns="" id="{A6FFF4FC-A222-44CF-BCF0-AEF18C2659B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27410338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82A40-901A-49AD-AFD2-FBE1E8A97000}"/>
              </a:ext>
            </a:extLst>
          </p:cNvPr>
          <p:cNvSpPr>
            <a:spLocks noGrp="1"/>
          </p:cNvSpPr>
          <p:nvPr>
            <p:ph type="title"/>
          </p:nvPr>
        </p:nvSpPr>
        <p:spPr>
          <a:xfrm>
            <a:off x="5506375" y="1171852"/>
            <a:ext cx="3008975" cy="518836"/>
          </a:xfrm>
        </p:spPr>
        <p:txBody>
          <a:bodyPr>
            <a:normAutofit fontScale="90000"/>
          </a:bodyPr>
          <a:lstStyle/>
          <a:p>
            <a:endParaRPr lang="en-IN" dirty="0"/>
          </a:p>
        </p:txBody>
      </p:sp>
      <p:sp>
        <p:nvSpPr>
          <p:cNvPr id="4" name="Rectangle 1">
            <a:extLst>
              <a:ext uri="{FF2B5EF4-FFF2-40B4-BE49-F238E27FC236}">
                <a16:creationId xmlns:a16="http://schemas.microsoft.com/office/drawing/2014/main" xmlns="" id="{47CACC5F-79A8-49C2-BEB3-F0A148D40119}"/>
              </a:ext>
            </a:extLst>
          </p:cNvPr>
          <p:cNvSpPr>
            <a:spLocks noGrp="1" noChangeArrowheads="1"/>
          </p:cNvSpPr>
          <p:nvPr>
            <p:ph idx="1"/>
          </p:nvPr>
        </p:nvSpPr>
        <p:spPr bwMode="auto">
          <a:xfrm>
            <a:off x="107504" y="116632"/>
            <a:ext cx="8640960" cy="618630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cv2</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signal</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as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np</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faceCascade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cv2.CascadeClassifier(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'haarcascade_frontalface_alt.xml'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eyeCascade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cv2.CascadeClassifier(</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'haarcascade_eye_tree_eyeglasses.xml'</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cap = cv2.VideoCapture(</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cap.read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frame = cv2.cvtColor(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cv2.COLOR_BGR2GRAY)</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Detect faces in the image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faces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faceCascade.detectMultiScale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frame,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scaleFactor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minNeighbors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flags = </a:t>
            </a: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cv2.CV_HAAR_SCALE_IMAGE</a:t>
            </a:r>
            <a:b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print("Found {0}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faces!".format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len</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(faces)))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(faces) &gt;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Draw a rectangle around the faces</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 w, h)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faces: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cv2.rectangle(</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 y), (x + w, y + h),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255</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frame_tmp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img</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frame = frame[faces[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faces[</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eyes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eyeCascade.detectMultiScale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frame,</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scaleFactor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minNeighbors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b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flags = cv2.CV_HAAR_SCALE_IMAGE</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(eyes) ==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'Closed Eyes'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'Open eye'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frame_tmp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cv2.resize(</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frame_tmp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interpolation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=cv2.INTER_LINEAR)</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cv2.imshow(</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'Face Recognition'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frame_tmp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waitkey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cv2.waitKey(</a:t>
            </a:r>
            <a:r>
              <a:rPr kumimoji="0" lang="en-US" altLang="en-US"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waitkey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ord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'q'</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or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waitkey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ord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'Q'</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cv2.destroyAllWindows()</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342996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9AF75-2AF8-4D4A-9125-6EB0A2CD5910}"/>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xmlns="" id="{F94330B4-40D9-4BFE-953D-D4B67C89B9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910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0043"/>
            <a:ext cx="7315200" cy="1071569"/>
          </a:xfrm>
        </p:spPr>
        <p:txBody>
          <a:bodyPr>
            <a:normAutofit/>
          </a:bodyPr>
          <a:lstStyle/>
          <a:p>
            <a:r>
              <a:rPr lang="en-IN" sz="4400" dirty="0" smtClean="0"/>
              <a:t>KNN Algorithm</a:t>
            </a:r>
            <a:endParaRPr lang="en-IN" sz="4400" dirty="0"/>
          </a:p>
        </p:txBody>
      </p:sp>
      <p:sp>
        <p:nvSpPr>
          <p:cNvPr id="3" name="Content Placeholder 2"/>
          <p:cNvSpPr>
            <a:spLocks noGrp="1"/>
          </p:cNvSpPr>
          <p:nvPr>
            <p:ph idx="1"/>
          </p:nvPr>
        </p:nvSpPr>
        <p:spPr>
          <a:xfrm>
            <a:off x="914400" y="1857365"/>
            <a:ext cx="7315200" cy="4451996"/>
          </a:xfrm>
        </p:spPr>
        <p:txBody>
          <a:bodyPr>
            <a:normAutofit fontScale="85000" lnSpcReduction="20000"/>
          </a:bodyPr>
          <a:lstStyle/>
          <a:p>
            <a:r>
              <a:rPr lang="en-US" sz="2800" dirty="0" smtClean="0"/>
              <a:t>K-nearest neighbors (KNN) algorithm is a type of supervised ML algorithm which can be used for both classification as well as regression predictive problems. However, it is mainly used for classification predictive problems in industry. The following two properties would define KNN well −</a:t>
            </a:r>
          </a:p>
          <a:p>
            <a:r>
              <a:rPr lang="en-US" sz="2800" b="1" dirty="0" smtClean="0"/>
              <a:t>Lazy learning algorithm</a:t>
            </a:r>
            <a:r>
              <a:rPr lang="en-US" sz="2800" dirty="0" smtClean="0"/>
              <a:t> − KNN is a lazy learning algorithm because it does not have a specialized training phase and uses all the data for training while classification.</a:t>
            </a:r>
          </a:p>
          <a:p>
            <a:r>
              <a:rPr lang="en-US" sz="2800" b="1" dirty="0" smtClean="0"/>
              <a:t>Non-parametric learning algorithm</a:t>
            </a:r>
            <a:r>
              <a:rPr lang="en-US" sz="2800" dirty="0" smtClean="0"/>
              <a:t> − KNN is also a non-parametric learning algorithm because it doesn’t assume anything about the underlying data.</a:t>
            </a:r>
          </a:p>
          <a:p>
            <a:endParaRPr lang="en-IN" dirty="0"/>
          </a:p>
        </p:txBody>
      </p:sp>
    </p:spTree>
    <p:extLst>
      <p:ext uri="{BB962C8B-B14F-4D97-AF65-F5344CB8AC3E}">
        <p14:creationId xmlns:p14="http://schemas.microsoft.com/office/powerpoint/2010/main" xmlns="" val="2681057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315200" cy="1154097"/>
          </a:xfrm>
        </p:spPr>
        <p:txBody>
          <a:bodyPr>
            <a:noAutofit/>
          </a:bodyPr>
          <a:lstStyle/>
          <a:p>
            <a:r>
              <a:rPr lang="en-IN" sz="4400" dirty="0" smtClean="0"/>
              <a:t>Supervised Learning Algorithm</a:t>
            </a:r>
            <a:endParaRPr lang="en-US" sz="4400" dirty="0"/>
          </a:p>
        </p:txBody>
      </p:sp>
      <p:sp>
        <p:nvSpPr>
          <p:cNvPr id="3" name="TextBox 2"/>
          <p:cNvSpPr txBox="1"/>
          <p:nvPr/>
        </p:nvSpPr>
        <p:spPr>
          <a:xfrm>
            <a:off x="1000100" y="1643050"/>
            <a:ext cx="7000924" cy="4154984"/>
          </a:xfrm>
          <a:prstGeom prst="rect">
            <a:avLst/>
          </a:prstGeom>
          <a:noFill/>
        </p:spPr>
        <p:txBody>
          <a:bodyPr wrap="square" rtlCol="0">
            <a:spAutoFit/>
          </a:bodyPr>
          <a:lstStyle/>
          <a:p>
            <a:pPr fontAlgn="base"/>
            <a:r>
              <a:rPr lang="en-US" sz="2400" dirty="0" smtClean="0"/>
              <a:t>Supervised learning as the name indicates the presence of a supervisor as a teacher. Basically supervised learning is a learning in which we teach or train the machine using data which is well labeled that means some data is already tagged with the correct answer. After that, the machine is provided with a new set of examples(data) so that supervised learning algorithm analyses the training data(set of training examples) and produces a correct outcome from labeled data.</a:t>
            </a:r>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500042"/>
            <a:ext cx="7072362" cy="1938992"/>
          </a:xfrm>
          <a:prstGeom prst="rect">
            <a:avLst/>
          </a:prstGeom>
          <a:noFill/>
        </p:spPr>
        <p:txBody>
          <a:bodyPr wrap="square" rtlCol="0">
            <a:spAutoFit/>
          </a:bodyPr>
          <a:lstStyle/>
          <a:p>
            <a:r>
              <a:rPr lang="en-US" sz="2400" b="1" dirty="0" smtClean="0"/>
              <a:t>For instance</a:t>
            </a:r>
            <a:r>
              <a:rPr lang="en-US" sz="2400" dirty="0" smtClean="0"/>
              <a:t>, suppose you are given a basket filled with different kinds of fruits. Now the first step is to train the machine with all different fruits one by one like this:</a:t>
            </a:r>
          </a:p>
          <a:p>
            <a:endParaRPr lang="en-US" sz="2400" dirty="0"/>
          </a:p>
        </p:txBody>
      </p:sp>
      <p:pic>
        <p:nvPicPr>
          <p:cNvPr id="1026" name="Picture 2" descr="https://media.geeksforgeeks.org/wp-content/uploads/fruits-basket.jpg"/>
          <p:cNvPicPr>
            <a:picLocks noChangeAspect="1" noChangeArrowheads="1"/>
          </p:cNvPicPr>
          <p:nvPr/>
        </p:nvPicPr>
        <p:blipFill>
          <a:blip r:embed="rId2" cstate="print"/>
          <a:srcRect/>
          <a:stretch>
            <a:fillRect/>
          </a:stretch>
        </p:blipFill>
        <p:spPr bwMode="auto">
          <a:xfrm>
            <a:off x="2928926" y="2071678"/>
            <a:ext cx="3143272" cy="2395811"/>
          </a:xfrm>
          <a:prstGeom prst="rect">
            <a:avLst/>
          </a:prstGeom>
          <a:noFill/>
        </p:spPr>
      </p:pic>
      <p:sp>
        <p:nvSpPr>
          <p:cNvPr id="5" name="TextBox 4"/>
          <p:cNvSpPr txBox="1"/>
          <p:nvPr/>
        </p:nvSpPr>
        <p:spPr>
          <a:xfrm>
            <a:off x="714348" y="5000636"/>
            <a:ext cx="7643866" cy="1938992"/>
          </a:xfrm>
          <a:prstGeom prst="rect">
            <a:avLst/>
          </a:prstGeom>
          <a:noFill/>
        </p:spPr>
        <p:txBody>
          <a:bodyPr wrap="square" rtlCol="0">
            <a:spAutoFit/>
          </a:bodyPr>
          <a:lstStyle/>
          <a:p>
            <a:pPr fontAlgn="base"/>
            <a:r>
              <a:rPr lang="en-US" sz="2400" dirty="0" smtClean="0"/>
              <a:t>If shape of object is rounded and depression at top having color Red then it will be </a:t>
            </a:r>
            <a:r>
              <a:rPr lang="en-US" sz="2400" dirty="0" err="1" smtClean="0"/>
              <a:t>labelled</a:t>
            </a:r>
            <a:r>
              <a:rPr lang="en-US" sz="2400" dirty="0" smtClean="0"/>
              <a:t> as –</a:t>
            </a:r>
            <a:r>
              <a:rPr lang="en-US" sz="2400" b="1" dirty="0" smtClean="0"/>
              <a:t>Apple</a:t>
            </a:r>
            <a:r>
              <a:rPr lang="en-US" sz="2400" dirty="0" smtClean="0"/>
              <a:t>.</a:t>
            </a:r>
          </a:p>
          <a:p>
            <a:pPr fontAlgn="base"/>
            <a:r>
              <a:rPr lang="en-US" sz="2400" dirty="0" smtClean="0"/>
              <a:t>If shape of object is long curving cylinder having color Green-Yellow then it will be </a:t>
            </a:r>
            <a:r>
              <a:rPr lang="en-US" sz="2400" dirty="0" err="1" smtClean="0"/>
              <a:t>labelled</a:t>
            </a:r>
            <a:r>
              <a:rPr lang="en-US" sz="2400" dirty="0" smtClean="0"/>
              <a:t> as –</a:t>
            </a:r>
            <a:r>
              <a:rPr lang="en-US" sz="2400" b="1" dirty="0" smtClean="0"/>
              <a:t>Banana</a:t>
            </a: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428605"/>
            <a:ext cx="7729566" cy="5880756"/>
          </a:xfrm>
        </p:spPr>
        <p:txBody>
          <a:bodyPr/>
          <a:lstStyle/>
          <a:p>
            <a:pPr>
              <a:buNone/>
            </a:pPr>
            <a:r>
              <a:rPr lang="en-US" dirty="0" smtClean="0"/>
              <a:t>Now suppose after training the data, you have given a new separate fruit say Banana from basket and asked to identify it.</a:t>
            </a:r>
            <a:endParaRPr lang="en-US" dirty="0"/>
          </a:p>
        </p:txBody>
      </p:sp>
      <p:pic>
        <p:nvPicPr>
          <p:cNvPr id="40962" name="Picture 2" descr="https://media.geeksforgeeks.org/wp-content/uploads/banana.jpg"/>
          <p:cNvPicPr>
            <a:picLocks noChangeAspect="1" noChangeArrowheads="1"/>
          </p:cNvPicPr>
          <p:nvPr/>
        </p:nvPicPr>
        <p:blipFill>
          <a:blip r:embed="rId2"/>
          <a:srcRect/>
          <a:stretch>
            <a:fillRect/>
          </a:stretch>
        </p:blipFill>
        <p:spPr bwMode="auto">
          <a:xfrm>
            <a:off x="428597" y="1500175"/>
            <a:ext cx="4000528" cy="2355664"/>
          </a:xfrm>
          <a:prstGeom prst="rect">
            <a:avLst/>
          </a:prstGeom>
          <a:noFill/>
        </p:spPr>
      </p:pic>
      <p:sp>
        <p:nvSpPr>
          <p:cNvPr id="5" name="Rectangle 4"/>
          <p:cNvSpPr/>
          <p:nvPr/>
        </p:nvSpPr>
        <p:spPr>
          <a:xfrm>
            <a:off x="5072066" y="1500174"/>
            <a:ext cx="3786182" cy="2031325"/>
          </a:xfrm>
          <a:prstGeom prst="rect">
            <a:avLst/>
          </a:prstGeom>
        </p:spPr>
        <p:txBody>
          <a:bodyPr wrap="square">
            <a:spAutoFit/>
          </a:bodyPr>
          <a:lstStyle/>
          <a:p>
            <a:r>
              <a:rPr lang="en-US" dirty="0" smtClean="0"/>
              <a:t>Since the machine has already learned the things from previous data and this time have to use it wisely. It will first classify the fruit with its shape and color and would confirm the fruit name as BANANA and put it in Banana category. </a:t>
            </a:r>
            <a:endParaRPr lang="en-US" dirty="0"/>
          </a:p>
        </p:txBody>
      </p:sp>
      <p:sp>
        <p:nvSpPr>
          <p:cNvPr id="6" name="Rectangle 5"/>
          <p:cNvSpPr/>
          <p:nvPr/>
        </p:nvSpPr>
        <p:spPr>
          <a:xfrm>
            <a:off x="500034" y="4071942"/>
            <a:ext cx="7929618" cy="2031325"/>
          </a:xfrm>
          <a:prstGeom prst="rect">
            <a:avLst/>
          </a:prstGeom>
        </p:spPr>
        <p:txBody>
          <a:bodyPr wrap="square">
            <a:spAutoFit/>
          </a:bodyPr>
          <a:lstStyle/>
          <a:p>
            <a:pPr fontAlgn="base"/>
            <a:r>
              <a:rPr lang="en-US" dirty="0" smtClean="0"/>
              <a:t>Thus the machine learns the things from training data(basket containing fruits) and then apply the knowledge to test data(new fruit).</a:t>
            </a:r>
          </a:p>
          <a:p>
            <a:pPr fontAlgn="base"/>
            <a:r>
              <a:rPr lang="en-US" dirty="0" smtClean="0"/>
              <a:t>Supervised learning classified into two categories of algorithms:</a:t>
            </a:r>
          </a:p>
          <a:p>
            <a:pPr fontAlgn="base"/>
            <a:r>
              <a:rPr lang="en-US" b="1" dirty="0" smtClean="0"/>
              <a:t>Classification</a:t>
            </a:r>
            <a:r>
              <a:rPr lang="en-US" dirty="0" smtClean="0"/>
              <a:t>: A classification problem is when the output variable is a category, such as “Red” or “blue” or “disease” and “no disease”.</a:t>
            </a:r>
          </a:p>
          <a:p>
            <a:pPr fontAlgn="base"/>
            <a:r>
              <a:rPr lang="en-US" b="1" dirty="0" smtClean="0"/>
              <a:t>Regression</a:t>
            </a:r>
            <a:r>
              <a:rPr lang="en-US" dirty="0" smtClean="0"/>
              <a:t>: A regression problem is when the output variable is a real value, such as “dollars” or “weight”.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85859"/>
            <a:ext cx="7315200" cy="5023501"/>
          </a:xfrm>
        </p:spPr>
        <p:txBody>
          <a:bodyPr>
            <a:normAutofit/>
          </a:bodyPr>
          <a:lstStyle/>
          <a:p>
            <a:r>
              <a:rPr lang="en-US" sz="2400" dirty="0" smtClean="0"/>
              <a:t>A </a:t>
            </a:r>
            <a:r>
              <a:rPr lang="en-US" sz="2400" b="1" dirty="0" smtClean="0"/>
              <a:t>classification problem</a:t>
            </a:r>
            <a:r>
              <a:rPr lang="en-US" sz="2400" dirty="0" smtClean="0"/>
              <a:t> has a discrete value as its output. For example, “likes pineapple on pizza” and “does not like pineapple on pizza” are discrete. There is no middle ground. The analogy above of teaching a child to identify a pig is another example of a classification problem.</a:t>
            </a:r>
          </a:p>
          <a:p>
            <a:r>
              <a:rPr lang="en-US" sz="2400" dirty="0" smtClean="0"/>
              <a:t>A </a:t>
            </a:r>
            <a:r>
              <a:rPr lang="en-US" sz="2400" b="1" dirty="0" smtClean="0"/>
              <a:t>regression problem</a:t>
            </a:r>
            <a:r>
              <a:rPr lang="en-US" sz="2400" dirty="0" smtClean="0"/>
              <a:t> has a real number (a number with a decimal point) as its output. For example, we could use the data in the table below to estimate someone’s weight given their height.</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267</TotalTime>
  <Words>1999</Words>
  <Application>Microsoft Office PowerPoint</Application>
  <PresentationFormat>On-screen Show (4:3)</PresentationFormat>
  <Paragraphs>228</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Perspective</vt:lpstr>
      <vt:lpstr>SOFTWARE TECH. LAB</vt:lpstr>
      <vt:lpstr>Introduction</vt:lpstr>
      <vt:lpstr>AIM AND OBJECTIVE</vt:lpstr>
      <vt:lpstr>Slide 4</vt:lpstr>
      <vt:lpstr>KNN Algorithm</vt:lpstr>
      <vt:lpstr>Supervised Learning Algorithm</vt:lpstr>
      <vt:lpstr>Slide 7</vt:lpstr>
      <vt:lpstr>Slide 8</vt:lpstr>
      <vt:lpstr>Slide 9</vt:lpstr>
      <vt:lpstr>Working of KNN Algorithm </vt:lpstr>
      <vt:lpstr>Slide 11</vt:lpstr>
      <vt:lpstr>Example</vt:lpstr>
      <vt:lpstr>Slide 13</vt:lpstr>
      <vt:lpstr>Pros and Cons of KNN </vt:lpstr>
      <vt:lpstr>Methodology</vt:lpstr>
      <vt:lpstr>How to detect drowsiness?</vt:lpstr>
      <vt:lpstr>Slide 17</vt:lpstr>
      <vt:lpstr>Advantages and limitations of various measures. </vt:lpstr>
      <vt:lpstr>Slide 19</vt:lpstr>
      <vt:lpstr>Features Provided:-</vt:lpstr>
      <vt:lpstr>Limitations </vt:lpstr>
      <vt:lpstr>Slide 22</vt:lpstr>
      <vt:lpstr>Libraries used:-</vt:lpstr>
      <vt:lpstr>Scipy</vt:lpstr>
      <vt:lpstr>Slide 25</vt:lpstr>
      <vt:lpstr>Scipy vs Numpy</vt:lpstr>
      <vt:lpstr>Imutils</vt:lpstr>
      <vt:lpstr>Matplotlib</vt:lpstr>
      <vt:lpstr>Time</vt:lpstr>
      <vt:lpstr>Dlib</vt:lpstr>
      <vt:lpstr>Slide 31</vt:lpstr>
      <vt:lpstr>OpenCV</vt:lpstr>
      <vt:lpstr>Working </vt:lpstr>
      <vt:lpstr>Eye aspect ratio </vt:lpstr>
      <vt:lpstr>Slide 35</vt:lpstr>
      <vt:lpstr>Calculate the EAR using the equation.  The calculated EAR will have a value more than zero when the eyes are open, and a value close to zero when the eyes are closed.   This program has set a 50% value from the average EAR value to the threshold value.  1) measures the average EAR value when the eyes are open.                                 2) measures the average EAR value when the driver is closing his eyes  3) sets the threshold using the above two results. </vt:lpstr>
      <vt:lpstr>Slide 37</vt:lpstr>
      <vt:lpstr>Slide 38</vt:lpstr>
      <vt:lpstr>Slide 39</vt:lpstr>
      <vt:lpstr>Slide 40</vt:lpstr>
      <vt:lpstr>Face and Eye Detection:</vt:lpstr>
      <vt:lpstr>https://github.com/opencv/opencv/tree/master/data/haarcascades</vt:lpstr>
      <vt:lpstr>Slide 43</vt:lpstr>
      <vt:lpstr>Slide 44</vt:lpstr>
      <vt:lpstr>Closed And Open Eye Detection:</vt:lpstr>
      <vt:lpstr>Slide 46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detect drowsiness?</dc:title>
  <dc:creator>MAITHREYI PAGAR</dc:creator>
  <cp:lastModifiedBy>pc</cp:lastModifiedBy>
  <cp:revision>17</cp:revision>
  <dcterms:created xsi:type="dcterms:W3CDTF">2019-08-30T11:35:24Z</dcterms:created>
  <dcterms:modified xsi:type="dcterms:W3CDTF">2019-11-22T07:49:11Z</dcterms:modified>
</cp:coreProperties>
</file>