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8" r:id="rId6"/>
    <p:sldId id="279" r:id="rId7"/>
    <p:sldId id="260" r:id="rId8"/>
    <p:sldId id="263" r:id="rId9"/>
    <p:sldId id="264" r:id="rId10"/>
    <p:sldId id="269" r:id="rId11"/>
    <p:sldId id="261" r:id="rId12"/>
    <p:sldId id="262" r:id="rId13"/>
    <p:sldId id="265" r:id="rId14"/>
    <p:sldId id="273" r:id="rId15"/>
    <p:sldId id="275" r:id="rId16"/>
    <p:sldId id="276" r:id="rId17"/>
    <p:sldId id="266" r:id="rId18"/>
    <p:sldId id="274" r:id="rId19"/>
    <p:sldId id="268" r:id="rId20"/>
    <p:sldId id="270" r:id="rId21"/>
    <p:sldId id="277"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899534-7D90-439B-B491-B9A4F3066248}"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F2F1BF1C-50A4-4C33-922E-44ED73CC2BB1}">
      <dgm:prSet/>
      <dgm:spPr/>
      <dgm:t>
        <a:bodyPr/>
        <a:lstStyle/>
        <a:p>
          <a:pPr>
            <a:lnSpc>
              <a:spcPct val="100000"/>
            </a:lnSpc>
            <a:defRPr cap="all"/>
          </a:pPr>
          <a:r>
            <a:rPr lang="en-US"/>
            <a:t>Develop a robust model using machine learning techniques to predict percentage disease outbreak using social media trends.</a:t>
          </a:r>
        </a:p>
      </dgm:t>
    </dgm:pt>
    <dgm:pt modelId="{A5512219-C601-41B8-AEA2-36267B49DDF9}" type="parTrans" cxnId="{BB6DA3D9-DDEB-40DF-BB43-AF5A8F102532}">
      <dgm:prSet/>
      <dgm:spPr/>
      <dgm:t>
        <a:bodyPr/>
        <a:lstStyle/>
        <a:p>
          <a:endParaRPr lang="en-US"/>
        </a:p>
      </dgm:t>
    </dgm:pt>
    <dgm:pt modelId="{EF77BB44-75C3-4022-BCBA-DAE2711E3AD6}" type="sibTrans" cxnId="{BB6DA3D9-DDEB-40DF-BB43-AF5A8F102532}">
      <dgm:prSet/>
      <dgm:spPr/>
      <dgm:t>
        <a:bodyPr/>
        <a:lstStyle/>
        <a:p>
          <a:endParaRPr lang="en-US"/>
        </a:p>
      </dgm:t>
    </dgm:pt>
    <dgm:pt modelId="{D1726A16-D332-4E54-A044-1A0AF0494A44}">
      <dgm:prSet/>
      <dgm:spPr/>
      <dgm:t>
        <a:bodyPr/>
        <a:lstStyle/>
        <a:p>
          <a:pPr>
            <a:lnSpc>
              <a:spcPct val="100000"/>
            </a:lnSpc>
            <a:defRPr cap="all"/>
          </a:pPr>
          <a:r>
            <a:rPr lang="en-US"/>
            <a:t>To provide valuable insights for public health interventions and strategies.</a:t>
          </a:r>
        </a:p>
      </dgm:t>
    </dgm:pt>
    <dgm:pt modelId="{4D7DFD6A-8238-4E01-8423-85C66F66F736}" type="parTrans" cxnId="{5DBDDEB4-494A-4444-B4BE-0A858FA10E17}">
      <dgm:prSet/>
      <dgm:spPr/>
      <dgm:t>
        <a:bodyPr/>
        <a:lstStyle/>
        <a:p>
          <a:endParaRPr lang="en-US"/>
        </a:p>
      </dgm:t>
    </dgm:pt>
    <dgm:pt modelId="{8B37A521-E0CB-4A8A-A4C4-73C52E5A30BE}" type="sibTrans" cxnId="{5DBDDEB4-494A-4444-B4BE-0A858FA10E17}">
      <dgm:prSet/>
      <dgm:spPr/>
      <dgm:t>
        <a:bodyPr/>
        <a:lstStyle/>
        <a:p>
          <a:endParaRPr lang="en-US"/>
        </a:p>
      </dgm:t>
    </dgm:pt>
    <dgm:pt modelId="{0144011E-9425-4DA8-A054-63D03960BAB0}">
      <dgm:prSet/>
      <dgm:spPr/>
      <dgm:t>
        <a:bodyPr/>
        <a:lstStyle/>
        <a:p>
          <a:pPr>
            <a:lnSpc>
              <a:spcPct val="100000"/>
            </a:lnSpc>
            <a:defRPr cap="all"/>
          </a:pPr>
          <a:r>
            <a:rPr lang="en-US"/>
            <a:t>Leveraging machine learning techniques for real-time monitoring of disease outbreaks.</a:t>
          </a:r>
        </a:p>
      </dgm:t>
    </dgm:pt>
    <dgm:pt modelId="{26B01BCE-3B1A-424E-A41F-5C4DC4DCDBD1}" type="parTrans" cxnId="{12705FB8-DB45-42E5-892B-F6587C312C5A}">
      <dgm:prSet/>
      <dgm:spPr/>
      <dgm:t>
        <a:bodyPr/>
        <a:lstStyle/>
        <a:p>
          <a:endParaRPr lang="en-US"/>
        </a:p>
      </dgm:t>
    </dgm:pt>
    <dgm:pt modelId="{79D9CB26-EB1A-4F6C-8C6F-6477847217AD}" type="sibTrans" cxnId="{12705FB8-DB45-42E5-892B-F6587C312C5A}">
      <dgm:prSet/>
      <dgm:spPr/>
      <dgm:t>
        <a:bodyPr/>
        <a:lstStyle/>
        <a:p>
          <a:endParaRPr lang="en-US"/>
        </a:p>
      </dgm:t>
    </dgm:pt>
    <dgm:pt modelId="{83DB3A88-E1BF-40E6-8641-4AEDCB22C726}" type="pres">
      <dgm:prSet presAssocID="{5F899534-7D90-439B-B491-B9A4F3066248}" presName="root" presStyleCnt="0">
        <dgm:presLayoutVars>
          <dgm:dir/>
          <dgm:resizeHandles val="exact"/>
        </dgm:presLayoutVars>
      </dgm:prSet>
      <dgm:spPr/>
    </dgm:pt>
    <dgm:pt modelId="{B210B52C-BDBD-4EB2-A9C5-FA87920FB530}" type="pres">
      <dgm:prSet presAssocID="{F2F1BF1C-50A4-4C33-922E-44ED73CC2BB1}" presName="compNode" presStyleCnt="0"/>
      <dgm:spPr/>
    </dgm:pt>
    <dgm:pt modelId="{AACCFFAB-C55C-4EED-845E-8B5D1F261A72}" type="pres">
      <dgm:prSet presAssocID="{F2F1BF1C-50A4-4C33-922E-44ED73CC2BB1}" presName="iconBgRect" presStyleLbl="bgShp" presStyleIdx="0" presStyleCnt="3"/>
      <dgm:spPr/>
    </dgm:pt>
    <dgm:pt modelId="{B5B7A3D2-D761-4CA2-B697-317E76841E5D}" type="pres">
      <dgm:prSet presAssocID="{F2F1BF1C-50A4-4C33-922E-44ED73CC2BB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0D2FEE68-719D-4007-8668-277ABF8E64F2}" type="pres">
      <dgm:prSet presAssocID="{F2F1BF1C-50A4-4C33-922E-44ED73CC2BB1}" presName="spaceRect" presStyleCnt="0"/>
      <dgm:spPr/>
    </dgm:pt>
    <dgm:pt modelId="{13989BFA-2C63-4985-B6CB-FCA6B87379F5}" type="pres">
      <dgm:prSet presAssocID="{F2F1BF1C-50A4-4C33-922E-44ED73CC2BB1}" presName="textRect" presStyleLbl="revTx" presStyleIdx="0" presStyleCnt="3">
        <dgm:presLayoutVars>
          <dgm:chMax val="1"/>
          <dgm:chPref val="1"/>
        </dgm:presLayoutVars>
      </dgm:prSet>
      <dgm:spPr/>
    </dgm:pt>
    <dgm:pt modelId="{AC3B6E80-2DCF-4C15-A201-1D76A56C01E2}" type="pres">
      <dgm:prSet presAssocID="{EF77BB44-75C3-4022-BCBA-DAE2711E3AD6}" presName="sibTrans" presStyleCnt="0"/>
      <dgm:spPr/>
    </dgm:pt>
    <dgm:pt modelId="{E9BD8EAA-16A6-48CB-9AD1-E2EAA636B9E0}" type="pres">
      <dgm:prSet presAssocID="{D1726A16-D332-4E54-A044-1A0AF0494A44}" presName="compNode" presStyleCnt="0"/>
      <dgm:spPr/>
    </dgm:pt>
    <dgm:pt modelId="{6B02907B-9E3A-4B6E-B217-3C10F4FC01C7}" type="pres">
      <dgm:prSet presAssocID="{D1726A16-D332-4E54-A044-1A0AF0494A44}" presName="iconBgRect" presStyleLbl="bgShp" presStyleIdx="1" presStyleCnt="3"/>
      <dgm:spPr/>
    </dgm:pt>
    <dgm:pt modelId="{CCA88E6C-65CC-44B0-89B3-B9247EF6E792}" type="pres">
      <dgm:prSet presAssocID="{D1726A16-D332-4E54-A044-1A0AF0494A4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ospital"/>
        </a:ext>
      </dgm:extLst>
    </dgm:pt>
    <dgm:pt modelId="{69AC2C60-AE58-4FF6-B4D8-139DC4758DD8}" type="pres">
      <dgm:prSet presAssocID="{D1726A16-D332-4E54-A044-1A0AF0494A44}" presName="spaceRect" presStyleCnt="0"/>
      <dgm:spPr/>
    </dgm:pt>
    <dgm:pt modelId="{FC042FCB-011F-4A58-9D01-8E8DC1C7F054}" type="pres">
      <dgm:prSet presAssocID="{D1726A16-D332-4E54-A044-1A0AF0494A44}" presName="textRect" presStyleLbl="revTx" presStyleIdx="1" presStyleCnt="3">
        <dgm:presLayoutVars>
          <dgm:chMax val="1"/>
          <dgm:chPref val="1"/>
        </dgm:presLayoutVars>
      </dgm:prSet>
      <dgm:spPr/>
    </dgm:pt>
    <dgm:pt modelId="{3ED9A473-1DEA-4A24-9208-F6C974123303}" type="pres">
      <dgm:prSet presAssocID="{8B37A521-E0CB-4A8A-A4C4-73C52E5A30BE}" presName="sibTrans" presStyleCnt="0"/>
      <dgm:spPr/>
    </dgm:pt>
    <dgm:pt modelId="{B4D77288-6C8D-488A-B143-1A7898B1D93A}" type="pres">
      <dgm:prSet presAssocID="{0144011E-9425-4DA8-A054-63D03960BAB0}" presName="compNode" presStyleCnt="0"/>
      <dgm:spPr/>
    </dgm:pt>
    <dgm:pt modelId="{D0C42DEE-C9A1-4BA0-8FFF-B261A90E686D}" type="pres">
      <dgm:prSet presAssocID="{0144011E-9425-4DA8-A054-63D03960BAB0}" presName="iconBgRect" presStyleLbl="bgShp" presStyleIdx="2" presStyleCnt="3"/>
      <dgm:spPr/>
    </dgm:pt>
    <dgm:pt modelId="{B97DFF9F-DB21-411F-9E8D-34A32FBD7FCE}" type="pres">
      <dgm:prSet presAssocID="{0144011E-9425-4DA8-A054-63D03960BAB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obot"/>
        </a:ext>
      </dgm:extLst>
    </dgm:pt>
    <dgm:pt modelId="{044F36E7-1E3B-4F91-B8B1-0A0E75C8C570}" type="pres">
      <dgm:prSet presAssocID="{0144011E-9425-4DA8-A054-63D03960BAB0}" presName="spaceRect" presStyleCnt="0"/>
      <dgm:spPr/>
    </dgm:pt>
    <dgm:pt modelId="{7DA0EA96-74B6-4FF7-9C74-70FE9124EB73}" type="pres">
      <dgm:prSet presAssocID="{0144011E-9425-4DA8-A054-63D03960BAB0}" presName="textRect" presStyleLbl="revTx" presStyleIdx="2" presStyleCnt="3">
        <dgm:presLayoutVars>
          <dgm:chMax val="1"/>
          <dgm:chPref val="1"/>
        </dgm:presLayoutVars>
      </dgm:prSet>
      <dgm:spPr/>
    </dgm:pt>
  </dgm:ptLst>
  <dgm:cxnLst>
    <dgm:cxn modelId="{D31A3520-D168-421E-A61C-E64E341C3AA5}" type="presOf" srcId="{0144011E-9425-4DA8-A054-63D03960BAB0}" destId="{7DA0EA96-74B6-4FF7-9C74-70FE9124EB73}" srcOrd="0" destOrd="0" presId="urn:microsoft.com/office/officeart/2018/5/layout/IconCircleLabelList"/>
    <dgm:cxn modelId="{364F165A-1965-4A00-9F34-9CEC4C6AE295}" type="presOf" srcId="{F2F1BF1C-50A4-4C33-922E-44ED73CC2BB1}" destId="{13989BFA-2C63-4985-B6CB-FCA6B87379F5}" srcOrd="0" destOrd="0" presId="urn:microsoft.com/office/officeart/2018/5/layout/IconCircleLabelList"/>
    <dgm:cxn modelId="{3A31ED81-0318-4929-B34E-332AEE744FD3}" type="presOf" srcId="{5F899534-7D90-439B-B491-B9A4F3066248}" destId="{83DB3A88-E1BF-40E6-8641-4AEDCB22C726}" srcOrd="0" destOrd="0" presId="urn:microsoft.com/office/officeart/2018/5/layout/IconCircleLabelList"/>
    <dgm:cxn modelId="{5DBDDEB4-494A-4444-B4BE-0A858FA10E17}" srcId="{5F899534-7D90-439B-B491-B9A4F3066248}" destId="{D1726A16-D332-4E54-A044-1A0AF0494A44}" srcOrd="1" destOrd="0" parTransId="{4D7DFD6A-8238-4E01-8423-85C66F66F736}" sibTransId="{8B37A521-E0CB-4A8A-A4C4-73C52E5A30BE}"/>
    <dgm:cxn modelId="{12705FB8-DB45-42E5-892B-F6587C312C5A}" srcId="{5F899534-7D90-439B-B491-B9A4F3066248}" destId="{0144011E-9425-4DA8-A054-63D03960BAB0}" srcOrd="2" destOrd="0" parTransId="{26B01BCE-3B1A-424E-A41F-5C4DC4DCDBD1}" sibTransId="{79D9CB26-EB1A-4F6C-8C6F-6477847217AD}"/>
    <dgm:cxn modelId="{BB6DA3D9-DDEB-40DF-BB43-AF5A8F102532}" srcId="{5F899534-7D90-439B-B491-B9A4F3066248}" destId="{F2F1BF1C-50A4-4C33-922E-44ED73CC2BB1}" srcOrd="0" destOrd="0" parTransId="{A5512219-C601-41B8-AEA2-36267B49DDF9}" sibTransId="{EF77BB44-75C3-4022-BCBA-DAE2711E3AD6}"/>
    <dgm:cxn modelId="{E1D715EB-9729-496B-8701-268F8DB3959B}" type="presOf" srcId="{D1726A16-D332-4E54-A044-1A0AF0494A44}" destId="{FC042FCB-011F-4A58-9D01-8E8DC1C7F054}" srcOrd="0" destOrd="0" presId="urn:microsoft.com/office/officeart/2018/5/layout/IconCircleLabelList"/>
    <dgm:cxn modelId="{CB150932-E6D0-4581-8DF7-4077E2ECBF17}" type="presParOf" srcId="{83DB3A88-E1BF-40E6-8641-4AEDCB22C726}" destId="{B210B52C-BDBD-4EB2-A9C5-FA87920FB530}" srcOrd="0" destOrd="0" presId="urn:microsoft.com/office/officeart/2018/5/layout/IconCircleLabelList"/>
    <dgm:cxn modelId="{5F4FDB2D-1441-4AE0-947B-5CC4CE07C80C}" type="presParOf" srcId="{B210B52C-BDBD-4EB2-A9C5-FA87920FB530}" destId="{AACCFFAB-C55C-4EED-845E-8B5D1F261A72}" srcOrd="0" destOrd="0" presId="urn:microsoft.com/office/officeart/2018/5/layout/IconCircleLabelList"/>
    <dgm:cxn modelId="{6348D3BB-C57A-45FD-849C-D58CDEDD9EFC}" type="presParOf" srcId="{B210B52C-BDBD-4EB2-A9C5-FA87920FB530}" destId="{B5B7A3D2-D761-4CA2-B697-317E76841E5D}" srcOrd="1" destOrd="0" presId="urn:microsoft.com/office/officeart/2018/5/layout/IconCircleLabelList"/>
    <dgm:cxn modelId="{785EEA44-9FD3-4910-B16E-CC677445B9C0}" type="presParOf" srcId="{B210B52C-BDBD-4EB2-A9C5-FA87920FB530}" destId="{0D2FEE68-719D-4007-8668-277ABF8E64F2}" srcOrd="2" destOrd="0" presId="urn:microsoft.com/office/officeart/2018/5/layout/IconCircleLabelList"/>
    <dgm:cxn modelId="{D536AA97-240A-4280-9A41-B1B65115D470}" type="presParOf" srcId="{B210B52C-BDBD-4EB2-A9C5-FA87920FB530}" destId="{13989BFA-2C63-4985-B6CB-FCA6B87379F5}" srcOrd="3" destOrd="0" presId="urn:microsoft.com/office/officeart/2018/5/layout/IconCircleLabelList"/>
    <dgm:cxn modelId="{0D6ACDD0-9E5B-4A6D-AA44-EDC1F7A62559}" type="presParOf" srcId="{83DB3A88-E1BF-40E6-8641-4AEDCB22C726}" destId="{AC3B6E80-2DCF-4C15-A201-1D76A56C01E2}" srcOrd="1" destOrd="0" presId="urn:microsoft.com/office/officeart/2018/5/layout/IconCircleLabelList"/>
    <dgm:cxn modelId="{0DB903BB-4595-4A04-9965-D829B9535971}" type="presParOf" srcId="{83DB3A88-E1BF-40E6-8641-4AEDCB22C726}" destId="{E9BD8EAA-16A6-48CB-9AD1-E2EAA636B9E0}" srcOrd="2" destOrd="0" presId="urn:microsoft.com/office/officeart/2018/5/layout/IconCircleLabelList"/>
    <dgm:cxn modelId="{757424B6-54B0-4D0C-85D0-CCCD5D57446C}" type="presParOf" srcId="{E9BD8EAA-16A6-48CB-9AD1-E2EAA636B9E0}" destId="{6B02907B-9E3A-4B6E-B217-3C10F4FC01C7}" srcOrd="0" destOrd="0" presId="urn:microsoft.com/office/officeart/2018/5/layout/IconCircleLabelList"/>
    <dgm:cxn modelId="{B07426A3-A02B-4ABF-92A3-5E13D8118E3C}" type="presParOf" srcId="{E9BD8EAA-16A6-48CB-9AD1-E2EAA636B9E0}" destId="{CCA88E6C-65CC-44B0-89B3-B9247EF6E792}" srcOrd="1" destOrd="0" presId="urn:microsoft.com/office/officeart/2018/5/layout/IconCircleLabelList"/>
    <dgm:cxn modelId="{01B995C1-940D-4D90-9303-56B39C79E1F5}" type="presParOf" srcId="{E9BD8EAA-16A6-48CB-9AD1-E2EAA636B9E0}" destId="{69AC2C60-AE58-4FF6-B4D8-139DC4758DD8}" srcOrd="2" destOrd="0" presId="urn:microsoft.com/office/officeart/2018/5/layout/IconCircleLabelList"/>
    <dgm:cxn modelId="{6BFDA8CB-B217-40FB-9761-DFEFF1C6A1FB}" type="presParOf" srcId="{E9BD8EAA-16A6-48CB-9AD1-E2EAA636B9E0}" destId="{FC042FCB-011F-4A58-9D01-8E8DC1C7F054}" srcOrd="3" destOrd="0" presId="urn:microsoft.com/office/officeart/2018/5/layout/IconCircleLabelList"/>
    <dgm:cxn modelId="{44E6707B-F484-4FB2-843D-58F29729F796}" type="presParOf" srcId="{83DB3A88-E1BF-40E6-8641-4AEDCB22C726}" destId="{3ED9A473-1DEA-4A24-9208-F6C974123303}" srcOrd="3" destOrd="0" presId="urn:microsoft.com/office/officeart/2018/5/layout/IconCircleLabelList"/>
    <dgm:cxn modelId="{A5EE83A4-597E-4FC4-9F2B-6F1AA97F64E0}" type="presParOf" srcId="{83DB3A88-E1BF-40E6-8641-4AEDCB22C726}" destId="{B4D77288-6C8D-488A-B143-1A7898B1D93A}" srcOrd="4" destOrd="0" presId="urn:microsoft.com/office/officeart/2018/5/layout/IconCircleLabelList"/>
    <dgm:cxn modelId="{48740B19-A307-4900-9989-76FE2D6F0937}" type="presParOf" srcId="{B4D77288-6C8D-488A-B143-1A7898B1D93A}" destId="{D0C42DEE-C9A1-4BA0-8FFF-B261A90E686D}" srcOrd="0" destOrd="0" presId="urn:microsoft.com/office/officeart/2018/5/layout/IconCircleLabelList"/>
    <dgm:cxn modelId="{71E6ECA7-AF20-44AB-AF9F-2352418BB309}" type="presParOf" srcId="{B4D77288-6C8D-488A-B143-1A7898B1D93A}" destId="{B97DFF9F-DB21-411F-9E8D-34A32FBD7FCE}" srcOrd="1" destOrd="0" presId="urn:microsoft.com/office/officeart/2018/5/layout/IconCircleLabelList"/>
    <dgm:cxn modelId="{1F9E5092-91C8-4746-AAA1-07444588C014}" type="presParOf" srcId="{B4D77288-6C8D-488A-B143-1A7898B1D93A}" destId="{044F36E7-1E3B-4F91-B8B1-0A0E75C8C570}" srcOrd="2" destOrd="0" presId="urn:microsoft.com/office/officeart/2018/5/layout/IconCircleLabelList"/>
    <dgm:cxn modelId="{478173B5-BF08-46B6-AFD7-E6375D4DDDC8}" type="presParOf" srcId="{B4D77288-6C8D-488A-B143-1A7898B1D93A}" destId="{7DA0EA96-74B6-4FF7-9C74-70FE9124EB7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CCFFAB-C55C-4EED-845E-8B5D1F261A72}">
      <dsp:nvSpPr>
        <dsp:cNvPr id="0" name=""/>
        <dsp:cNvSpPr/>
      </dsp:nvSpPr>
      <dsp:spPr>
        <a:xfrm>
          <a:off x="560520" y="601490"/>
          <a:ext cx="1612687" cy="16126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B7A3D2-D761-4CA2-B697-317E76841E5D}">
      <dsp:nvSpPr>
        <dsp:cNvPr id="0" name=""/>
        <dsp:cNvSpPr/>
      </dsp:nvSpPr>
      <dsp:spPr>
        <a:xfrm>
          <a:off x="904208" y="945178"/>
          <a:ext cx="925312" cy="925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989BFA-2C63-4985-B6CB-FCA6B87379F5}">
      <dsp:nvSpPr>
        <dsp:cNvPr id="0" name=""/>
        <dsp:cNvSpPr/>
      </dsp:nvSpPr>
      <dsp:spPr>
        <a:xfrm>
          <a:off x="44989" y="2716490"/>
          <a:ext cx="264375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Develop a robust model using machine learning techniques to predict percentage disease outbreak using social media trends.</a:t>
          </a:r>
        </a:p>
      </dsp:txBody>
      <dsp:txXfrm>
        <a:off x="44989" y="2716490"/>
        <a:ext cx="2643750" cy="877500"/>
      </dsp:txXfrm>
    </dsp:sp>
    <dsp:sp modelId="{6B02907B-9E3A-4B6E-B217-3C10F4FC01C7}">
      <dsp:nvSpPr>
        <dsp:cNvPr id="0" name=""/>
        <dsp:cNvSpPr/>
      </dsp:nvSpPr>
      <dsp:spPr>
        <a:xfrm>
          <a:off x="3666926" y="601490"/>
          <a:ext cx="1612687" cy="16126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A88E6C-65CC-44B0-89B3-B9247EF6E792}">
      <dsp:nvSpPr>
        <dsp:cNvPr id="0" name=""/>
        <dsp:cNvSpPr/>
      </dsp:nvSpPr>
      <dsp:spPr>
        <a:xfrm>
          <a:off x="4010614" y="945178"/>
          <a:ext cx="925312" cy="925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042FCB-011F-4A58-9D01-8E8DC1C7F054}">
      <dsp:nvSpPr>
        <dsp:cNvPr id="0" name=""/>
        <dsp:cNvSpPr/>
      </dsp:nvSpPr>
      <dsp:spPr>
        <a:xfrm>
          <a:off x="3151395" y="2716490"/>
          <a:ext cx="264375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To provide valuable insights for public health interventions and strategies.</a:t>
          </a:r>
        </a:p>
      </dsp:txBody>
      <dsp:txXfrm>
        <a:off x="3151395" y="2716490"/>
        <a:ext cx="2643750" cy="877500"/>
      </dsp:txXfrm>
    </dsp:sp>
    <dsp:sp modelId="{D0C42DEE-C9A1-4BA0-8FFF-B261A90E686D}">
      <dsp:nvSpPr>
        <dsp:cNvPr id="0" name=""/>
        <dsp:cNvSpPr/>
      </dsp:nvSpPr>
      <dsp:spPr>
        <a:xfrm>
          <a:off x="6773333" y="601490"/>
          <a:ext cx="1612687" cy="16126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7DFF9F-DB21-411F-9E8D-34A32FBD7FCE}">
      <dsp:nvSpPr>
        <dsp:cNvPr id="0" name=""/>
        <dsp:cNvSpPr/>
      </dsp:nvSpPr>
      <dsp:spPr>
        <a:xfrm>
          <a:off x="7117020" y="945178"/>
          <a:ext cx="925312" cy="9253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A0EA96-74B6-4FF7-9C74-70FE9124EB73}">
      <dsp:nvSpPr>
        <dsp:cNvPr id="0" name=""/>
        <dsp:cNvSpPr/>
      </dsp:nvSpPr>
      <dsp:spPr>
        <a:xfrm>
          <a:off x="6257801" y="2716490"/>
          <a:ext cx="264375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Leveraging machine learning techniques for real-time monitoring of disease outbreaks.</a:t>
          </a:r>
        </a:p>
      </dsp:txBody>
      <dsp:txXfrm>
        <a:off x="6257801" y="2716490"/>
        <a:ext cx="2643750" cy="8775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3FDFFC-E26F-4455-87C0-8AB4F9407311}"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82BD0-D28B-4BBC-A3A1-E65EC76E2A5A}" type="slidenum">
              <a:rPr lang="en-US" smtClean="0"/>
              <a:t>‹#›</a:t>
            </a:fld>
            <a:endParaRPr lang="en-US"/>
          </a:p>
        </p:txBody>
      </p:sp>
    </p:spTree>
    <p:extLst>
      <p:ext uri="{BB962C8B-B14F-4D97-AF65-F5344CB8AC3E}">
        <p14:creationId xmlns:p14="http://schemas.microsoft.com/office/powerpoint/2010/main" val="47507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3FDFFC-E26F-4455-87C0-8AB4F9407311}"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82BD0-D28B-4BBC-A3A1-E65EC76E2A5A}" type="slidenum">
              <a:rPr lang="en-US" smtClean="0"/>
              <a:t>‹#›</a:t>
            </a:fld>
            <a:endParaRPr lang="en-US"/>
          </a:p>
        </p:txBody>
      </p:sp>
    </p:spTree>
    <p:extLst>
      <p:ext uri="{BB962C8B-B14F-4D97-AF65-F5344CB8AC3E}">
        <p14:creationId xmlns:p14="http://schemas.microsoft.com/office/powerpoint/2010/main" val="1340179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73FDFFC-E26F-4455-87C0-8AB4F9407311}"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82BD0-D28B-4BBC-A3A1-E65EC76E2A5A}" type="slidenum">
              <a:rPr lang="en-US" smtClean="0"/>
              <a:t>‹#›</a:t>
            </a:fld>
            <a:endParaRPr lang="en-US"/>
          </a:p>
        </p:txBody>
      </p:sp>
    </p:spTree>
    <p:extLst>
      <p:ext uri="{BB962C8B-B14F-4D97-AF65-F5344CB8AC3E}">
        <p14:creationId xmlns:p14="http://schemas.microsoft.com/office/powerpoint/2010/main" val="3093202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73FDFFC-E26F-4455-87C0-8AB4F9407311}"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82BD0-D28B-4BBC-A3A1-E65EC76E2A5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8243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3FDFFC-E26F-4455-87C0-8AB4F9407311}"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82BD0-D28B-4BBC-A3A1-E65EC76E2A5A}" type="slidenum">
              <a:rPr lang="en-US" smtClean="0"/>
              <a:t>‹#›</a:t>
            </a:fld>
            <a:endParaRPr lang="en-US"/>
          </a:p>
        </p:txBody>
      </p:sp>
    </p:spTree>
    <p:extLst>
      <p:ext uri="{BB962C8B-B14F-4D97-AF65-F5344CB8AC3E}">
        <p14:creationId xmlns:p14="http://schemas.microsoft.com/office/powerpoint/2010/main" val="1669008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73FDFFC-E26F-4455-87C0-8AB4F9407311}" type="datetimeFigureOut">
              <a:rPr lang="en-US" smtClean="0"/>
              <a:t>11/22/2023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82BD0-D28B-4BBC-A3A1-E65EC76E2A5A}" type="slidenum">
              <a:rPr lang="en-US" smtClean="0"/>
              <a:t>‹#›</a:t>
            </a:fld>
            <a:endParaRPr lang="en-US"/>
          </a:p>
        </p:txBody>
      </p:sp>
    </p:spTree>
    <p:extLst>
      <p:ext uri="{BB962C8B-B14F-4D97-AF65-F5344CB8AC3E}">
        <p14:creationId xmlns:p14="http://schemas.microsoft.com/office/powerpoint/2010/main" val="1355531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73FDFFC-E26F-4455-87C0-8AB4F9407311}" type="datetimeFigureOut">
              <a:rPr lang="en-US" smtClean="0"/>
              <a:t>11/22/2023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82BD0-D28B-4BBC-A3A1-E65EC76E2A5A}" type="slidenum">
              <a:rPr lang="en-US" smtClean="0"/>
              <a:t>‹#›</a:t>
            </a:fld>
            <a:endParaRPr lang="en-US"/>
          </a:p>
        </p:txBody>
      </p:sp>
    </p:spTree>
    <p:extLst>
      <p:ext uri="{BB962C8B-B14F-4D97-AF65-F5344CB8AC3E}">
        <p14:creationId xmlns:p14="http://schemas.microsoft.com/office/powerpoint/2010/main" val="2555582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3FDFFC-E26F-4455-87C0-8AB4F9407311}"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82BD0-D28B-4BBC-A3A1-E65EC76E2A5A}" type="slidenum">
              <a:rPr lang="en-US" smtClean="0"/>
              <a:t>‹#›</a:t>
            </a:fld>
            <a:endParaRPr lang="en-US"/>
          </a:p>
        </p:txBody>
      </p:sp>
    </p:spTree>
    <p:extLst>
      <p:ext uri="{BB962C8B-B14F-4D97-AF65-F5344CB8AC3E}">
        <p14:creationId xmlns:p14="http://schemas.microsoft.com/office/powerpoint/2010/main" val="1853615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3FDFFC-E26F-4455-87C0-8AB4F9407311}"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82BD0-D28B-4BBC-A3A1-E65EC76E2A5A}" type="slidenum">
              <a:rPr lang="en-US" smtClean="0"/>
              <a:t>‹#›</a:t>
            </a:fld>
            <a:endParaRPr lang="en-US"/>
          </a:p>
        </p:txBody>
      </p:sp>
    </p:spTree>
    <p:extLst>
      <p:ext uri="{BB962C8B-B14F-4D97-AF65-F5344CB8AC3E}">
        <p14:creationId xmlns:p14="http://schemas.microsoft.com/office/powerpoint/2010/main" val="335382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73FDFFC-E26F-4455-87C0-8AB4F9407311}"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82BD0-D28B-4BBC-A3A1-E65EC76E2A5A}" type="slidenum">
              <a:rPr lang="en-US" smtClean="0"/>
              <a:t>‹#›</a:t>
            </a:fld>
            <a:endParaRPr lang="en-US"/>
          </a:p>
        </p:txBody>
      </p:sp>
    </p:spTree>
    <p:extLst>
      <p:ext uri="{BB962C8B-B14F-4D97-AF65-F5344CB8AC3E}">
        <p14:creationId xmlns:p14="http://schemas.microsoft.com/office/powerpoint/2010/main" val="1531223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3FDFFC-E26F-4455-87C0-8AB4F9407311}"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82BD0-D28B-4BBC-A3A1-E65EC76E2A5A}" type="slidenum">
              <a:rPr lang="en-US" smtClean="0"/>
              <a:t>‹#›</a:t>
            </a:fld>
            <a:endParaRPr lang="en-US"/>
          </a:p>
        </p:txBody>
      </p:sp>
    </p:spTree>
    <p:extLst>
      <p:ext uri="{BB962C8B-B14F-4D97-AF65-F5344CB8AC3E}">
        <p14:creationId xmlns:p14="http://schemas.microsoft.com/office/powerpoint/2010/main" val="4255358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3FDFFC-E26F-4455-87C0-8AB4F9407311}"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82BD0-D28B-4BBC-A3A1-E65EC76E2A5A}" type="slidenum">
              <a:rPr lang="en-US" smtClean="0"/>
              <a:t>‹#›</a:t>
            </a:fld>
            <a:endParaRPr lang="en-US"/>
          </a:p>
        </p:txBody>
      </p:sp>
    </p:spTree>
    <p:extLst>
      <p:ext uri="{BB962C8B-B14F-4D97-AF65-F5344CB8AC3E}">
        <p14:creationId xmlns:p14="http://schemas.microsoft.com/office/powerpoint/2010/main" val="556052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3FDFFC-E26F-4455-87C0-8AB4F9407311}" type="datetimeFigureOut">
              <a:rPr lang="en-US" smtClean="0"/>
              <a:t>11/22/2023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882BD0-D28B-4BBC-A3A1-E65EC76E2A5A}" type="slidenum">
              <a:rPr lang="en-US" smtClean="0"/>
              <a:t>‹#›</a:t>
            </a:fld>
            <a:endParaRPr lang="en-US"/>
          </a:p>
        </p:txBody>
      </p:sp>
    </p:spTree>
    <p:extLst>
      <p:ext uri="{BB962C8B-B14F-4D97-AF65-F5344CB8AC3E}">
        <p14:creationId xmlns:p14="http://schemas.microsoft.com/office/powerpoint/2010/main" val="2611542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73FDFFC-E26F-4455-87C0-8AB4F9407311}" type="datetimeFigureOut">
              <a:rPr lang="en-US" smtClean="0"/>
              <a:t>11/22/2023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5882BD0-D28B-4BBC-A3A1-E65EC76E2A5A}" type="slidenum">
              <a:rPr lang="en-US" smtClean="0"/>
              <a:t>‹#›</a:t>
            </a:fld>
            <a:endParaRPr lang="en-US"/>
          </a:p>
        </p:txBody>
      </p:sp>
    </p:spTree>
    <p:extLst>
      <p:ext uri="{BB962C8B-B14F-4D97-AF65-F5344CB8AC3E}">
        <p14:creationId xmlns:p14="http://schemas.microsoft.com/office/powerpoint/2010/main" val="2657253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73FDFFC-E26F-4455-87C0-8AB4F9407311}" type="datetimeFigureOut">
              <a:rPr lang="en-US" smtClean="0"/>
              <a:t>11/22/2023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5882BD0-D28B-4BBC-A3A1-E65EC76E2A5A}" type="slidenum">
              <a:rPr lang="en-US" smtClean="0"/>
              <a:t>‹#›</a:t>
            </a:fld>
            <a:endParaRPr lang="en-US"/>
          </a:p>
        </p:txBody>
      </p:sp>
    </p:spTree>
    <p:extLst>
      <p:ext uri="{BB962C8B-B14F-4D97-AF65-F5344CB8AC3E}">
        <p14:creationId xmlns:p14="http://schemas.microsoft.com/office/powerpoint/2010/main" val="1279728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73FDFFC-E26F-4455-87C0-8AB4F9407311}" type="datetimeFigureOut">
              <a:rPr lang="en-US" smtClean="0"/>
              <a:t>11/22/2023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5882BD0-D28B-4BBC-A3A1-E65EC76E2A5A}" type="slidenum">
              <a:rPr lang="en-US" smtClean="0"/>
              <a:t>‹#›</a:t>
            </a:fld>
            <a:endParaRPr lang="en-US"/>
          </a:p>
        </p:txBody>
      </p:sp>
    </p:spTree>
    <p:extLst>
      <p:ext uri="{BB962C8B-B14F-4D97-AF65-F5344CB8AC3E}">
        <p14:creationId xmlns:p14="http://schemas.microsoft.com/office/powerpoint/2010/main" val="3179834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3FDFFC-E26F-4455-87C0-8AB4F9407311}"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82BD0-D28B-4BBC-A3A1-E65EC76E2A5A}" type="slidenum">
              <a:rPr lang="en-US" smtClean="0"/>
              <a:t>‹#›</a:t>
            </a:fld>
            <a:endParaRPr lang="en-US"/>
          </a:p>
        </p:txBody>
      </p:sp>
    </p:spTree>
    <p:extLst>
      <p:ext uri="{BB962C8B-B14F-4D97-AF65-F5344CB8AC3E}">
        <p14:creationId xmlns:p14="http://schemas.microsoft.com/office/powerpoint/2010/main" val="4027552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73FDFFC-E26F-4455-87C0-8AB4F9407311}" type="datetimeFigureOut">
              <a:rPr lang="en-US" smtClean="0"/>
              <a:t>11/22/2023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5882BD0-D28B-4BBC-A3A1-E65EC76E2A5A}" type="slidenum">
              <a:rPr lang="en-US" smtClean="0"/>
              <a:t>‹#›</a:t>
            </a:fld>
            <a:endParaRPr lang="en-US"/>
          </a:p>
        </p:txBody>
      </p:sp>
    </p:spTree>
    <p:extLst>
      <p:ext uri="{BB962C8B-B14F-4D97-AF65-F5344CB8AC3E}">
        <p14:creationId xmlns:p14="http://schemas.microsoft.com/office/powerpoint/2010/main" val="40183050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BCA485-7814-10F8-3B74-5438CD32EACD}"/>
              </a:ext>
            </a:extLst>
          </p:cNvPr>
          <p:cNvPicPr>
            <a:picLocks noChangeAspect="1"/>
          </p:cNvPicPr>
          <p:nvPr/>
        </p:nvPicPr>
        <p:blipFill rotWithShape="1">
          <a:blip r:embed="rId3">
            <a:duotone>
              <a:prstClr val="black"/>
              <a:schemeClr val="accent5">
                <a:tint val="45000"/>
                <a:satMod val="400000"/>
              </a:schemeClr>
            </a:duotone>
            <a:alphaModFix amt="25000"/>
          </a:blip>
          <a:srcRect t="34006" b="9744"/>
          <a:stretch/>
        </p:blipFill>
        <p:spPr>
          <a:xfrm>
            <a:off x="20" y="10"/>
            <a:ext cx="12191980" cy="6857990"/>
          </a:xfrm>
          <a:prstGeom prst="rect">
            <a:avLst/>
          </a:prstGeom>
        </p:spPr>
      </p:pic>
      <p:sp>
        <p:nvSpPr>
          <p:cNvPr id="2" name="Title 1">
            <a:extLst>
              <a:ext uri="{FF2B5EF4-FFF2-40B4-BE49-F238E27FC236}">
                <a16:creationId xmlns:a16="http://schemas.microsoft.com/office/drawing/2014/main" id="{CF1F8778-3BB4-E25D-A385-6949028D66D2}"/>
              </a:ext>
            </a:extLst>
          </p:cNvPr>
          <p:cNvSpPr>
            <a:spLocks noGrp="1"/>
          </p:cNvSpPr>
          <p:nvPr>
            <p:ph type="ctrTitle"/>
          </p:nvPr>
        </p:nvSpPr>
        <p:spPr>
          <a:xfrm>
            <a:off x="1154955" y="1447800"/>
            <a:ext cx="8825658" cy="3329581"/>
          </a:xfrm>
        </p:spPr>
        <p:txBody>
          <a:bodyPr>
            <a:normAutofit/>
          </a:bodyPr>
          <a:lstStyle/>
          <a:p>
            <a:r>
              <a:rPr lang="en-US" dirty="0"/>
              <a:t>ML MINIPROJECT</a:t>
            </a:r>
          </a:p>
        </p:txBody>
      </p:sp>
      <p:sp>
        <p:nvSpPr>
          <p:cNvPr id="3" name="Subtitle 2">
            <a:extLst>
              <a:ext uri="{FF2B5EF4-FFF2-40B4-BE49-F238E27FC236}">
                <a16:creationId xmlns:a16="http://schemas.microsoft.com/office/drawing/2014/main" id="{C86941FB-E971-F604-8286-AF56BA7F2098}"/>
              </a:ext>
            </a:extLst>
          </p:cNvPr>
          <p:cNvSpPr>
            <a:spLocks noGrp="1"/>
          </p:cNvSpPr>
          <p:nvPr>
            <p:ph type="subTitle" idx="1"/>
          </p:nvPr>
        </p:nvSpPr>
        <p:spPr>
          <a:xfrm>
            <a:off x="1154955" y="4777380"/>
            <a:ext cx="8825658" cy="861420"/>
          </a:xfrm>
        </p:spPr>
        <p:txBody>
          <a:bodyPr>
            <a:normAutofit/>
          </a:bodyPr>
          <a:lstStyle/>
          <a:p>
            <a:r>
              <a:rPr lang="en-US" dirty="0"/>
              <a:t>Shreyas </a:t>
            </a:r>
            <a:r>
              <a:rPr lang="en-US" dirty="0" err="1"/>
              <a:t>Sudeer</a:t>
            </a:r>
            <a:r>
              <a:rPr lang="en-US" dirty="0"/>
              <a:t> - 210962001</a:t>
            </a:r>
          </a:p>
          <a:p>
            <a:r>
              <a:rPr lang="en-US" dirty="0"/>
              <a:t>Bhavana </a:t>
            </a:r>
            <a:r>
              <a:rPr lang="en-US" dirty="0" err="1"/>
              <a:t>Kedari</a:t>
            </a:r>
            <a:r>
              <a:rPr lang="en-US" dirty="0"/>
              <a:t> - 210962038</a:t>
            </a:r>
          </a:p>
        </p:txBody>
      </p:sp>
      <p:sp>
        <p:nvSpPr>
          <p:cNvPr id="9" name="Rectangle 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18268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53196-0588-F8B5-35F4-5BD3C47AFAC1}"/>
              </a:ext>
            </a:extLst>
          </p:cNvPr>
          <p:cNvSpPr>
            <a:spLocks noGrp="1"/>
          </p:cNvSpPr>
          <p:nvPr>
            <p:ph type="title"/>
          </p:nvPr>
        </p:nvSpPr>
        <p:spPr/>
        <p:txBody>
          <a:bodyPr/>
          <a:lstStyle/>
          <a:p>
            <a:r>
              <a:rPr lang="en-US" dirty="0"/>
              <a:t>Prior Implementations</a:t>
            </a:r>
          </a:p>
        </p:txBody>
      </p:sp>
      <p:sp>
        <p:nvSpPr>
          <p:cNvPr id="3" name="Content Placeholder 2">
            <a:extLst>
              <a:ext uri="{FF2B5EF4-FFF2-40B4-BE49-F238E27FC236}">
                <a16:creationId xmlns:a16="http://schemas.microsoft.com/office/drawing/2014/main" id="{4B160C72-92EC-680D-9FB7-288E89E314B0}"/>
              </a:ext>
            </a:extLst>
          </p:cNvPr>
          <p:cNvSpPr>
            <a:spLocks noGrp="1"/>
          </p:cNvSpPr>
          <p:nvPr>
            <p:ph idx="1"/>
          </p:nvPr>
        </p:nvSpPr>
        <p:spPr>
          <a:xfrm>
            <a:off x="838200" y="1340433"/>
            <a:ext cx="10515600" cy="4351338"/>
          </a:xfrm>
        </p:spPr>
        <p:txBody>
          <a:bodyPr>
            <a:normAutofit fontScale="25000" lnSpcReduction="20000"/>
          </a:bodyPr>
          <a:lstStyle/>
          <a:p>
            <a:r>
              <a:rPr lang="en-US" sz="4000"/>
              <a:t>Linear Regression &amp; Ridge Regression </a:t>
            </a:r>
          </a:p>
          <a:p>
            <a:pPr>
              <a:buFont typeface="Wingdings" panose="05000000000000000000" pitchFamily="2" charset="2"/>
              <a:buChar char="§"/>
            </a:pPr>
            <a:r>
              <a:rPr lang="en-US" sz="4000"/>
              <a:t>R square=1</a:t>
            </a:r>
          </a:p>
          <a:p>
            <a:pPr>
              <a:buFont typeface="Wingdings" panose="05000000000000000000" pitchFamily="2" charset="2"/>
              <a:buChar char="§"/>
            </a:pPr>
            <a:r>
              <a:rPr lang="en-US" sz="4000"/>
              <a:t>MSE=0</a:t>
            </a:r>
          </a:p>
          <a:p>
            <a:pPr>
              <a:buFont typeface="Wingdings" panose="05000000000000000000" pitchFamily="2" charset="2"/>
              <a:buChar char="§"/>
            </a:pPr>
            <a:r>
              <a:rPr lang="en-US" sz="4000"/>
              <a:t>Overfitting</a:t>
            </a:r>
          </a:p>
          <a:p>
            <a:endParaRPr lang="en-US" sz="4000"/>
          </a:p>
          <a:p>
            <a:r>
              <a:rPr lang="en-US" sz="4000"/>
              <a:t>SVR Regression</a:t>
            </a:r>
          </a:p>
          <a:p>
            <a:pPr>
              <a:buFont typeface="Wingdings" panose="05000000000000000000" pitchFamily="2" charset="2"/>
              <a:buChar char="§"/>
            </a:pPr>
            <a:r>
              <a:rPr lang="en-US" sz="4000"/>
              <a:t>R square=0.3252</a:t>
            </a:r>
          </a:p>
          <a:p>
            <a:pPr>
              <a:buFont typeface="Wingdings" panose="05000000000000000000" pitchFamily="2" charset="2"/>
              <a:buChar char="§"/>
            </a:pPr>
            <a:r>
              <a:rPr lang="en-US" sz="4000"/>
              <a:t>MSE=0.0001</a:t>
            </a:r>
          </a:p>
          <a:p>
            <a:pPr>
              <a:buFont typeface="Wingdings" panose="05000000000000000000" pitchFamily="2" charset="2"/>
              <a:buChar char="§"/>
            </a:pPr>
            <a:r>
              <a:rPr lang="en-US" sz="4000"/>
              <a:t>Underfitting </a:t>
            </a:r>
          </a:p>
          <a:p>
            <a:pPr marL="0" indent="0">
              <a:buNone/>
            </a:pPr>
            <a:endParaRPr lang="en-US" sz="4000"/>
          </a:p>
          <a:p>
            <a:r>
              <a:rPr lang="en-US" sz="4000"/>
              <a:t>Decision tree ensemble with KNN</a:t>
            </a:r>
          </a:p>
          <a:p>
            <a:pPr>
              <a:buFont typeface="Wingdings" panose="05000000000000000000" pitchFamily="2" charset="2"/>
              <a:buChar char="§"/>
            </a:pPr>
            <a:r>
              <a:rPr lang="en-US" sz="4000"/>
              <a:t>R square=0.7224</a:t>
            </a:r>
          </a:p>
          <a:p>
            <a:pPr>
              <a:buFont typeface="Wingdings" panose="05000000000000000000" pitchFamily="2" charset="2"/>
              <a:buChar char="§"/>
            </a:pPr>
            <a:r>
              <a:rPr lang="en-US" sz="4000"/>
              <a:t>MSE=0</a:t>
            </a:r>
          </a:p>
          <a:p>
            <a:pPr>
              <a:buFont typeface="Wingdings" panose="05000000000000000000" pitchFamily="2" charset="2"/>
              <a:buChar char="§"/>
            </a:pPr>
            <a:r>
              <a:rPr lang="en-US" sz="4000"/>
              <a:t>Good fit</a:t>
            </a:r>
          </a:p>
          <a:p>
            <a:pPr marL="0" indent="0">
              <a:buNone/>
            </a:pPr>
            <a:endParaRPr lang="en-US" sz="4000"/>
          </a:p>
          <a:p>
            <a:r>
              <a:rPr lang="en-US" sz="4000"/>
              <a:t>Random Forests</a:t>
            </a:r>
          </a:p>
          <a:p>
            <a:pPr>
              <a:buFont typeface="Wingdings" panose="05000000000000000000" pitchFamily="2" charset="2"/>
              <a:buChar char="§"/>
            </a:pPr>
            <a:r>
              <a:rPr lang="en-US" sz="4000"/>
              <a:t>R square=0.7762</a:t>
            </a:r>
          </a:p>
          <a:p>
            <a:pPr>
              <a:buFont typeface="Wingdings" panose="05000000000000000000" pitchFamily="2" charset="2"/>
              <a:buChar char="§"/>
            </a:pPr>
            <a:r>
              <a:rPr lang="en-US" sz="4000"/>
              <a:t>MSE=0</a:t>
            </a:r>
          </a:p>
          <a:p>
            <a:pPr>
              <a:buFont typeface="Wingdings" panose="05000000000000000000" pitchFamily="2" charset="2"/>
              <a:buChar char="§"/>
            </a:pPr>
            <a:r>
              <a:rPr lang="en-US" sz="4000"/>
              <a:t>Good fit</a:t>
            </a:r>
          </a:p>
          <a:p>
            <a:pPr>
              <a:buFont typeface="Wingdings" panose="05000000000000000000" pitchFamily="2" charset="2"/>
              <a:buChar char="§"/>
            </a:pPr>
            <a:endParaRPr lang="en-US" sz="4000"/>
          </a:p>
          <a:p>
            <a:pPr>
              <a:buFont typeface="Wingdings" panose="05000000000000000000" pitchFamily="2" charset="2"/>
              <a:buChar char="§"/>
            </a:pPr>
            <a:r>
              <a:rPr lang="en-US" sz="4000"/>
              <a:t>Cross validation</a:t>
            </a:r>
          </a:p>
          <a:p>
            <a:pPr>
              <a:buFont typeface="Wingdings" panose="05000000000000000000" pitchFamily="2" charset="2"/>
              <a:buChar char="§"/>
            </a:pPr>
            <a:r>
              <a:rPr lang="en-US" sz="4000"/>
              <a:t>Average MSE for Ensemble with KNN=0.00003731281110014121</a:t>
            </a:r>
          </a:p>
          <a:p>
            <a:pPr>
              <a:buFont typeface="Wingdings" panose="05000000000000000000" pitchFamily="2" charset="2"/>
              <a:buChar char="§"/>
            </a:pPr>
            <a:r>
              <a:rPr lang="en-US" sz="4000"/>
              <a:t>Average MSE for random forest  0.00001946175304530501; since the average MSE for random forest is lower , its performance is better.</a:t>
            </a:r>
          </a:p>
          <a:p>
            <a:pPr>
              <a:buFont typeface="Wingdings" panose="05000000000000000000" pitchFamily="2" charset="2"/>
              <a:buChar char="§"/>
            </a:pPr>
            <a:endParaRPr lang="en-US"/>
          </a:p>
          <a:p>
            <a:endParaRPr lang="en-US" dirty="0"/>
          </a:p>
        </p:txBody>
      </p:sp>
    </p:spTree>
    <p:extLst>
      <p:ext uri="{BB962C8B-B14F-4D97-AF65-F5344CB8AC3E}">
        <p14:creationId xmlns:p14="http://schemas.microsoft.com/office/powerpoint/2010/main" val="3240916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575EE0-344A-05DD-0339-673DE4C64A46}"/>
              </a:ext>
            </a:extLst>
          </p:cNvPr>
          <p:cNvSpPr>
            <a:spLocks noGrp="1"/>
          </p:cNvSpPr>
          <p:nvPr>
            <p:ph type="title"/>
          </p:nvPr>
        </p:nvSpPr>
        <p:spPr>
          <a:xfrm>
            <a:off x="648930" y="629266"/>
            <a:ext cx="6188190" cy="1622321"/>
          </a:xfrm>
        </p:spPr>
        <p:txBody>
          <a:bodyPr>
            <a:normAutofit/>
          </a:bodyPr>
          <a:lstStyle/>
          <a:p>
            <a:r>
              <a:rPr lang="en-US">
                <a:solidFill>
                  <a:srgbClr val="EBEBEB"/>
                </a:solidFill>
              </a:rPr>
              <a:t>Methodology </a:t>
            </a:r>
          </a:p>
        </p:txBody>
      </p:sp>
      <p:sp>
        <p:nvSpPr>
          <p:cNvPr id="3" name="Content Placeholder 2">
            <a:extLst>
              <a:ext uri="{FF2B5EF4-FFF2-40B4-BE49-F238E27FC236}">
                <a16:creationId xmlns:a16="http://schemas.microsoft.com/office/drawing/2014/main" id="{CBA5477B-9328-5A4C-83E6-B05680731495}"/>
              </a:ext>
            </a:extLst>
          </p:cNvPr>
          <p:cNvSpPr>
            <a:spLocks noGrp="1"/>
          </p:cNvSpPr>
          <p:nvPr>
            <p:ph idx="1"/>
          </p:nvPr>
        </p:nvSpPr>
        <p:spPr>
          <a:xfrm>
            <a:off x="648930" y="2438400"/>
            <a:ext cx="6188189" cy="3785419"/>
          </a:xfrm>
        </p:spPr>
        <p:txBody>
          <a:bodyPr>
            <a:normAutofit/>
          </a:bodyPr>
          <a:lstStyle/>
          <a:p>
            <a:r>
              <a:rPr lang="en-US" dirty="0">
                <a:solidFill>
                  <a:srgbClr val="FFFFFF"/>
                </a:solidFill>
                <a:effectLst/>
                <a:ea typeface="SimSun" panose="02010600030101010101" pitchFamily="2" charset="-122"/>
              </a:rPr>
              <a:t>1. Data Loading and Inspection</a:t>
            </a:r>
          </a:p>
          <a:p>
            <a:r>
              <a:rPr lang="en-US" dirty="0">
                <a:solidFill>
                  <a:srgbClr val="FFFFFF"/>
                </a:solidFill>
                <a:effectLst/>
                <a:ea typeface="SimSun" panose="02010600030101010101" pitchFamily="2" charset="-122"/>
              </a:rPr>
              <a:t>2. Feature Engineering</a:t>
            </a:r>
          </a:p>
          <a:p>
            <a:r>
              <a:rPr lang="en-US" dirty="0">
                <a:solidFill>
                  <a:srgbClr val="FFFFFF"/>
                </a:solidFill>
                <a:effectLst/>
                <a:ea typeface="SimSun" panose="02010600030101010101" pitchFamily="2" charset="-122"/>
              </a:rPr>
              <a:t>3. Sentiment Analysis</a:t>
            </a:r>
          </a:p>
          <a:p>
            <a:r>
              <a:rPr lang="en-US" dirty="0">
                <a:solidFill>
                  <a:srgbClr val="FFFFFF"/>
                </a:solidFill>
                <a:effectLst/>
                <a:ea typeface="SimSun" panose="02010600030101010101" pitchFamily="2" charset="-122"/>
              </a:rPr>
              <a:t>4. Language Complexity Analysis</a:t>
            </a:r>
          </a:p>
          <a:p>
            <a:r>
              <a:rPr lang="en-US" dirty="0">
                <a:solidFill>
                  <a:srgbClr val="FFFFFF"/>
                </a:solidFill>
                <a:effectLst/>
                <a:ea typeface="SimSun" panose="02010600030101010101" pitchFamily="2" charset="-122"/>
              </a:rPr>
              <a:t>5. Combining Data</a:t>
            </a:r>
          </a:p>
          <a:p>
            <a:r>
              <a:rPr lang="en-US" dirty="0">
                <a:solidFill>
                  <a:srgbClr val="FFFFFF"/>
                </a:solidFill>
                <a:effectLst/>
                <a:ea typeface="SimSun" panose="02010600030101010101" pitchFamily="2" charset="-122"/>
              </a:rPr>
              <a:t>6. Outbreak Percentage Calculation</a:t>
            </a:r>
            <a:endParaRPr lang="en-US" dirty="0">
              <a:solidFill>
                <a:srgbClr val="FFFFFF"/>
              </a:solidFill>
              <a:ea typeface="SimSun" panose="02010600030101010101" pitchFamily="2" charset="-122"/>
            </a:endParaRPr>
          </a:p>
          <a:p>
            <a:r>
              <a:rPr lang="en-US" dirty="0">
                <a:solidFill>
                  <a:srgbClr val="FFFFFF"/>
                </a:solidFill>
                <a:effectLst/>
                <a:ea typeface="SimSun" panose="02010600030101010101" pitchFamily="2" charset="-122"/>
              </a:rPr>
              <a:t>7. Machine Learning Model (Random Forest Regressor)</a:t>
            </a:r>
          </a:p>
          <a:p>
            <a:endParaRPr lang="en-US" dirty="0">
              <a:solidFill>
                <a:srgbClr val="FFFFFF"/>
              </a:solidFill>
            </a:endParaRPr>
          </a:p>
        </p:txBody>
      </p:sp>
      <p:sp>
        <p:nvSpPr>
          <p:cNvPr id="12"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Graphs and plots layered on a blue digital screen">
            <a:extLst>
              <a:ext uri="{FF2B5EF4-FFF2-40B4-BE49-F238E27FC236}">
                <a16:creationId xmlns:a16="http://schemas.microsoft.com/office/drawing/2014/main" id="{2CA9BA02-6BEC-4E43-B659-8368AE96F505}"/>
              </a:ext>
            </a:extLst>
          </p:cNvPr>
          <p:cNvPicPr>
            <a:picLocks noChangeAspect="1"/>
          </p:cNvPicPr>
          <p:nvPr/>
        </p:nvPicPr>
        <p:blipFill rotWithShape="1">
          <a:blip r:embed="rId3"/>
          <a:srcRect l="28634" r="17088"/>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3688662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586F9A-7729-703C-B08C-E31902BF1BB7}"/>
              </a:ext>
            </a:extLst>
          </p:cNvPr>
          <p:cNvSpPr>
            <a:spLocks noGrp="1"/>
          </p:cNvSpPr>
          <p:nvPr>
            <p:ph type="title"/>
          </p:nvPr>
        </p:nvSpPr>
        <p:spPr>
          <a:xfrm>
            <a:off x="648930" y="629266"/>
            <a:ext cx="6188190" cy="1622321"/>
          </a:xfrm>
        </p:spPr>
        <p:txBody>
          <a:bodyPr>
            <a:normAutofit/>
          </a:bodyPr>
          <a:lstStyle/>
          <a:p>
            <a:pPr>
              <a:lnSpc>
                <a:spcPct val="90000"/>
              </a:lnSpc>
            </a:pPr>
            <a:r>
              <a:rPr lang="en-US" sz="3600">
                <a:solidFill>
                  <a:srgbClr val="EBEBEB"/>
                </a:solidFill>
              </a:rPr>
              <a:t>Data Loading, Inspection &amp; Feature Engineering</a:t>
            </a:r>
          </a:p>
        </p:txBody>
      </p:sp>
      <p:sp>
        <p:nvSpPr>
          <p:cNvPr id="3" name="Content Placeholder 2">
            <a:extLst>
              <a:ext uri="{FF2B5EF4-FFF2-40B4-BE49-F238E27FC236}">
                <a16:creationId xmlns:a16="http://schemas.microsoft.com/office/drawing/2014/main" id="{95E25417-C2D3-96E7-578A-70876AEC6FD0}"/>
              </a:ext>
            </a:extLst>
          </p:cNvPr>
          <p:cNvSpPr>
            <a:spLocks noGrp="1"/>
          </p:cNvSpPr>
          <p:nvPr>
            <p:ph idx="1"/>
          </p:nvPr>
        </p:nvSpPr>
        <p:spPr>
          <a:xfrm>
            <a:off x="648930" y="2438400"/>
            <a:ext cx="6188189" cy="3785419"/>
          </a:xfrm>
        </p:spPr>
        <p:txBody>
          <a:bodyPr>
            <a:normAutofit lnSpcReduction="10000"/>
          </a:bodyPr>
          <a:lstStyle/>
          <a:p>
            <a:r>
              <a:rPr lang="en-US" dirty="0">
                <a:solidFill>
                  <a:srgbClr val="FFFFFF"/>
                </a:solidFill>
                <a:effectLst/>
                <a:ea typeface="SimSun" panose="02010600030101010101" pitchFamily="2" charset="-122"/>
              </a:rPr>
              <a:t> The initial step involves loading essential Python libraries and datasets, aiming to set the foundation for subsequent analysis. Inspection of missing values and dropping irrelevant columns ensures a cleaner dataset for meaningful analysis.</a:t>
            </a:r>
          </a:p>
          <a:p>
            <a:r>
              <a:rPr lang="en-US" dirty="0">
                <a:solidFill>
                  <a:srgbClr val="FFFFFF"/>
                </a:solidFill>
                <a:ea typeface="SimSun" panose="02010600030101010101" pitchFamily="2" charset="-122"/>
              </a:rPr>
              <a:t>For the feature engineering part of the code, t</a:t>
            </a:r>
            <a:r>
              <a:rPr lang="en-US" dirty="0">
                <a:solidFill>
                  <a:srgbClr val="FFFFFF"/>
                </a:solidFill>
                <a:effectLst/>
                <a:ea typeface="SimSun" panose="02010600030101010101" pitchFamily="2" charset="-122"/>
              </a:rPr>
              <a:t>he '</a:t>
            </a:r>
            <a:r>
              <a:rPr lang="en-US" dirty="0" err="1">
                <a:solidFill>
                  <a:srgbClr val="FFFFFF"/>
                </a:solidFill>
                <a:effectLst/>
                <a:ea typeface="SimSun" panose="02010600030101010101" pitchFamily="2" charset="-122"/>
              </a:rPr>
              <a:t>created_utc</a:t>
            </a:r>
            <a:r>
              <a:rPr lang="en-US" dirty="0">
                <a:solidFill>
                  <a:srgbClr val="FFFFFF"/>
                </a:solidFill>
                <a:effectLst/>
                <a:ea typeface="SimSun" panose="02010600030101010101" pitchFamily="2" charset="-122"/>
              </a:rPr>
              <a:t>' column is converted to a datetime format, facilitating the extraction of temporal features. Aggregating comments on a daily basis, aids in summarizing data, providing a more manageable and informative dataset for subsequent analysis.</a:t>
            </a:r>
            <a:endParaRPr lang="en-US" dirty="0">
              <a:solidFill>
                <a:srgbClr val="FFFFFF"/>
              </a:solidFill>
            </a:endParaRPr>
          </a:p>
        </p:txBody>
      </p:sp>
      <p:sp>
        <p:nvSpPr>
          <p:cNvPr id="12"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A49E5B46-054E-B5EC-324A-1FE56B1E2BE2}"/>
              </a:ext>
            </a:extLst>
          </p:cNvPr>
          <p:cNvPicPr>
            <a:picLocks noChangeAspect="1"/>
          </p:cNvPicPr>
          <p:nvPr/>
        </p:nvPicPr>
        <p:blipFill rotWithShape="1">
          <a:blip r:embed="rId3"/>
          <a:srcRect l="10602" r="41089"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732266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C93C76-1E50-BD69-162E-20FCE8FB8532}"/>
              </a:ext>
            </a:extLst>
          </p:cNvPr>
          <p:cNvSpPr>
            <a:spLocks noGrp="1"/>
          </p:cNvSpPr>
          <p:nvPr>
            <p:ph type="title"/>
          </p:nvPr>
        </p:nvSpPr>
        <p:spPr>
          <a:xfrm>
            <a:off x="648930" y="629266"/>
            <a:ext cx="6188190" cy="1622321"/>
          </a:xfrm>
        </p:spPr>
        <p:txBody>
          <a:bodyPr>
            <a:normAutofit/>
          </a:bodyPr>
          <a:lstStyle/>
          <a:p>
            <a:r>
              <a:rPr lang="en-US">
                <a:solidFill>
                  <a:srgbClr val="EBEBEB"/>
                </a:solidFill>
              </a:rPr>
              <a:t>Sentiment Analysis</a:t>
            </a:r>
          </a:p>
        </p:txBody>
      </p:sp>
      <p:sp>
        <p:nvSpPr>
          <p:cNvPr id="3" name="Content Placeholder 2">
            <a:extLst>
              <a:ext uri="{FF2B5EF4-FFF2-40B4-BE49-F238E27FC236}">
                <a16:creationId xmlns:a16="http://schemas.microsoft.com/office/drawing/2014/main" id="{A5A363BE-3DA6-0BD6-49FE-F055BABB5C3C}"/>
              </a:ext>
            </a:extLst>
          </p:cNvPr>
          <p:cNvSpPr>
            <a:spLocks noGrp="1"/>
          </p:cNvSpPr>
          <p:nvPr>
            <p:ph idx="1"/>
          </p:nvPr>
        </p:nvSpPr>
        <p:spPr>
          <a:xfrm>
            <a:off x="648930" y="2438400"/>
            <a:ext cx="6188189" cy="3785419"/>
          </a:xfrm>
        </p:spPr>
        <p:txBody>
          <a:bodyPr>
            <a:normAutofit fontScale="25000" lnSpcReduction="20000"/>
          </a:bodyPr>
          <a:lstStyle/>
          <a:p>
            <a:pPr>
              <a:lnSpc>
                <a:spcPct val="90000"/>
              </a:lnSpc>
            </a:pPr>
            <a:r>
              <a:rPr lang="en-US" sz="6400" dirty="0">
                <a:solidFill>
                  <a:srgbClr val="FFFFFF"/>
                </a:solidFill>
                <a:cs typeface="Times New Roman" panose="02020603050405020304" pitchFamily="18" charset="0"/>
              </a:rPr>
              <a:t>Objective:</a:t>
            </a:r>
          </a:p>
          <a:p>
            <a:pPr>
              <a:lnSpc>
                <a:spcPct val="90000"/>
              </a:lnSpc>
              <a:buFont typeface="Wingdings" panose="05000000000000000000" pitchFamily="2" charset="2"/>
              <a:buChar char="Ø"/>
            </a:pPr>
            <a:r>
              <a:rPr lang="en-US" sz="6400" dirty="0">
                <a:solidFill>
                  <a:srgbClr val="FFFFFF"/>
                </a:solidFill>
                <a:cs typeface="Times New Roman" panose="02020603050405020304" pitchFamily="18" charset="0"/>
              </a:rPr>
              <a:t>Extracting emotional tone from comments.</a:t>
            </a:r>
          </a:p>
          <a:p>
            <a:pPr>
              <a:lnSpc>
                <a:spcPct val="90000"/>
              </a:lnSpc>
              <a:buFont typeface="Wingdings" panose="05000000000000000000" pitchFamily="2" charset="2"/>
              <a:buChar char="Ø"/>
            </a:pPr>
            <a:r>
              <a:rPr lang="en-US" sz="6400" dirty="0">
                <a:solidFill>
                  <a:srgbClr val="FFFFFF"/>
                </a:solidFill>
                <a:cs typeface="Times New Roman" panose="02020603050405020304" pitchFamily="18" charset="0"/>
              </a:rPr>
              <a:t>Natural Language Processing (NLP) techniques are used to analyze the sentiment of textual data.</a:t>
            </a:r>
          </a:p>
          <a:p>
            <a:pPr>
              <a:lnSpc>
                <a:spcPct val="90000"/>
              </a:lnSpc>
              <a:buFont typeface="Wingdings" panose="05000000000000000000" pitchFamily="2" charset="2"/>
              <a:buChar char="Ø"/>
            </a:pPr>
            <a:r>
              <a:rPr lang="en-US" sz="6400" dirty="0">
                <a:solidFill>
                  <a:srgbClr val="FFFFFF"/>
                </a:solidFill>
                <a:cs typeface="Times New Roman" panose="02020603050405020304" pitchFamily="18" charset="0"/>
              </a:rPr>
              <a:t>The sentiment scores provide insights into the prevailing public perception and emotional responses related to COVID-19. </a:t>
            </a:r>
          </a:p>
          <a:p>
            <a:pPr>
              <a:lnSpc>
                <a:spcPct val="90000"/>
              </a:lnSpc>
              <a:buFont typeface="Wingdings" panose="05000000000000000000" pitchFamily="2" charset="2"/>
              <a:buChar char="Ø"/>
            </a:pPr>
            <a:r>
              <a:rPr lang="en-US" sz="6400" dirty="0">
                <a:solidFill>
                  <a:srgbClr val="FFFFFF"/>
                </a:solidFill>
                <a:cs typeface="Times New Roman" panose="02020603050405020304" pitchFamily="18" charset="0"/>
              </a:rPr>
              <a:t>The resources used are:-</a:t>
            </a:r>
          </a:p>
          <a:p>
            <a:pPr>
              <a:lnSpc>
                <a:spcPct val="90000"/>
              </a:lnSpc>
              <a:buFont typeface="Wingdings" panose="05000000000000000000" pitchFamily="2" charset="2"/>
              <a:buChar char="v"/>
            </a:pPr>
            <a:r>
              <a:rPr lang="en-US" sz="6400" dirty="0" err="1">
                <a:solidFill>
                  <a:srgbClr val="FFFFFF"/>
                </a:solidFill>
                <a:cs typeface="Times New Roman" panose="02020603050405020304" pitchFamily="18" charset="0"/>
              </a:rPr>
              <a:t>vader_lexicon</a:t>
            </a:r>
            <a:endParaRPr lang="en-US" sz="6400" dirty="0">
              <a:solidFill>
                <a:srgbClr val="FFFFFF"/>
              </a:solidFill>
              <a:cs typeface="Times New Roman" panose="02020603050405020304" pitchFamily="18" charset="0"/>
            </a:endParaRPr>
          </a:p>
          <a:p>
            <a:pPr>
              <a:lnSpc>
                <a:spcPct val="90000"/>
              </a:lnSpc>
              <a:buFont typeface="Wingdings" panose="05000000000000000000" pitchFamily="2" charset="2"/>
              <a:buChar char="v"/>
            </a:pPr>
            <a:r>
              <a:rPr lang="en-US" sz="6400" dirty="0" err="1">
                <a:solidFill>
                  <a:srgbClr val="FFFFFF"/>
                </a:solidFill>
                <a:cs typeface="Times New Roman" panose="02020603050405020304" pitchFamily="18" charset="0"/>
              </a:rPr>
              <a:t>Punkt</a:t>
            </a:r>
            <a:endParaRPr lang="en-US" sz="6400" dirty="0">
              <a:solidFill>
                <a:srgbClr val="FFFFFF"/>
              </a:solidFill>
              <a:cs typeface="Times New Roman" panose="02020603050405020304" pitchFamily="18" charset="0"/>
            </a:endParaRPr>
          </a:p>
          <a:p>
            <a:pPr>
              <a:lnSpc>
                <a:spcPct val="90000"/>
              </a:lnSpc>
              <a:buFont typeface="Wingdings" panose="05000000000000000000" pitchFamily="2" charset="2"/>
              <a:buChar char="v"/>
            </a:pPr>
            <a:r>
              <a:rPr lang="en-US" sz="6400" dirty="0" err="1">
                <a:solidFill>
                  <a:srgbClr val="FFFFFF"/>
                </a:solidFill>
                <a:cs typeface="Times New Roman" panose="02020603050405020304" pitchFamily="18" charset="0"/>
              </a:rPr>
              <a:t>Stopwords</a:t>
            </a:r>
            <a:endParaRPr lang="en-US" sz="6400" dirty="0">
              <a:solidFill>
                <a:srgbClr val="FFFFFF"/>
              </a:solidFill>
              <a:cs typeface="Times New Roman" panose="02020603050405020304" pitchFamily="18" charset="0"/>
            </a:endParaRPr>
          </a:p>
          <a:p>
            <a:pPr>
              <a:lnSpc>
                <a:spcPct val="90000"/>
              </a:lnSpc>
              <a:buFont typeface="Wingdings" panose="05000000000000000000" pitchFamily="2" charset="2"/>
              <a:buChar char="Ø"/>
            </a:pPr>
            <a:r>
              <a:rPr lang="en-US" sz="6400" dirty="0">
                <a:solidFill>
                  <a:srgbClr val="FFFFFF"/>
                </a:solidFill>
                <a:cs typeface="Times New Roman" panose="02020603050405020304" pitchFamily="18" charset="0"/>
              </a:rPr>
              <a:t>The Sentiment Intensity Analyzer (</a:t>
            </a:r>
            <a:r>
              <a:rPr lang="en-US" sz="6400" dirty="0" err="1">
                <a:solidFill>
                  <a:srgbClr val="FFFFFF"/>
                </a:solidFill>
                <a:cs typeface="Times New Roman" panose="02020603050405020304" pitchFamily="18" charset="0"/>
              </a:rPr>
              <a:t>sid</a:t>
            </a:r>
            <a:r>
              <a:rPr lang="en-US" sz="6400" dirty="0">
                <a:solidFill>
                  <a:srgbClr val="FFFFFF"/>
                </a:solidFill>
                <a:cs typeface="Times New Roman" panose="02020603050405020304" pitchFamily="18" charset="0"/>
              </a:rPr>
              <a:t>) is loaded, which is a pre-trained model for sentiment analysis provided by NLTK.</a:t>
            </a:r>
          </a:p>
          <a:p>
            <a:pPr>
              <a:lnSpc>
                <a:spcPct val="90000"/>
              </a:lnSpc>
              <a:buFont typeface="Wingdings" panose="05000000000000000000" pitchFamily="2" charset="2"/>
              <a:buChar char="Ø"/>
            </a:pPr>
            <a:r>
              <a:rPr lang="en-US" sz="6400" dirty="0">
                <a:solidFill>
                  <a:srgbClr val="FFFFFF"/>
                </a:solidFill>
                <a:cs typeface="Times New Roman" panose="02020603050405020304" pitchFamily="18" charset="0"/>
              </a:rPr>
              <a:t>Performed on Reddit COVID Dataset.</a:t>
            </a:r>
          </a:p>
          <a:p>
            <a:pPr>
              <a:lnSpc>
                <a:spcPct val="90000"/>
              </a:lnSpc>
              <a:buFont typeface="Wingdings" panose="05000000000000000000" pitchFamily="2" charset="2"/>
              <a:buChar char="Ø"/>
            </a:pPr>
            <a:endParaRPr lang="en-US" sz="1400" dirty="0">
              <a:solidFill>
                <a:srgbClr val="FFFFFF"/>
              </a:solidFill>
            </a:endParaRPr>
          </a:p>
          <a:p>
            <a:pPr>
              <a:lnSpc>
                <a:spcPct val="90000"/>
              </a:lnSpc>
              <a:buFont typeface="Wingdings" panose="05000000000000000000" pitchFamily="2" charset="2"/>
              <a:buChar char="Ø"/>
            </a:pPr>
            <a:endParaRPr lang="en-US" sz="1400" dirty="0">
              <a:solidFill>
                <a:srgbClr val="FFFFFF"/>
              </a:solidFill>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A blue and green triangle pattern&#10;&#10;Description automatically generated">
            <a:extLst>
              <a:ext uri="{FF2B5EF4-FFF2-40B4-BE49-F238E27FC236}">
                <a16:creationId xmlns:a16="http://schemas.microsoft.com/office/drawing/2014/main" id="{FD0F2762-ABC5-5AF2-C761-65EA0BA463D1}"/>
              </a:ext>
            </a:extLst>
          </p:cNvPr>
          <p:cNvPicPr>
            <a:picLocks noChangeAspect="1"/>
          </p:cNvPicPr>
          <p:nvPr/>
        </p:nvPicPr>
        <p:blipFill rotWithShape="1">
          <a:blip r:embed="rId3"/>
          <a:srcRect l="1558" r="50134"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844935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D3793-5987-C370-8A5C-6C69216B07ED}"/>
              </a:ext>
            </a:extLst>
          </p:cNvPr>
          <p:cNvSpPr>
            <a:spLocks noGrp="1"/>
          </p:cNvSpPr>
          <p:nvPr>
            <p:ph type="title"/>
          </p:nvPr>
        </p:nvSpPr>
        <p:spPr/>
        <p:txBody>
          <a:bodyPr/>
          <a:lstStyle/>
          <a:p>
            <a:r>
              <a:rPr lang="en-US" dirty="0"/>
              <a:t>Steps used in Sentiment Analysis</a:t>
            </a:r>
          </a:p>
        </p:txBody>
      </p:sp>
      <p:sp>
        <p:nvSpPr>
          <p:cNvPr id="3" name="Content Placeholder 2">
            <a:extLst>
              <a:ext uri="{FF2B5EF4-FFF2-40B4-BE49-F238E27FC236}">
                <a16:creationId xmlns:a16="http://schemas.microsoft.com/office/drawing/2014/main" id="{DF00B0F9-B83D-86DC-0DA3-E5C4A06A32A4}"/>
              </a:ext>
            </a:extLst>
          </p:cNvPr>
          <p:cNvSpPr>
            <a:spLocks noGrp="1"/>
          </p:cNvSpPr>
          <p:nvPr>
            <p:ph idx="1"/>
          </p:nvPr>
        </p:nvSpPr>
        <p:spPr/>
        <p:txBody>
          <a:bodyPr/>
          <a:lstStyle/>
          <a:p>
            <a:r>
              <a:rPr lang="en-US" dirty="0">
                <a:cs typeface="Times New Roman" panose="02020603050405020304" pitchFamily="18" charset="0"/>
              </a:rPr>
              <a:t>1) tokenize the words</a:t>
            </a:r>
          </a:p>
          <a:p>
            <a:r>
              <a:rPr lang="en-US" dirty="0">
                <a:cs typeface="Times New Roman" panose="02020603050405020304" pitchFamily="18" charset="0"/>
              </a:rPr>
              <a:t>2) get rid of </a:t>
            </a:r>
            <a:r>
              <a:rPr lang="en-US" dirty="0" err="1">
                <a:cs typeface="Times New Roman" panose="02020603050405020304" pitchFamily="18" charset="0"/>
              </a:rPr>
              <a:t>stopwords</a:t>
            </a:r>
            <a:endParaRPr lang="en-US" dirty="0">
              <a:cs typeface="Times New Roman" panose="02020603050405020304" pitchFamily="18" charset="0"/>
            </a:endParaRPr>
          </a:p>
          <a:p>
            <a:r>
              <a:rPr lang="en-US" dirty="0">
                <a:cs typeface="Times New Roman" panose="02020603050405020304" pitchFamily="18" charset="0"/>
              </a:rPr>
              <a:t>3) convert words into lowercase</a:t>
            </a:r>
          </a:p>
          <a:p>
            <a:r>
              <a:rPr lang="en-US" dirty="0">
                <a:cs typeface="Times New Roman" panose="02020603050405020304" pitchFamily="18" charset="0"/>
              </a:rPr>
              <a:t>4) apply the Sentiment Intensity Analyzer model (SID) to get the sentiment scores</a:t>
            </a:r>
          </a:p>
          <a:p>
            <a:pPr marL="0" indent="0">
              <a:buNone/>
            </a:pPr>
            <a:r>
              <a:rPr lang="en-US" dirty="0">
                <a:cs typeface="Times New Roman" panose="02020603050405020304" pitchFamily="18" charset="0"/>
              </a:rPr>
              <a:t>Output: Positive sentiment may correlate with optimism or improving conditions, while negative sentiment may indicate concerns or worsening situations.</a:t>
            </a:r>
          </a:p>
          <a:p>
            <a:endParaRPr lang="en-US" dirty="0"/>
          </a:p>
        </p:txBody>
      </p:sp>
    </p:spTree>
    <p:extLst>
      <p:ext uri="{BB962C8B-B14F-4D97-AF65-F5344CB8AC3E}">
        <p14:creationId xmlns:p14="http://schemas.microsoft.com/office/powerpoint/2010/main" val="4065534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32B90F-B685-EA45-B9F3-BDE649282B82}"/>
              </a:ext>
            </a:extLst>
          </p:cNvPr>
          <p:cNvSpPr>
            <a:spLocks noGrp="1"/>
          </p:cNvSpPr>
          <p:nvPr>
            <p:ph type="title"/>
          </p:nvPr>
        </p:nvSpPr>
        <p:spPr>
          <a:xfrm>
            <a:off x="648930" y="629266"/>
            <a:ext cx="6188190" cy="1622321"/>
          </a:xfrm>
        </p:spPr>
        <p:txBody>
          <a:bodyPr>
            <a:normAutofit/>
          </a:bodyPr>
          <a:lstStyle/>
          <a:p>
            <a:r>
              <a:rPr lang="en-US">
                <a:solidFill>
                  <a:srgbClr val="EBEBEB"/>
                </a:solidFill>
              </a:rPr>
              <a:t>Temporal Analysis</a:t>
            </a:r>
          </a:p>
        </p:txBody>
      </p:sp>
      <p:sp>
        <p:nvSpPr>
          <p:cNvPr id="3" name="Content Placeholder 2">
            <a:extLst>
              <a:ext uri="{FF2B5EF4-FFF2-40B4-BE49-F238E27FC236}">
                <a16:creationId xmlns:a16="http://schemas.microsoft.com/office/drawing/2014/main" id="{A1826396-BE6F-5513-907B-EE0C36BAE334}"/>
              </a:ext>
            </a:extLst>
          </p:cNvPr>
          <p:cNvSpPr>
            <a:spLocks noGrp="1"/>
          </p:cNvSpPr>
          <p:nvPr>
            <p:ph idx="1"/>
          </p:nvPr>
        </p:nvSpPr>
        <p:spPr>
          <a:xfrm>
            <a:off x="648930" y="2438400"/>
            <a:ext cx="6188189" cy="3785419"/>
          </a:xfrm>
        </p:spPr>
        <p:txBody>
          <a:bodyPr>
            <a:normAutofit/>
          </a:bodyPr>
          <a:lstStyle/>
          <a:p>
            <a:r>
              <a:rPr lang="en-US" dirty="0">
                <a:solidFill>
                  <a:srgbClr val="FFFFFF"/>
                </a:solidFill>
                <a:cs typeface="Times New Roman" panose="02020603050405020304" pitchFamily="18" charset="0"/>
              </a:rPr>
              <a:t>Its used to gain a granular understanding of the temporal dynamics of COVID-19 </a:t>
            </a:r>
          </a:p>
          <a:p>
            <a:r>
              <a:rPr lang="en-US" dirty="0">
                <a:solidFill>
                  <a:srgbClr val="FFFFFF"/>
                </a:solidFill>
                <a:cs typeface="Times New Roman" panose="02020603050405020304" pitchFamily="18" charset="0"/>
              </a:rPr>
              <a:t>Helps to understand trends, patterns and potential spikes.</a:t>
            </a:r>
          </a:p>
          <a:p>
            <a:r>
              <a:rPr lang="en-US" dirty="0">
                <a:solidFill>
                  <a:srgbClr val="FFFFFF"/>
                </a:solidFill>
                <a:cs typeface="Times New Roman" panose="02020603050405020304" pitchFamily="18" charset="0"/>
              </a:rPr>
              <a:t>We have gone for a daily granularity for the months of September and October 2021</a:t>
            </a:r>
          </a:p>
          <a:p>
            <a:r>
              <a:rPr lang="en-US" dirty="0">
                <a:solidFill>
                  <a:srgbClr val="FFFFFF"/>
                </a:solidFill>
                <a:cs typeface="Times New Roman" panose="02020603050405020304" pitchFamily="18" charset="0"/>
              </a:rPr>
              <a:t>Assumed population of 7.8 billion.</a:t>
            </a:r>
          </a:p>
          <a:p>
            <a:r>
              <a:rPr lang="en-US" dirty="0">
                <a:solidFill>
                  <a:srgbClr val="FFFFFF"/>
                </a:solidFill>
                <a:cs typeface="Times New Roman" panose="02020603050405020304" pitchFamily="18" charset="0"/>
              </a:rPr>
              <a:t>Performed on the WHO Stats dataset</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Graph">
            <a:extLst>
              <a:ext uri="{FF2B5EF4-FFF2-40B4-BE49-F238E27FC236}">
                <a16:creationId xmlns:a16="http://schemas.microsoft.com/office/drawing/2014/main" id="{6954CBCD-4AEB-E7D1-DFA1-A3211D84B3DD}"/>
              </a:ext>
            </a:extLst>
          </p:cNvPr>
          <p:cNvPicPr>
            <a:picLocks noChangeAspect="1"/>
          </p:cNvPicPr>
          <p:nvPr/>
        </p:nvPicPr>
        <p:blipFill rotWithShape="1">
          <a:blip r:embed="rId3"/>
          <a:srcRect l="21751" r="33017"/>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599865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B762A-C648-758F-FD94-730D1FFAEF7B}"/>
              </a:ext>
            </a:extLst>
          </p:cNvPr>
          <p:cNvSpPr>
            <a:spLocks noGrp="1"/>
          </p:cNvSpPr>
          <p:nvPr>
            <p:ph type="title"/>
          </p:nvPr>
        </p:nvSpPr>
        <p:spPr/>
        <p:txBody>
          <a:bodyPr/>
          <a:lstStyle/>
          <a:p>
            <a:r>
              <a:rPr lang="en-US" dirty="0"/>
              <a:t>Steps for Temporal Analysis</a:t>
            </a:r>
          </a:p>
        </p:txBody>
      </p:sp>
      <p:sp>
        <p:nvSpPr>
          <p:cNvPr id="3" name="Content Placeholder 2">
            <a:extLst>
              <a:ext uri="{FF2B5EF4-FFF2-40B4-BE49-F238E27FC236}">
                <a16:creationId xmlns:a16="http://schemas.microsoft.com/office/drawing/2014/main" id="{47CEA33C-F08B-06A7-DB0A-FEA087B27524}"/>
              </a:ext>
            </a:extLst>
          </p:cNvPr>
          <p:cNvSpPr>
            <a:spLocks noGrp="1"/>
          </p:cNvSpPr>
          <p:nvPr>
            <p:ph idx="1"/>
          </p:nvPr>
        </p:nvSpPr>
        <p:spPr/>
        <p:txBody>
          <a:bodyPr>
            <a:normAutofit/>
          </a:bodyPr>
          <a:lstStyle/>
          <a:p>
            <a:r>
              <a:rPr lang="en-US" dirty="0"/>
              <a:t>1)Data preprocessing:</a:t>
            </a:r>
          </a:p>
          <a:p>
            <a:r>
              <a:rPr lang="en-US" dirty="0"/>
              <a:t>Convert dates into date time format</a:t>
            </a:r>
          </a:p>
          <a:p>
            <a:r>
              <a:rPr lang="en-US" dirty="0"/>
              <a:t>2)Stats aggregation:</a:t>
            </a:r>
          </a:p>
          <a:p>
            <a:r>
              <a:rPr lang="en-US" dirty="0"/>
              <a:t>'</a:t>
            </a:r>
            <a:r>
              <a:rPr lang="en-US" dirty="0" err="1"/>
              <a:t>New_cases</a:t>
            </a:r>
            <a:r>
              <a:rPr lang="en-US" dirty="0"/>
              <a:t>': 'sum',   </a:t>
            </a:r>
          </a:p>
          <a:p>
            <a:r>
              <a:rPr lang="en-US" dirty="0"/>
              <a:t> '</a:t>
            </a:r>
            <a:r>
              <a:rPr lang="en-US" dirty="0" err="1"/>
              <a:t>Cumulative_cases</a:t>
            </a:r>
            <a:r>
              <a:rPr lang="en-US" dirty="0"/>
              <a:t>': 'max',    </a:t>
            </a:r>
          </a:p>
          <a:p>
            <a:r>
              <a:rPr lang="en-US" dirty="0"/>
              <a:t>'</a:t>
            </a:r>
            <a:r>
              <a:rPr lang="en-US" dirty="0" err="1"/>
              <a:t>New_deaths</a:t>
            </a:r>
            <a:r>
              <a:rPr lang="en-US" dirty="0"/>
              <a:t>': 'sum',    </a:t>
            </a:r>
          </a:p>
          <a:p>
            <a:r>
              <a:rPr lang="en-US" dirty="0"/>
              <a:t>'</a:t>
            </a:r>
            <a:r>
              <a:rPr lang="en-US" dirty="0" err="1"/>
              <a:t>Cumulative_deaths</a:t>
            </a:r>
            <a:r>
              <a:rPr lang="en-US" dirty="0"/>
              <a:t>': 'max’</a:t>
            </a:r>
          </a:p>
          <a:p>
            <a:r>
              <a:rPr lang="en-US" dirty="0"/>
              <a:t>3) Percentage Outbreak Calculation:</a:t>
            </a:r>
          </a:p>
          <a:p>
            <a:r>
              <a:rPr lang="en-US" dirty="0" err="1"/>
              <a:t>Cumulative_cases</a:t>
            </a:r>
            <a:r>
              <a:rPr lang="en-US" dirty="0"/>
              <a:t>/</a:t>
            </a:r>
            <a:r>
              <a:rPr lang="en-US" dirty="0" err="1"/>
              <a:t>Total_population</a:t>
            </a:r>
            <a:r>
              <a:rPr lang="en-US" dirty="0"/>
              <a:t>*100</a:t>
            </a:r>
          </a:p>
          <a:p>
            <a:endParaRPr lang="en-US" dirty="0"/>
          </a:p>
          <a:p>
            <a:endParaRPr lang="en-US" dirty="0"/>
          </a:p>
        </p:txBody>
      </p:sp>
    </p:spTree>
    <p:extLst>
      <p:ext uri="{BB962C8B-B14F-4D97-AF65-F5344CB8AC3E}">
        <p14:creationId xmlns:p14="http://schemas.microsoft.com/office/powerpoint/2010/main" val="3945171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40B05-5A68-0988-4251-D78C02E31154}"/>
              </a:ext>
            </a:extLst>
          </p:cNvPr>
          <p:cNvSpPr>
            <a:spLocks noGrp="1"/>
          </p:cNvSpPr>
          <p:nvPr>
            <p:ph type="title"/>
          </p:nvPr>
        </p:nvSpPr>
        <p:spPr>
          <a:xfrm>
            <a:off x="648930" y="629266"/>
            <a:ext cx="6188190" cy="1622321"/>
          </a:xfrm>
        </p:spPr>
        <p:txBody>
          <a:bodyPr>
            <a:normAutofit/>
          </a:bodyPr>
          <a:lstStyle/>
          <a:p>
            <a:pPr>
              <a:lnSpc>
                <a:spcPct val="90000"/>
              </a:lnSpc>
            </a:pPr>
            <a:r>
              <a:rPr lang="en-US" sz="3300">
                <a:solidFill>
                  <a:srgbClr val="EBEBEB"/>
                </a:solidFill>
                <a:effectLst/>
                <a:ea typeface="SimSun" panose="02010600030101010101" pitchFamily="2" charset="-122"/>
              </a:rPr>
              <a:t>Language Complexity Analysis &amp; Combining Data</a:t>
            </a:r>
            <a:br>
              <a:rPr lang="en-US" sz="3300">
                <a:solidFill>
                  <a:srgbClr val="EBEBEB"/>
                </a:solidFill>
                <a:effectLst/>
                <a:latin typeface="Times New Roman" panose="02020603050405020304" pitchFamily="18" charset="0"/>
                <a:ea typeface="SimSun" panose="02010600030101010101" pitchFamily="2" charset="-122"/>
              </a:rPr>
            </a:br>
            <a:endParaRPr lang="en-US" sz="3300">
              <a:solidFill>
                <a:srgbClr val="EBEBEB"/>
              </a:solidFill>
            </a:endParaRPr>
          </a:p>
        </p:txBody>
      </p:sp>
      <p:sp>
        <p:nvSpPr>
          <p:cNvPr id="3" name="Content Placeholder 2">
            <a:extLst>
              <a:ext uri="{FF2B5EF4-FFF2-40B4-BE49-F238E27FC236}">
                <a16:creationId xmlns:a16="http://schemas.microsoft.com/office/drawing/2014/main" id="{DFE628D4-B258-E2C8-1FED-4E95223DBC00}"/>
              </a:ext>
            </a:extLst>
          </p:cNvPr>
          <p:cNvSpPr>
            <a:spLocks noGrp="1"/>
          </p:cNvSpPr>
          <p:nvPr>
            <p:ph idx="1"/>
          </p:nvPr>
        </p:nvSpPr>
        <p:spPr>
          <a:xfrm>
            <a:off x="648930" y="2438400"/>
            <a:ext cx="6188189" cy="3785419"/>
          </a:xfrm>
        </p:spPr>
        <p:txBody>
          <a:bodyPr>
            <a:normAutofit/>
          </a:bodyPr>
          <a:lstStyle/>
          <a:p>
            <a:pPr>
              <a:lnSpc>
                <a:spcPct val="90000"/>
              </a:lnSpc>
            </a:pPr>
            <a:r>
              <a:rPr lang="en-US" sz="1600" dirty="0">
                <a:solidFill>
                  <a:srgbClr val="FFFFFF"/>
                </a:solidFill>
                <a:cs typeface="Times New Roman" panose="02020603050405020304" pitchFamily="18" charset="0"/>
              </a:rPr>
              <a:t>Tracking language complexity over time can help identify patterns related to information </a:t>
            </a:r>
            <a:r>
              <a:rPr lang="en-US" sz="1600" dirty="0" err="1">
                <a:solidFill>
                  <a:srgbClr val="FFFFFF"/>
                </a:solidFill>
                <a:cs typeface="Times New Roman" panose="02020603050405020304" pitchFamily="18" charset="0"/>
              </a:rPr>
              <a:t>dissemination.A</a:t>
            </a:r>
            <a:r>
              <a:rPr lang="en-US" sz="1600" dirty="0">
                <a:solidFill>
                  <a:srgbClr val="FFFFFF"/>
                </a:solidFill>
                <a:cs typeface="Times New Roman" panose="02020603050405020304" pitchFamily="18" charset="0"/>
              </a:rPr>
              <a:t> sudden change in complexity might indicate a shift in public engagement or the emergence of new </a:t>
            </a:r>
            <a:r>
              <a:rPr lang="en-US" sz="1600" dirty="0" err="1">
                <a:solidFill>
                  <a:srgbClr val="FFFFFF"/>
                </a:solidFill>
                <a:cs typeface="Times New Roman" panose="02020603050405020304" pitchFamily="18" charset="0"/>
              </a:rPr>
              <a:t>topics.These</a:t>
            </a:r>
            <a:r>
              <a:rPr lang="en-US" sz="1600" dirty="0">
                <a:solidFill>
                  <a:srgbClr val="FFFFFF"/>
                </a:solidFill>
                <a:cs typeface="Times New Roman" panose="02020603050405020304" pitchFamily="18" charset="0"/>
              </a:rPr>
              <a:t> metrics serve as additional features for the machine learning model, contributing to a more nuanced analysis of outbreak dynamics.</a:t>
            </a:r>
          </a:p>
          <a:p>
            <a:pPr>
              <a:lnSpc>
                <a:spcPct val="90000"/>
              </a:lnSpc>
            </a:pPr>
            <a:r>
              <a:rPr lang="en-US" sz="1600" dirty="0">
                <a:solidFill>
                  <a:srgbClr val="FFFFFF"/>
                </a:solidFill>
                <a:cs typeface="Times New Roman" panose="02020603050405020304" pitchFamily="18" charset="0"/>
              </a:rPr>
              <a:t>Resources used:-</a:t>
            </a:r>
          </a:p>
          <a:p>
            <a:pPr>
              <a:lnSpc>
                <a:spcPct val="90000"/>
              </a:lnSpc>
              <a:buFont typeface="Wingdings" panose="05000000000000000000" pitchFamily="2" charset="2"/>
              <a:buChar char="Ø"/>
            </a:pPr>
            <a:r>
              <a:rPr lang="en-US" sz="1600" dirty="0" err="1">
                <a:solidFill>
                  <a:srgbClr val="FFFFFF"/>
                </a:solidFill>
                <a:cs typeface="Times New Roman" panose="02020603050405020304" pitchFamily="18" charset="0"/>
              </a:rPr>
              <a:t>Punkt</a:t>
            </a:r>
            <a:endParaRPr lang="en-US" sz="1600" dirty="0">
              <a:solidFill>
                <a:srgbClr val="FFFFFF"/>
              </a:solidFill>
              <a:cs typeface="Times New Roman" panose="02020603050405020304" pitchFamily="18" charset="0"/>
            </a:endParaRPr>
          </a:p>
          <a:p>
            <a:pPr>
              <a:lnSpc>
                <a:spcPct val="90000"/>
              </a:lnSpc>
              <a:buFont typeface="Wingdings" panose="05000000000000000000" pitchFamily="2" charset="2"/>
              <a:buChar char="Ø"/>
            </a:pPr>
            <a:r>
              <a:rPr lang="en-US" sz="1600" dirty="0">
                <a:solidFill>
                  <a:srgbClr val="FFFFFF"/>
                </a:solidFill>
                <a:effectLst/>
                <a:ea typeface="SimSun" panose="02010600030101010101" pitchFamily="2" charset="-122"/>
              </a:rPr>
              <a:t>Merging daily comments with global COVID-19 statistics aligns data temporally. This integration allows for the exploration of potential relationships between online discussions and disease outbreak dynamics. Temporal alignment is crucial for accurate correlation analysis and prediction model development</a:t>
            </a:r>
            <a:endParaRPr lang="en-US" sz="1600" dirty="0">
              <a:solidFill>
                <a:srgbClr val="FFFFFF"/>
              </a:solidFill>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An abstract design with lines and financial symbols">
            <a:extLst>
              <a:ext uri="{FF2B5EF4-FFF2-40B4-BE49-F238E27FC236}">
                <a16:creationId xmlns:a16="http://schemas.microsoft.com/office/drawing/2014/main" id="{E60C16C9-72E6-45FF-1A77-162B0136B2F5}"/>
              </a:ext>
            </a:extLst>
          </p:cNvPr>
          <p:cNvPicPr>
            <a:picLocks noChangeAspect="1"/>
          </p:cNvPicPr>
          <p:nvPr/>
        </p:nvPicPr>
        <p:blipFill rotWithShape="1">
          <a:blip r:embed="rId3"/>
          <a:srcRect l="25491" r="2638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3178771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48DB2-789F-4E65-1BA8-D8D0A86487C6}"/>
              </a:ext>
            </a:extLst>
          </p:cNvPr>
          <p:cNvSpPr>
            <a:spLocks noGrp="1"/>
          </p:cNvSpPr>
          <p:nvPr>
            <p:ph type="title"/>
          </p:nvPr>
        </p:nvSpPr>
        <p:spPr/>
        <p:txBody>
          <a:bodyPr/>
          <a:lstStyle/>
          <a:p>
            <a:r>
              <a:rPr lang="en-US" dirty="0"/>
              <a:t>Steps for Language Complexity Analysis</a:t>
            </a:r>
          </a:p>
        </p:txBody>
      </p:sp>
      <p:sp>
        <p:nvSpPr>
          <p:cNvPr id="3" name="Content Placeholder 2">
            <a:extLst>
              <a:ext uri="{FF2B5EF4-FFF2-40B4-BE49-F238E27FC236}">
                <a16:creationId xmlns:a16="http://schemas.microsoft.com/office/drawing/2014/main" id="{607DEFCE-5D89-B371-BD5F-C25088B24EF7}"/>
              </a:ext>
            </a:extLst>
          </p:cNvPr>
          <p:cNvSpPr>
            <a:spLocks noGrp="1"/>
          </p:cNvSpPr>
          <p:nvPr>
            <p:ph idx="1"/>
          </p:nvPr>
        </p:nvSpPr>
        <p:spPr/>
        <p:txBody>
          <a:bodyPr/>
          <a:lstStyle/>
          <a:p>
            <a:r>
              <a:rPr lang="en-US" dirty="0"/>
              <a:t>1) tokenize comments into sentences and words.</a:t>
            </a:r>
          </a:p>
          <a:p>
            <a:r>
              <a:rPr lang="en-US" dirty="0"/>
              <a:t>2) calculate average sentence length</a:t>
            </a:r>
          </a:p>
          <a:p>
            <a:r>
              <a:rPr lang="en-US" dirty="0" err="1"/>
              <a:t>avg_sentence_length</a:t>
            </a:r>
            <a:r>
              <a:rPr lang="en-US" dirty="0"/>
              <a:t> = </a:t>
            </a:r>
            <a:r>
              <a:rPr lang="en-US" dirty="0" err="1"/>
              <a:t>len</a:t>
            </a:r>
            <a:r>
              <a:rPr lang="en-US" dirty="0"/>
              <a:t>(words) / </a:t>
            </a:r>
            <a:r>
              <a:rPr lang="en-US" dirty="0" err="1"/>
              <a:t>len</a:t>
            </a:r>
            <a:r>
              <a:rPr lang="en-US" dirty="0"/>
              <a:t>(sentences)    </a:t>
            </a:r>
            <a:r>
              <a:rPr lang="en-US" dirty="0" err="1"/>
              <a:t>avg_word_length</a:t>
            </a:r>
            <a:r>
              <a:rPr lang="en-US" dirty="0"/>
              <a:t> = sum(</a:t>
            </a:r>
            <a:r>
              <a:rPr lang="en-US" dirty="0" err="1"/>
              <a:t>len</a:t>
            </a:r>
            <a:r>
              <a:rPr lang="en-US" dirty="0"/>
              <a:t>(word) for word in words) / </a:t>
            </a:r>
            <a:r>
              <a:rPr lang="en-US" dirty="0" err="1"/>
              <a:t>len</a:t>
            </a:r>
            <a:r>
              <a:rPr lang="en-US" dirty="0"/>
              <a:t>(words)    </a:t>
            </a:r>
            <a:r>
              <a:rPr lang="en-US" dirty="0" err="1"/>
              <a:t>ttr</a:t>
            </a:r>
            <a:r>
              <a:rPr lang="en-US" dirty="0"/>
              <a:t> = </a:t>
            </a:r>
            <a:r>
              <a:rPr lang="en-US" dirty="0" err="1"/>
              <a:t>len</a:t>
            </a:r>
            <a:r>
              <a:rPr lang="en-US" dirty="0"/>
              <a:t>(set(words)) / </a:t>
            </a:r>
            <a:r>
              <a:rPr lang="en-US" dirty="0" err="1"/>
              <a:t>len</a:t>
            </a:r>
            <a:r>
              <a:rPr lang="en-US" dirty="0"/>
              <a:t>(words)</a:t>
            </a:r>
          </a:p>
          <a:p>
            <a:r>
              <a:rPr lang="en-US" dirty="0"/>
              <a:t>3)percentage outbreak calculation</a:t>
            </a:r>
          </a:p>
          <a:p>
            <a:r>
              <a:rPr lang="en-US" dirty="0" err="1"/>
              <a:t>Cumulative_deaths</a:t>
            </a:r>
            <a:r>
              <a:rPr lang="en-US" dirty="0"/>
              <a:t>/ </a:t>
            </a:r>
            <a:r>
              <a:rPr lang="en-US" dirty="0" err="1"/>
              <a:t>total_population</a:t>
            </a:r>
            <a:r>
              <a:rPr lang="en-US" dirty="0"/>
              <a:t> * 100</a:t>
            </a:r>
          </a:p>
        </p:txBody>
      </p:sp>
    </p:spTree>
    <p:extLst>
      <p:ext uri="{BB962C8B-B14F-4D97-AF65-F5344CB8AC3E}">
        <p14:creationId xmlns:p14="http://schemas.microsoft.com/office/powerpoint/2010/main" val="120285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44C61-816B-9078-0967-C04F389A52D4}"/>
              </a:ext>
            </a:extLst>
          </p:cNvPr>
          <p:cNvSpPr>
            <a:spLocks noGrp="1"/>
          </p:cNvSpPr>
          <p:nvPr>
            <p:ph type="title"/>
          </p:nvPr>
        </p:nvSpPr>
        <p:spPr/>
        <p:txBody>
          <a:bodyPr/>
          <a:lstStyle/>
          <a:p>
            <a:r>
              <a:rPr lang="en-US" dirty="0"/>
              <a:t>Machine Leaning Model </a:t>
            </a:r>
          </a:p>
        </p:txBody>
      </p:sp>
      <p:sp>
        <p:nvSpPr>
          <p:cNvPr id="3" name="Content Placeholder 2">
            <a:extLst>
              <a:ext uri="{FF2B5EF4-FFF2-40B4-BE49-F238E27FC236}">
                <a16:creationId xmlns:a16="http://schemas.microsoft.com/office/drawing/2014/main" id="{FF833BEA-E1D8-97ED-300A-B79384E88A54}"/>
              </a:ext>
            </a:extLst>
          </p:cNvPr>
          <p:cNvSpPr>
            <a:spLocks noGrp="1"/>
          </p:cNvSpPr>
          <p:nvPr>
            <p:ph idx="1"/>
          </p:nvPr>
        </p:nvSpPr>
        <p:spPr/>
        <p:txBody>
          <a:bodyPr>
            <a:normAutofit fontScale="92500" lnSpcReduction="20000"/>
          </a:bodyPr>
          <a:lstStyle/>
          <a:p>
            <a:r>
              <a:rPr lang="en-US" dirty="0">
                <a:effectLst/>
                <a:ea typeface="SimSun" panose="02010600030101010101" pitchFamily="2" charset="-122"/>
              </a:rPr>
              <a:t>The Random Forest Regressor, known for handling complex relationships in data, is employed for its predictive capabilities.</a:t>
            </a:r>
          </a:p>
          <a:p>
            <a:r>
              <a:rPr lang="en-US" dirty="0">
                <a:ea typeface="SimSun" panose="02010600030101010101" pitchFamily="2" charset="-122"/>
              </a:rPr>
              <a:t>Steps:</a:t>
            </a:r>
            <a:endParaRPr lang="en-US" dirty="0">
              <a:effectLst/>
              <a:ea typeface="SimSun" panose="02010600030101010101" pitchFamily="2" charset="-122"/>
            </a:endParaRPr>
          </a:p>
          <a:p>
            <a:r>
              <a:rPr lang="en-US" dirty="0">
                <a:ea typeface="SimSun" panose="02010600030101010101" pitchFamily="2" charset="-122"/>
              </a:rPr>
              <a:t>1) we use random forest regressor from scikit library</a:t>
            </a:r>
          </a:p>
          <a:p>
            <a:r>
              <a:rPr lang="en-US" dirty="0">
                <a:ea typeface="SimSun" panose="02010600030101010101" pitchFamily="2" charset="-122"/>
              </a:rPr>
              <a:t>2)parameter used:-</a:t>
            </a:r>
          </a:p>
          <a:p>
            <a:r>
              <a:rPr lang="en-US" dirty="0" err="1">
                <a:ea typeface="SimSun" panose="02010600030101010101" pitchFamily="2" charset="-122"/>
              </a:rPr>
              <a:t>n_estimators</a:t>
            </a:r>
            <a:r>
              <a:rPr lang="en-US" dirty="0">
                <a:ea typeface="SimSun" panose="02010600030101010101" pitchFamily="2" charset="-122"/>
              </a:rPr>
              <a:t>=200</a:t>
            </a:r>
          </a:p>
          <a:p>
            <a:r>
              <a:rPr lang="en-US" dirty="0" err="1">
                <a:ea typeface="SimSun" panose="02010600030101010101" pitchFamily="2" charset="-122"/>
              </a:rPr>
              <a:t>max_depth</a:t>
            </a:r>
            <a:r>
              <a:rPr lang="en-US" dirty="0">
                <a:ea typeface="SimSun" panose="02010600030101010101" pitchFamily="2" charset="-122"/>
              </a:rPr>
              <a:t>=10</a:t>
            </a:r>
          </a:p>
          <a:p>
            <a:r>
              <a:rPr lang="en-US" dirty="0" err="1">
                <a:ea typeface="SimSun" panose="02010600030101010101" pitchFamily="2" charset="-122"/>
              </a:rPr>
              <a:t>max_features</a:t>
            </a:r>
            <a:r>
              <a:rPr lang="en-US" dirty="0">
                <a:ea typeface="SimSun" panose="02010600030101010101" pitchFamily="2" charset="-122"/>
              </a:rPr>
              <a:t>=“sqrt”</a:t>
            </a:r>
          </a:p>
          <a:p>
            <a:r>
              <a:rPr lang="en-US" dirty="0" err="1">
                <a:ea typeface="SimSun" panose="02010600030101010101" pitchFamily="2" charset="-122"/>
              </a:rPr>
              <a:t>random_state</a:t>
            </a:r>
            <a:r>
              <a:rPr lang="en-US" dirty="0">
                <a:ea typeface="SimSun" panose="02010600030101010101" pitchFamily="2" charset="-122"/>
              </a:rPr>
              <a:t>=42</a:t>
            </a:r>
          </a:p>
          <a:p>
            <a:r>
              <a:rPr lang="en-US" dirty="0">
                <a:ea typeface="SimSun" panose="02010600030101010101" pitchFamily="2" charset="-122"/>
              </a:rPr>
              <a:t>3)Model training</a:t>
            </a:r>
          </a:p>
          <a:p>
            <a:r>
              <a:rPr lang="en-US" dirty="0">
                <a:ea typeface="SimSun" panose="02010600030101010101" pitchFamily="2" charset="-122"/>
              </a:rPr>
              <a:t>4)Model prediction</a:t>
            </a:r>
          </a:p>
          <a:p>
            <a:r>
              <a:rPr lang="en-US" dirty="0"/>
              <a:t>5)Model evaluation using R Squared and Mean Squared Error</a:t>
            </a:r>
          </a:p>
        </p:txBody>
      </p:sp>
    </p:spTree>
    <p:extLst>
      <p:ext uri="{BB962C8B-B14F-4D97-AF65-F5344CB8AC3E}">
        <p14:creationId xmlns:p14="http://schemas.microsoft.com/office/powerpoint/2010/main" val="1417298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05643-E493-831D-3F2A-A1C896D59D3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A77CBBD3-9F2C-ABB1-9E76-90428709F5D2}"/>
              </a:ext>
            </a:extLst>
          </p:cNvPr>
          <p:cNvSpPr>
            <a:spLocks noGrp="1"/>
          </p:cNvSpPr>
          <p:nvPr>
            <p:ph idx="1"/>
          </p:nvPr>
        </p:nvSpPr>
        <p:spPr/>
        <p:txBody>
          <a:bodyPr>
            <a:normAutofit fontScale="77500" lnSpcReduction="20000"/>
          </a:bodyPr>
          <a:lstStyle/>
          <a:p>
            <a:r>
              <a:rPr lang="en-US" sz="3500" dirty="0"/>
              <a:t>Prediction of disease outbreak using social media data</a:t>
            </a:r>
          </a:p>
          <a:p>
            <a:r>
              <a:rPr lang="en-US" sz="3500" dirty="0"/>
              <a:t>In todays world, there is the present need for accurate and timely predictions of disease outbreaks especially after the outbreak of COVID-19. Traditional methods of monitoring often rely on slow data collection processes hindering the rapid response. The emergence of social media coupled with advanced machine learning techniques offers a unique opportunity to revolutionize infectious disease tracking</a:t>
            </a:r>
          </a:p>
        </p:txBody>
      </p:sp>
    </p:spTree>
    <p:extLst>
      <p:ext uri="{BB962C8B-B14F-4D97-AF65-F5344CB8AC3E}">
        <p14:creationId xmlns:p14="http://schemas.microsoft.com/office/powerpoint/2010/main" val="569814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548CE-206B-F41A-98AC-6FB7D55A1465}"/>
              </a:ext>
            </a:extLst>
          </p:cNvPr>
          <p:cNvSpPr>
            <a:spLocks noGrp="1"/>
          </p:cNvSpPr>
          <p:nvPr>
            <p:ph type="title"/>
          </p:nvPr>
        </p:nvSpPr>
        <p:spPr/>
        <p:txBody>
          <a:bodyPr/>
          <a:lstStyle/>
          <a:p>
            <a:r>
              <a:rPr lang="en-US" dirty="0"/>
              <a:t>Results and Conclusion</a:t>
            </a:r>
          </a:p>
        </p:txBody>
      </p:sp>
      <p:pic>
        <p:nvPicPr>
          <p:cNvPr id="4" name="Content Placeholder 3">
            <a:extLst>
              <a:ext uri="{FF2B5EF4-FFF2-40B4-BE49-F238E27FC236}">
                <a16:creationId xmlns:a16="http://schemas.microsoft.com/office/drawing/2014/main" id="{5E2B2A12-3EBE-8C50-AF36-D54E3652B7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649894" y="2494079"/>
            <a:ext cx="5673011" cy="2776437"/>
          </a:xfrm>
          <a:prstGeom prst="rect">
            <a:avLst/>
          </a:prstGeom>
          <a:noFill/>
          <a:ln>
            <a:noFill/>
          </a:ln>
        </p:spPr>
      </p:pic>
    </p:spTree>
    <p:extLst>
      <p:ext uri="{BB962C8B-B14F-4D97-AF65-F5344CB8AC3E}">
        <p14:creationId xmlns:p14="http://schemas.microsoft.com/office/powerpoint/2010/main" val="2003092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D565-32E8-C3EA-828E-3023AD6B7B36}"/>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endParaRPr lang="en-US" sz="5200"/>
          </a:p>
        </p:txBody>
      </p:sp>
      <p:pic>
        <p:nvPicPr>
          <p:cNvPr id="4" name="Content Placeholder 3" descr="A graph with blue dots&#10;&#10;Description automatically generated">
            <a:extLst>
              <a:ext uri="{FF2B5EF4-FFF2-40B4-BE49-F238E27FC236}">
                <a16:creationId xmlns:a16="http://schemas.microsoft.com/office/drawing/2014/main" id="{0D307CDB-5AD3-FEDC-2CF5-0D16C3AA3D7F}"/>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119"/>
          <a:stretch/>
        </p:blipFill>
        <p:spPr bwMode="auto">
          <a:xfrm>
            <a:off x="360708" y="2957665"/>
            <a:ext cx="5469312" cy="3346376"/>
          </a:xfrm>
          <a:prstGeom prst="rect">
            <a:avLst/>
          </a:prstGeom>
          <a:noFill/>
          <a:extLst>
            <a:ext uri="{53640926-AAD7-44D8-BBD7-CCE9431645EC}">
              <a14:shadowObscured xmlns:a14="http://schemas.microsoft.com/office/drawing/2010/main"/>
            </a:ext>
          </a:extLst>
        </p:spPr>
      </p:pic>
      <p:pic>
        <p:nvPicPr>
          <p:cNvPr id="5" name="Picture 4" descr="A graph with blue dots and red lines&#10;&#10;Description automatically generated">
            <a:extLst>
              <a:ext uri="{FF2B5EF4-FFF2-40B4-BE49-F238E27FC236}">
                <a16:creationId xmlns:a16="http://schemas.microsoft.com/office/drawing/2014/main" id="{840A8868-A63F-0678-7545-55AD278E8DE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375"/>
          <a:stretch/>
        </p:blipFill>
        <p:spPr bwMode="auto">
          <a:xfrm>
            <a:off x="6346332" y="2957665"/>
            <a:ext cx="5500606" cy="3346376"/>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2134170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5C335-2443-DBA2-EDB8-A4A4056EAF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0E7D42-BA1C-B72A-EB42-BEC949298D82}"/>
              </a:ext>
            </a:extLst>
          </p:cNvPr>
          <p:cNvSpPr>
            <a:spLocks noGrp="1"/>
          </p:cNvSpPr>
          <p:nvPr>
            <p:ph idx="1"/>
          </p:nvPr>
        </p:nvSpPr>
        <p:spPr>
          <a:xfrm>
            <a:off x="3413449" y="2684041"/>
            <a:ext cx="10515600" cy="4351338"/>
          </a:xfrm>
        </p:spPr>
        <p:txBody>
          <a:bodyPr>
            <a:normAutofit/>
          </a:bodyPr>
          <a:lstStyle/>
          <a:p>
            <a:pPr marL="0" indent="0">
              <a:buNone/>
            </a:pPr>
            <a:r>
              <a:rPr lang="en-US" sz="8000" dirty="0"/>
              <a:t>Thank You</a:t>
            </a:r>
          </a:p>
        </p:txBody>
      </p:sp>
    </p:spTree>
    <p:extLst>
      <p:ext uri="{BB962C8B-B14F-4D97-AF65-F5344CB8AC3E}">
        <p14:creationId xmlns:p14="http://schemas.microsoft.com/office/powerpoint/2010/main" val="2851017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05078-90F8-9121-E8D4-224D3E4B5BA6}"/>
              </a:ext>
            </a:extLst>
          </p:cNvPr>
          <p:cNvSpPr>
            <a:spLocks noGrp="1"/>
          </p:cNvSpPr>
          <p:nvPr>
            <p:ph type="title"/>
          </p:nvPr>
        </p:nvSpPr>
        <p:spPr/>
        <p:txBody>
          <a:bodyPr/>
          <a:lstStyle/>
          <a:p>
            <a:r>
              <a:rPr lang="en-US"/>
              <a:t>Objectives</a:t>
            </a:r>
            <a:endParaRPr lang="en-US" dirty="0"/>
          </a:p>
        </p:txBody>
      </p:sp>
      <p:graphicFrame>
        <p:nvGraphicFramePr>
          <p:cNvPr id="5" name="Content Placeholder 2">
            <a:extLst>
              <a:ext uri="{FF2B5EF4-FFF2-40B4-BE49-F238E27FC236}">
                <a16:creationId xmlns:a16="http://schemas.microsoft.com/office/drawing/2014/main" id="{FDB67641-7CE8-230C-179D-97CEE76D05BB}"/>
              </a:ext>
            </a:extLst>
          </p:cNvPr>
          <p:cNvGraphicFramePr>
            <a:graphicFrameLocks noGrp="1"/>
          </p:cNvGraphicFramePr>
          <p:nvPr>
            <p:ph idx="1"/>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4290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B0F4D-806D-1C03-8A50-2D007B97771C}"/>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A0A2473C-063D-0707-DAC7-BA83E9AD5DA8}"/>
              </a:ext>
            </a:extLst>
          </p:cNvPr>
          <p:cNvSpPr>
            <a:spLocks noGrp="1"/>
          </p:cNvSpPr>
          <p:nvPr>
            <p:ph idx="1"/>
          </p:nvPr>
        </p:nvSpPr>
        <p:spPr>
          <a:xfrm>
            <a:off x="646111" y="1367118"/>
            <a:ext cx="10345738" cy="5252757"/>
          </a:xfrm>
        </p:spPr>
        <p:txBody>
          <a:bodyPr>
            <a:normAutofit fontScale="92500" lnSpcReduction="20000"/>
          </a:bodyPr>
          <a:lstStyle/>
          <a:p>
            <a:r>
              <a:rPr lang="en-US" dirty="0"/>
              <a:t>[1] Brownstein et al. (2009) - Twitter Data for H1N1 Monitoring:- *Approach:*  - Multifaceted approach: social network analysis, NLP, machine learning.- *Methods:*  - Social network analysis identified clusters discussing H1N1.  - NLP extracted symptoms, locations, transmission patterns.  - Machine learning models classified tweets for rapid analysis.- *Advantages:*  - Real-time monitoring.  - Contrasts with slower traditional methods.- *Findings:*  - Twitter data valuable for real-time disease tracking.  - Efficacy in identifying and characterizing H1N1 spread.</a:t>
            </a:r>
          </a:p>
          <a:p>
            <a:r>
              <a:rPr lang="en-US" dirty="0"/>
              <a:t> [2] </a:t>
            </a:r>
            <a:r>
              <a:rPr lang="en-US" dirty="0" err="1"/>
              <a:t>Signorini</a:t>
            </a:r>
            <a:r>
              <a:rPr lang="en-US" dirty="0"/>
              <a:t> et al. (2011) - Social Media for Stock Market Prediction:- *Approach:*  - Diverse machine learning techniques for stock market prediction.- *Methods:*  - SVMs for sentiment classification, Naive Bayes for stock movements.  - Ensemble methods combined insights for enhanced performance.- *Advantages:*  - Real-time sentiment data from social media.  - More accurate reflection of investor sentiments.- *Findings:*  - Social media data enhances stock market predictions.  - Predictive precision scales with social media data volume.</a:t>
            </a:r>
          </a:p>
          <a:p>
            <a:r>
              <a:rPr lang="en-US" dirty="0"/>
              <a:t>[3] </a:t>
            </a:r>
            <a:r>
              <a:rPr lang="en-US" dirty="0" err="1"/>
              <a:t>Salathe</a:t>
            </a:r>
            <a:r>
              <a:rPr lang="en-US" dirty="0"/>
              <a:t> et al. (2013) - Misinformation Spread on Social Media:- *Approach:*  - Social network analysis and network science for misinformation.- *Methods:*  - Social network analysis identified clusters sharing misinformation.  - Network science analyzed structural and dynamic aspects.- *Advantages:*  - Real-time examination of misinformation spread.  - Challenges sluggish and costly traditional methods.- *Findings:*  - Social media data pinpointed misinformation sources.  - Revealed factors contributing to misinformation propagation.</a:t>
            </a:r>
          </a:p>
        </p:txBody>
      </p:sp>
    </p:spTree>
    <p:extLst>
      <p:ext uri="{BB962C8B-B14F-4D97-AF65-F5344CB8AC3E}">
        <p14:creationId xmlns:p14="http://schemas.microsoft.com/office/powerpoint/2010/main" val="540912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247D1D-20CE-AFA2-F2AA-F2C942C88658}"/>
              </a:ext>
            </a:extLst>
          </p:cNvPr>
          <p:cNvSpPr>
            <a:spLocks noGrp="1"/>
          </p:cNvSpPr>
          <p:nvPr>
            <p:ph idx="1"/>
          </p:nvPr>
        </p:nvSpPr>
        <p:spPr>
          <a:xfrm>
            <a:off x="838200" y="517525"/>
            <a:ext cx="10515600" cy="6340475"/>
          </a:xfrm>
        </p:spPr>
        <p:txBody>
          <a:bodyPr>
            <a:normAutofit fontScale="92500" lnSpcReduction="10000"/>
          </a:bodyPr>
          <a:lstStyle/>
          <a:p>
            <a:r>
              <a:rPr lang="en-US" dirty="0"/>
              <a:t>[4] </a:t>
            </a:r>
            <a:r>
              <a:rPr lang="en-US" dirty="0" err="1"/>
              <a:t>Gautreau</a:t>
            </a:r>
            <a:r>
              <a:rPr lang="en-US" dirty="0"/>
              <a:t> et al. (2014) - Social Media for Tracking Political Protests:- *Approach:*  - Machine learning techniques for tracking political protests.- *Methods:*  - SVMs and Naive Bayes for classifying protest-related information.  - Ensemble methods combined insights from both models.- *Advantages:*  - Social media data offers efficient real-time tracking.  - Comprehensive view of public sentiments and actions.- *Findings:*  - Social media data effective in offering timely information.  - Enhances preparedness and response to political protests.</a:t>
            </a:r>
          </a:p>
          <a:p>
            <a:r>
              <a:rPr lang="en-US" dirty="0"/>
              <a:t>[5] Kraemer et al. (2016) - Social Media for Public Health Intervention Evaluation:- *Approach:*  - Hybrid approach: social network analysis and network science.- *Methods:*  - Social network analysis identified clusters discussing interventions.  - Network science analyzed structural and dynamic aspects.- *Advantages:*  - Real-time, unfiltered perspective on public health interventions.  - Complementary role in assessing public perception and behavior change.- *Findings:*  - Social media data enhances evaluation of public health interventions.  - Provides insights into information flow and opinions.</a:t>
            </a:r>
          </a:p>
          <a:p>
            <a:r>
              <a:rPr lang="en-US" dirty="0"/>
              <a:t>[6] Chew et al. (2017) - Rumor Detection on Social Media:- *Approach:*  - Advanced machine learning techniques for rumor detection.- *Methods:*  - SVMs for binary classification, NLP for linguistic features.  - Ensemble methods improved overall accuracy.- *Advantages:*  - Real-time and objective tracking of rumor propagation.  - More accurate and timely detection compared to traditional methods.- *Findings:*  - Machine learning effective in early and accurate rumor detection.  - Potential for proactive measures against misinformation.</a:t>
            </a:r>
          </a:p>
        </p:txBody>
      </p:sp>
    </p:spTree>
    <p:extLst>
      <p:ext uri="{BB962C8B-B14F-4D97-AF65-F5344CB8AC3E}">
        <p14:creationId xmlns:p14="http://schemas.microsoft.com/office/powerpoint/2010/main" val="2835066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C44CA2-EB7D-8B3F-E596-4A12108DD328}"/>
              </a:ext>
            </a:extLst>
          </p:cNvPr>
          <p:cNvSpPr>
            <a:spLocks noGrp="1"/>
          </p:cNvSpPr>
          <p:nvPr>
            <p:ph idx="1"/>
          </p:nvPr>
        </p:nvSpPr>
        <p:spPr>
          <a:xfrm>
            <a:off x="838199" y="257176"/>
            <a:ext cx="11225463" cy="6600824"/>
          </a:xfrm>
        </p:spPr>
        <p:txBody>
          <a:bodyPr>
            <a:normAutofit fontScale="85000" lnSpcReduction="10000"/>
          </a:bodyPr>
          <a:lstStyle/>
          <a:p>
            <a:r>
              <a:rPr lang="en-US" dirty="0"/>
              <a:t> [7] </a:t>
            </a:r>
            <a:r>
              <a:rPr lang="en-US" dirty="0" err="1"/>
              <a:t>Igoli</a:t>
            </a:r>
            <a:r>
              <a:rPr lang="en-US" dirty="0"/>
              <a:t> et al. (2020) - Social Media Impact on Mental Health:- *Approach:*  - Synergistic blend of social network analysis and network science.- *Methods:*  - Social network analysis discerned clusters discussing mental health.  - Network science analyzed structure and dynamics of social media networks.- *Advantages:*  - Real-time and expansive lens into collective mental health landscape.  - Comprehensive exploration of the relationship between social media and mental health.- *Findings:*  - Dual impact of social media on mental well-being.  - Influenced by interaction types, consumed content, and individual mental health states.</a:t>
            </a:r>
          </a:p>
          <a:p>
            <a:r>
              <a:rPr lang="en-US" dirty="0"/>
              <a:t>[8] Chen et al. (2020) - Social Media Impact on Political Polarization:- *Approach:*  - Machine learning techniques for studying political polarization.- *Methods:*  - SVMs for binary classification, NLP for linguistic features.  - Ensemble methods improved overall accuracy.- *Advantages:*  - Real-time and nuanced perspective on political discourse dynamics.  - More accurate and timely means of studying political polarization.- *Findings:*  - Machine learning effective in early and subtle identification of politically polarized content.  - Potential for proactive interventions against polarization factors.</a:t>
            </a:r>
          </a:p>
          <a:p>
            <a:r>
              <a:rPr lang="en-US" dirty="0"/>
              <a:t>[9] </a:t>
            </a:r>
            <a:r>
              <a:rPr lang="en-US" dirty="0" err="1"/>
              <a:t>Salathe</a:t>
            </a:r>
            <a:r>
              <a:rPr lang="en-US" dirty="0"/>
              <a:t> et al. (2020) - Social Media for COVID-19 Monitoring:- *Approach:*  - Social network analysis and network science for COVID-19.- *Methods:*  - Social network analysis identified clusters discussing COVID-19.  - Network science analyzed structure and dynamics of related networks.- *Advantages:*  - Real-time monitoring for early signs of outbreaks.  - Complements traditional surveillance methods.- *Findings:*  - Social media data effectively identifies outbreaks, tracks spread, and assesses public perceptions.  - Enhances public health surveillance and response systems.</a:t>
            </a:r>
          </a:p>
          <a:p>
            <a:r>
              <a:rPr lang="en-US" dirty="0"/>
              <a:t>[10] </a:t>
            </a:r>
            <a:r>
              <a:rPr lang="en-US" dirty="0" err="1"/>
              <a:t>Abade</a:t>
            </a:r>
            <a:r>
              <a:rPr lang="en-US" dirty="0"/>
              <a:t> et al. (2022) - Social Media Impact on Climate Change Discourse:- *Approach:*  - Machine learning techniques for examining climate change discourse.- *Methods:*  - SVMs for classifying pro or anti-climate change posts, NLP for sentiment analysis.  - Ensemble methods improved overall accuracy.- *Advantages:*  - Real-time monitoring of climate change sentiments.  - Superior performance of machine learning models in identifying nuanced expressions.- *Findings:*  - Machine learning models valuable for understanding public sentiments on climate change.  - Potential for proactive measures, addressing misinformation and promoting positive climate action.</a:t>
            </a:r>
          </a:p>
        </p:txBody>
      </p:sp>
    </p:spTree>
    <p:extLst>
      <p:ext uri="{BB962C8B-B14F-4D97-AF65-F5344CB8AC3E}">
        <p14:creationId xmlns:p14="http://schemas.microsoft.com/office/powerpoint/2010/main" val="1584155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C532C6-31F1-35FF-3226-323CA610E592}"/>
              </a:ext>
            </a:extLst>
          </p:cNvPr>
          <p:cNvSpPr>
            <a:spLocks noGrp="1"/>
          </p:cNvSpPr>
          <p:nvPr>
            <p:ph type="title"/>
          </p:nvPr>
        </p:nvSpPr>
        <p:spPr>
          <a:xfrm>
            <a:off x="648930" y="629266"/>
            <a:ext cx="6188190" cy="1622321"/>
          </a:xfrm>
        </p:spPr>
        <p:txBody>
          <a:bodyPr>
            <a:normAutofit/>
          </a:bodyPr>
          <a:lstStyle/>
          <a:p>
            <a:r>
              <a:rPr lang="en-US">
                <a:solidFill>
                  <a:srgbClr val="EBEBEB"/>
                </a:solidFill>
              </a:rPr>
              <a:t>Data Source</a:t>
            </a:r>
          </a:p>
        </p:txBody>
      </p:sp>
      <p:sp>
        <p:nvSpPr>
          <p:cNvPr id="3" name="Content Placeholder 2">
            <a:extLst>
              <a:ext uri="{FF2B5EF4-FFF2-40B4-BE49-F238E27FC236}">
                <a16:creationId xmlns:a16="http://schemas.microsoft.com/office/drawing/2014/main" id="{652F6580-48C8-A28E-D2E1-05A64BBD3DB7}"/>
              </a:ext>
            </a:extLst>
          </p:cNvPr>
          <p:cNvSpPr>
            <a:spLocks noGrp="1"/>
          </p:cNvSpPr>
          <p:nvPr>
            <p:ph idx="1"/>
          </p:nvPr>
        </p:nvSpPr>
        <p:spPr>
          <a:xfrm>
            <a:off x="648930" y="2438400"/>
            <a:ext cx="6188189" cy="3785419"/>
          </a:xfrm>
        </p:spPr>
        <p:txBody>
          <a:bodyPr>
            <a:normAutofit/>
          </a:bodyPr>
          <a:lstStyle/>
          <a:p>
            <a:pPr marL="0" indent="0">
              <a:buNone/>
            </a:pPr>
            <a:r>
              <a:rPr lang="en-US">
                <a:solidFill>
                  <a:srgbClr val="FFFFFF"/>
                </a:solidFill>
              </a:rPr>
              <a:t>We are using the following datasets:  </a:t>
            </a:r>
          </a:p>
          <a:p>
            <a:pPr marL="0" indent="0">
              <a:buNone/>
            </a:pPr>
            <a:r>
              <a:rPr lang="en-US">
                <a:solidFill>
                  <a:srgbClr val="FFFFFF"/>
                </a:solidFill>
              </a:rPr>
              <a:t>1)COVID Reddit dataset</a:t>
            </a:r>
          </a:p>
          <a:p>
            <a:pPr marL="0" indent="0">
              <a:buNone/>
            </a:pPr>
            <a:r>
              <a:rPr lang="en-US">
                <a:solidFill>
                  <a:srgbClr val="FFFFFF"/>
                </a:solidFill>
              </a:rPr>
              <a:t>Sentiment Analysis</a:t>
            </a:r>
          </a:p>
          <a:p>
            <a:pPr marL="0" indent="0">
              <a:buNone/>
            </a:pPr>
            <a:r>
              <a:rPr lang="en-US">
                <a:solidFill>
                  <a:srgbClr val="FFFFFF"/>
                </a:solidFill>
              </a:rPr>
              <a:t>Trend analysis</a:t>
            </a:r>
          </a:p>
          <a:p>
            <a:pPr marL="0" indent="0">
              <a:buNone/>
            </a:pPr>
            <a:r>
              <a:rPr lang="en-US">
                <a:solidFill>
                  <a:srgbClr val="FFFFFF"/>
                </a:solidFill>
              </a:rPr>
              <a:t>2)WHO Dataset</a:t>
            </a:r>
          </a:p>
          <a:p>
            <a:pPr marL="0" indent="0">
              <a:buNone/>
            </a:pPr>
            <a:r>
              <a:rPr lang="en-US">
                <a:solidFill>
                  <a:srgbClr val="FFFFFF"/>
                </a:solidFill>
              </a:rPr>
              <a:t>Epidemiological Insights</a:t>
            </a:r>
          </a:p>
          <a:p>
            <a:pPr marL="0" indent="0">
              <a:buNone/>
            </a:pPr>
            <a:r>
              <a:rPr lang="en-US">
                <a:solidFill>
                  <a:srgbClr val="FFFFFF"/>
                </a:solidFill>
              </a:rPr>
              <a:t>Temporal analysis</a:t>
            </a:r>
          </a:p>
          <a:p>
            <a:pPr marL="0" indent="0">
              <a:buNone/>
            </a:pPr>
            <a:r>
              <a:rPr lang="en-US">
                <a:solidFill>
                  <a:srgbClr val="FFFFFF"/>
                </a:solidFill>
              </a:rPr>
              <a:t>We’ve used these two datasets because of data integrity and validation of trends.</a:t>
            </a:r>
          </a:p>
          <a:p>
            <a:endParaRPr lang="en-US">
              <a:solidFill>
                <a:srgbClr val="FFFFFF"/>
              </a:solidFill>
            </a:endParaRPr>
          </a:p>
        </p:txBody>
      </p:sp>
      <p:sp>
        <p:nvSpPr>
          <p:cNvPr id="7"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8" name="Picture 7" descr="Financial graphs on a dark display">
            <a:extLst>
              <a:ext uri="{FF2B5EF4-FFF2-40B4-BE49-F238E27FC236}">
                <a16:creationId xmlns:a16="http://schemas.microsoft.com/office/drawing/2014/main" id="{536CCB6B-055F-0612-6687-64C772D39835}"/>
              </a:ext>
            </a:extLst>
          </p:cNvPr>
          <p:cNvPicPr>
            <a:picLocks noChangeAspect="1"/>
          </p:cNvPicPr>
          <p:nvPr/>
        </p:nvPicPr>
        <p:blipFill rotWithShape="1">
          <a:blip r:embed="rId3"/>
          <a:srcRect l="24480" r="30288"/>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838474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EF79-6BE9-69D8-666C-506F7947195B}"/>
              </a:ext>
            </a:extLst>
          </p:cNvPr>
          <p:cNvSpPr>
            <a:spLocks noGrp="1"/>
          </p:cNvSpPr>
          <p:nvPr>
            <p:ph type="title"/>
          </p:nvPr>
        </p:nvSpPr>
        <p:spPr/>
        <p:txBody>
          <a:bodyPr/>
          <a:lstStyle/>
          <a:p>
            <a:r>
              <a:rPr lang="en-US" dirty="0"/>
              <a:t>COVID Reddit Dataset</a:t>
            </a:r>
          </a:p>
        </p:txBody>
      </p:sp>
      <p:pic>
        <p:nvPicPr>
          <p:cNvPr id="5" name="Content Placeholder 4" descr="A screenshot of a computer&#10;&#10;Description automatically generated">
            <a:extLst>
              <a:ext uri="{FF2B5EF4-FFF2-40B4-BE49-F238E27FC236}">
                <a16:creationId xmlns:a16="http://schemas.microsoft.com/office/drawing/2014/main" id="{FE49B2AA-A8C5-B6D1-93A4-1367A3F817A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766" t="51514" b="27471"/>
          <a:stretch/>
        </p:blipFill>
        <p:spPr>
          <a:xfrm>
            <a:off x="212999" y="1690688"/>
            <a:ext cx="11766002" cy="1507910"/>
          </a:xfrm>
        </p:spPr>
      </p:pic>
      <p:sp>
        <p:nvSpPr>
          <p:cNvPr id="6" name="TextBox 5">
            <a:extLst>
              <a:ext uri="{FF2B5EF4-FFF2-40B4-BE49-F238E27FC236}">
                <a16:creationId xmlns:a16="http://schemas.microsoft.com/office/drawing/2014/main" id="{F0721A7B-06E4-E7CD-CFE6-A4A23A44AC4C}"/>
              </a:ext>
            </a:extLst>
          </p:cNvPr>
          <p:cNvSpPr txBox="1"/>
          <p:nvPr/>
        </p:nvSpPr>
        <p:spPr>
          <a:xfrm>
            <a:off x="352425" y="3659403"/>
            <a:ext cx="11626576" cy="3139321"/>
          </a:xfrm>
          <a:prstGeom prst="rect">
            <a:avLst/>
          </a:prstGeom>
          <a:noFill/>
        </p:spPr>
        <p:txBody>
          <a:bodyPr wrap="square" rtlCol="0">
            <a:spAutoFit/>
          </a:bodyPr>
          <a:lstStyle/>
          <a:p>
            <a:r>
              <a:rPr lang="en-US" dirty="0"/>
              <a:t>Type: Indicates the type of data, comments or post (we have only used comments due to insufficient access to computational power</a:t>
            </a:r>
          </a:p>
          <a:p>
            <a:r>
              <a:rPr lang="en-US" dirty="0"/>
              <a:t>ID: Unique identifier for each data entry</a:t>
            </a:r>
          </a:p>
          <a:p>
            <a:r>
              <a:rPr lang="en-US" dirty="0"/>
              <a:t>Subreddit ID: Unique identifier for the subreddit associated with the post.</a:t>
            </a:r>
          </a:p>
          <a:p>
            <a:r>
              <a:rPr lang="en-US" dirty="0"/>
              <a:t>Subreddit Name: The name of the subreddit where the post was made.</a:t>
            </a:r>
          </a:p>
          <a:p>
            <a:r>
              <a:rPr lang="en-US" dirty="0"/>
              <a:t>Subreddit NSFW: Binary indicator (True/False) denoting whether the subreddit is marked as "Not Safe For Work" (NSFW).</a:t>
            </a:r>
          </a:p>
          <a:p>
            <a:r>
              <a:rPr lang="en-US" dirty="0"/>
              <a:t>Created UTC: Timestamp indicating when the post was created, in Coordinated Universal Time (UTC).</a:t>
            </a:r>
          </a:p>
          <a:p>
            <a:r>
              <a:rPr lang="en-US" dirty="0"/>
              <a:t>Permalink: URL link to the specific post on Reddit.</a:t>
            </a:r>
          </a:p>
          <a:p>
            <a:r>
              <a:rPr lang="en-US" dirty="0"/>
              <a:t>Body: The text content of the data entry</a:t>
            </a:r>
          </a:p>
          <a:p>
            <a:r>
              <a:rPr lang="en-US" dirty="0"/>
              <a:t>Sentiment: The sentiment expressed in the post, often categorized as positive, negative, or neutral.</a:t>
            </a:r>
          </a:p>
          <a:p>
            <a:r>
              <a:rPr lang="en-US" dirty="0"/>
              <a:t>Score: The Reddit score or popularity measure associated with the post.</a:t>
            </a:r>
          </a:p>
        </p:txBody>
      </p:sp>
    </p:spTree>
    <p:extLst>
      <p:ext uri="{BB962C8B-B14F-4D97-AF65-F5344CB8AC3E}">
        <p14:creationId xmlns:p14="http://schemas.microsoft.com/office/powerpoint/2010/main" val="2990646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6718C-4DD6-01FD-B131-FAF30EFA8EE8}"/>
              </a:ext>
            </a:extLst>
          </p:cNvPr>
          <p:cNvSpPr>
            <a:spLocks noGrp="1"/>
          </p:cNvSpPr>
          <p:nvPr>
            <p:ph type="title"/>
          </p:nvPr>
        </p:nvSpPr>
        <p:spPr/>
        <p:txBody>
          <a:bodyPr/>
          <a:lstStyle/>
          <a:p>
            <a:r>
              <a:rPr lang="en-US" dirty="0"/>
              <a:t>WHO Stats Dataset</a:t>
            </a:r>
          </a:p>
        </p:txBody>
      </p:sp>
      <p:pic>
        <p:nvPicPr>
          <p:cNvPr id="5" name="Content Placeholder 4" descr="A screenshot of a computer&#10;&#10;Description automatically generated">
            <a:extLst>
              <a:ext uri="{FF2B5EF4-FFF2-40B4-BE49-F238E27FC236}">
                <a16:creationId xmlns:a16="http://schemas.microsoft.com/office/drawing/2014/main" id="{55325F85-9FD8-0245-A0D4-44158CF163D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890" t="36848" r="35840" b="40605"/>
          <a:stretch/>
        </p:blipFill>
        <p:spPr>
          <a:xfrm>
            <a:off x="1066800" y="1466850"/>
            <a:ext cx="9043932" cy="2038350"/>
          </a:xfrm>
        </p:spPr>
      </p:pic>
      <p:sp>
        <p:nvSpPr>
          <p:cNvPr id="6" name="TextBox 5">
            <a:extLst>
              <a:ext uri="{FF2B5EF4-FFF2-40B4-BE49-F238E27FC236}">
                <a16:creationId xmlns:a16="http://schemas.microsoft.com/office/drawing/2014/main" id="{355BDF6D-079C-493F-020A-38E64569F614}"/>
              </a:ext>
            </a:extLst>
          </p:cNvPr>
          <p:cNvSpPr txBox="1"/>
          <p:nvPr/>
        </p:nvSpPr>
        <p:spPr>
          <a:xfrm>
            <a:off x="1066800" y="3787094"/>
            <a:ext cx="9801225" cy="2862322"/>
          </a:xfrm>
          <a:prstGeom prst="rect">
            <a:avLst/>
          </a:prstGeom>
          <a:noFill/>
        </p:spPr>
        <p:txBody>
          <a:bodyPr wrap="square" rtlCol="0">
            <a:spAutoFit/>
          </a:bodyPr>
          <a:lstStyle/>
          <a:p>
            <a:r>
              <a:rPr lang="en-US" dirty="0"/>
              <a:t> </a:t>
            </a:r>
            <a:r>
              <a:rPr lang="en-US" dirty="0" err="1"/>
              <a:t>Date_reported</a:t>
            </a:r>
            <a:r>
              <a:rPr lang="en-US" dirty="0"/>
              <a:t>: The date when the COVID-19 data for a specific country was reported.</a:t>
            </a:r>
          </a:p>
          <a:p>
            <a:r>
              <a:rPr lang="en-US" dirty="0"/>
              <a:t> </a:t>
            </a:r>
            <a:r>
              <a:rPr lang="en-US" dirty="0" err="1"/>
              <a:t>Country_code</a:t>
            </a:r>
            <a:r>
              <a:rPr lang="en-US" dirty="0"/>
              <a:t>: A unique code assigned to each country for identification purposes.</a:t>
            </a:r>
          </a:p>
          <a:p>
            <a:r>
              <a:rPr lang="en-US" dirty="0"/>
              <a:t> Country: The name of the country for which the COVID-19 data is reported.</a:t>
            </a:r>
          </a:p>
          <a:p>
            <a:r>
              <a:rPr lang="en-US" dirty="0" err="1"/>
              <a:t>WHO_region</a:t>
            </a:r>
            <a:r>
              <a:rPr lang="en-US" dirty="0"/>
              <a:t>: The World Health Organization (WHO) region to which the country belongs.</a:t>
            </a:r>
          </a:p>
          <a:p>
            <a:r>
              <a:rPr lang="en-US" dirty="0"/>
              <a:t> </a:t>
            </a:r>
            <a:r>
              <a:rPr lang="en-US" dirty="0" err="1"/>
              <a:t>New_cases</a:t>
            </a:r>
            <a:r>
              <a:rPr lang="en-US" dirty="0"/>
              <a:t>: The number of new COVID-19 cases reported on the given date for a specific country.</a:t>
            </a:r>
          </a:p>
          <a:p>
            <a:r>
              <a:rPr lang="en-US" dirty="0"/>
              <a:t> </a:t>
            </a:r>
            <a:r>
              <a:rPr lang="en-US" dirty="0" err="1"/>
              <a:t>Cumulative_cases</a:t>
            </a:r>
            <a:r>
              <a:rPr lang="en-US" dirty="0"/>
              <a:t>: The total number of confirmed COVID-19 cases in a country up to the reporting date.</a:t>
            </a:r>
          </a:p>
          <a:p>
            <a:r>
              <a:rPr lang="en-US" dirty="0"/>
              <a:t> </a:t>
            </a:r>
            <a:r>
              <a:rPr lang="en-US" dirty="0" err="1"/>
              <a:t>New_deaths</a:t>
            </a:r>
            <a:r>
              <a:rPr lang="en-US" dirty="0"/>
              <a:t>: The number of new COVID-19 related deaths reported on the given date for a specific country.</a:t>
            </a:r>
          </a:p>
          <a:p>
            <a:r>
              <a:rPr lang="en-US" dirty="0" err="1"/>
              <a:t>Cumulative_deaths</a:t>
            </a:r>
            <a:r>
              <a:rPr lang="en-US" dirty="0"/>
              <a:t>: The total number of COVID-19 related deaths in a country up to the reporting date.</a:t>
            </a:r>
          </a:p>
        </p:txBody>
      </p:sp>
    </p:spTree>
    <p:extLst>
      <p:ext uri="{BB962C8B-B14F-4D97-AF65-F5344CB8AC3E}">
        <p14:creationId xmlns:p14="http://schemas.microsoft.com/office/powerpoint/2010/main" val="42889896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128</TotalTime>
  <Words>2221</Words>
  <Application>Microsoft Office PowerPoint</Application>
  <PresentationFormat>Widescreen</PresentationFormat>
  <Paragraphs>143</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Century Gothic</vt:lpstr>
      <vt:lpstr>Times New Roman</vt:lpstr>
      <vt:lpstr>Wingdings</vt:lpstr>
      <vt:lpstr>Wingdings 3</vt:lpstr>
      <vt:lpstr>Ion</vt:lpstr>
      <vt:lpstr>ML MINIPROJECT</vt:lpstr>
      <vt:lpstr>Problem Statement</vt:lpstr>
      <vt:lpstr>Objectives</vt:lpstr>
      <vt:lpstr>Literature Review</vt:lpstr>
      <vt:lpstr>PowerPoint Presentation</vt:lpstr>
      <vt:lpstr>PowerPoint Presentation</vt:lpstr>
      <vt:lpstr>Data Source</vt:lpstr>
      <vt:lpstr>COVID Reddit Dataset</vt:lpstr>
      <vt:lpstr>WHO Stats Dataset</vt:lpstr>
      <vt:lpstr>Prior Implementations</vt:lpstr>
      <vt:lpstr>Methodology </vt:lpstr>
      <vt:lpstr>Data Loading, Inspection &amp; Feature Engineering</vt:lpstr>
      <vt:lpstr>Sentiment Analysis</vt:lpstr>
      <vt:lpstr>Steps used in Sentiment Analysis</vt:lpstr>
      <vt:lpstr>Temporal Analysis</vt:lpstr>
      <vt:lpstr>Steps for Temporal Analysis</vt:lpstr>
      <vt:lpstr>Language Complexity Analysis &amp; Combining Data </vt:lpstr>
      <vt:lpstr>Steps for Language Complexity Analysis</vt:lpstr>
      <vt:lpstr>Machine Leaning Model </vt:lpstr>
      <vt:lpstr>Results and 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MINIPROJECT</dc:title>
  <dc:creator>SHREYAS SUDEER - 210962001</dc:creator>
  <cp:lastModifiedBy>SHREYAS SUDEER - 210962001</cp:lastModifiedBy>
  <cp:revision>2</cp:revision>
  <dcterms:created xsi:type="dcterms:W3CDTF">2023-11-21T17:59:42Z</dcterms:created>
  <dcterms:modified xsi:type="dcterms:W3CDTF">2023-11-22T02:36:56Z</dcterms:modified>
</cp:coreProperties>
</file>