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9" r:id="rId9"/>
    <p:sldId id="261" r:id="rId10"/>
    <p:sldId id="262" r:id="rId11"/>
    <p:sldId id="265" r:id="rId12"/>
    <p:sldId id="273" r:id="rId13"/>
    <p:sldId id="266" r:id="rId14"/>
    <p:sldId id="275" r:id="rId15"/>
    <p:sldId id="276" r:id="rId16"/>
    <p:sldId id="274" r:id="rId17"/>
    <p:sldId id="268" r:id="rId18"/>
    <p:sldId id="270" r:id="rId19"/>
    <p:sldId id="27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FA7A-B2C0-EE7F-FD30-3055BD86D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C6EE71-58AF-4FD3-CD38-D6616EFAE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DE6EF-2173-3CCF-60A8-E9800FD0C2A2}"/>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5" name="Footer Placeholder 4">
            <a:extLst>
              <a:ext uri="{FF2B5EF4-FFF2-40B4-BE49-F238E27FC236}">
                <a16:creationId xmlns:a16="http://schemas.microsoft.com/office/drawing/2014/main" id="{AC354CF9-766A-AF81-ACF9-6176B3C8A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8EBED-0C37-5D79-C5D1-6C7242BA999A}"/>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320444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36D4-49EA-93B2-02B5-890E96A2B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95658-9A30-1A17-CAB0-428343880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8F516-402F-89EA-CF53-B50B9FE7C4D3}"/>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5" name="Footer Placeholder 4">
            <a:extLst>
              <a:ext uri="{FF2B5EF4-FFF2-40B4-BE49-F238E27FC236}">
                <a16:creationId xmlns:a16="http://schemas.microsoft.com/office/drawing/2014/main" id="{492B3756-1713-D9B8-0DD5-F4C064218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5323C-62E8-5C02-17CC-B68644C5CD6B}"/>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319931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3A81C-D7FE-9C6D-950D-F41A3587AA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C86B6F-BA0C-B130-6E70-385C8A194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2C51F-389F-CFF5-3ECA-97CBB8B565C0}"/>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5" name="Footer Placeholder 4">
            <a:extLst>
              <a:ext uri="{FF2B5EF4-FFF2-40B4-BE49-F238E27FC236}">
                <a16:creationId xmlns:a16="http://schemas.microsoft.com/office/drawing/2014/main" id="{B2BBB524-DEDF-4589-C73E-780EAAE9F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4A85A-6256-D7B4-8323-C1B32E50246B}"/>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256806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E7A6-DE1E-25E7-38CC-23A1EF8D0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4F584-2208-7098-D156-9C719695A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2E96D-A706-4D64-4B58-C47839083D91}"/>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5" name="Footer Placeholder 4">
            <a:extLst>
              <a:ext uri="{FF2B5EF4-FFF2-40B4-BE49-F238E27FC236}">
                <a16:creationId xmlns:a16="http://schemas.microsoft.com/office/drawing/2014/main" id="{60372FE0-1FC8-7EFE-D788-5D162879A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D0689-0FBB-91C1-C1A2-38FD0B0C8C8B}"/>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339928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C80A-A6B1-5FB1-778A-D29A706D4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8B5C1-5893-43B1-E3E3-C92B13AC8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04318-E501-41F5-10EC-B36F3D0D77BB}"/>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5" name="Footer Placeholder 4">
            <a:extLst>
              <a:ext uri="{FF2B5EF4-FFF2-40B4-BE49-F238E27FC236}">
                <a16:creationId xmlns:a16="http://schemas.microsoft.com/office/drawing/2014/main" id="{56EF41B2-65B9-62D9-FCB2-EB68526A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1F801-2F2F-465E-8749-043F21BEE40F}"/>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88604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52A7-95D3-B290-C49D-576EAACBE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B9D3A-6DD1-4CC3-C7F3-6C2BD0050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89B5E-82EC-ECD1-35C5-F97C5F59C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583D8-39AF-8C48-6D9D-2A69A7FF15A3}"/>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6" name="Footer Placeholder 5">
            <a:extLst>
              <a:ext uri="{FF2B5EF4-FFF2-40B4-BE49-F238E27FC236}">
                <a16:creationId xmlns:a16="http://schemas.microsoft.com/office/drawing/2014/main" id="{D04EA241-23DF-AA82-4CCC-58F051838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0EDE9-BEFD-B60F-3C17-7E664B95F93D}"/>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25770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C583-096C-7C48-B24E-211262E67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0CF5A3-E641-BDCF-3595-385989B00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1805D-FC95-C727-5A91-B264A0504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636CCF-9FE5-157C-1DB1-47B3FE3AF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941562-A037-5D46-3906-3EF8D2E81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DE504A-1BF2-DE77-4469-9DFC7BCCA580}"/>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8" name="Footer Placeholder 7">
            <a:extLst>
              <a:ext uri="{FF2B5EF4-FFF2-40B4-BE49-F238E27FC236}">
                <a16:creationId xmlns:a16="http://schemas.microsoft.com/office/drawing/2014/main" id="{5FA82369-CE9B-F27B-0BE0-1D3ED12432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967C4D-3F34-CAD2-63C2-4EE8F6ED0F19}"/>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60830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105A-44FB-3953-A2C2-C0A446B65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95C0B-4DCD-EC25-FB8E-F7D31D290A78}"/>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4" name="Footer Placeholder 3">
            <a:extLst>
              <a:ext uri="{FF2B5EF4-FFF2-40B4-BE49-F238E27FC236}">
                <a16:creationId xmlns:a16="http://schemas.microsoft.com/office/drawing/2014/main" id="{0061E4D3-246A-ADD3-E783-DB3303D8C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ABCBD-3431-A09B-10DA-1D95CC85A55F}"/>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1873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421F3-CDF0-8F6A-A879-FFE09C9082B2}"/>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3" name="Footer Placeholder 2">
            <a:extLst>
              <a:ext uri="{FF2B5EF4-FFF2-40B4-BE49-F238E27FC236}">
                <a16:creationId xmlns:a16="http://schemas.microsoft.com/office/drawing/2014/main" id="{02AB2029-5FDB-DDE6-2F9E-553EAA95F5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E7DF6-2199-BD42-0AF0-9ECCB84F3593}"/>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59671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9C2C-59B4-9A99-2D21-03FD315C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C67C24-B932-E99D-7ED1-64D5F755F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FE48B3-6541-B367-FF17-46D3BDB14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57287-A1E5-5DD3-A64D-F4A68DA4F80B}"/>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6" name="Footer Placeholder 5">
            <a:extLst>
              <a:ext uri="{FF2B5EF4-FFF2-40B4-BE49-F238E27FC236}">
                <a16:creationId xmlns:a16="http://schemas.microsoft.com/office/drawing/2014/main" id="{9E65AC32-866D-0A84-10AD-ADDC31379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82452-F559-A652-F33E-126F022C9CE2}"/>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149947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ED96-8DD7-CC5E-7464-243695EF9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E9A39-1C98-295F-91D0-590062CD2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29327C-263B-405F-186F-2DFEBD0EE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838BB-8A78-7A95-FAB7-3FBC9071F546}"/>
              </a:ext>
            </a:extLst>
          </p:cNvPr>
          <p:cNvSpPr>
            <a:spLocks noGrp="1"/>
          </p:cNvSpPr>
          <p:nvPr>
            <p:ph type="dt" sz="half" idx="10"/>
          </p:nvPr>
        </p:nvSpPr>
        <p:spPr/>
        <p:txBody>
          <a:bodyPr/>
          <a:lstStyle/>
          <a:p>
            <a:fld id="{673FDFFC-E26F-4455-87C0-8AB4F9407311}" type="datetimeFigureOut">
              <a:rPr lang="en-US" smtClean="0"/>
              <a:t>11/21/2023</a:t>
            </a:fld>
            <a:endParaRPr lang="en-US"/>
          </a:p>
        </p:txBody>
      </p:sp>
      <p:sp>
        <p:nvSpPr>
          <p:cNvPr id="6" name="Footer Placeholder 5">
            <a:extLst>
              <a:ext uri="{FF2B5EF4-FFF2-40B4-BE49-F238E27FC236}">
                <a16:creationId xmlns:a16="http://schemas.microsoft.com/office/drawing/2014/main" id="{C869BFE5-F2DC-7016-8E82-FE593E02E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858DA-486B-3A8B-BC79-F6B1B5BBBBE3}"/>
              </a:ext>
            </a:extLst>
          </p:cNvPr>
          <p:cNvSpPr>
            <a:spLocks noGrp="1"/>
          </p:cNvSpPr>
          <p:nvPr>
            <p:ph type="sldNum" sz="quarter" idx="12"/>
          </p:nvPr>
        </p:nvSpPr>
        <p:spPr/>
        <p:txBody>
          <a:bodyPr/>
          <a:lstStyle/>
          <a:p>
            <a:fld id="{65882BD0-D28B-4BBC-A3A1-E65EC76E2A5A}" type="slidenum">
              <a:rPr lang="en-US" smtClean="0"/>
              <a:t>‹#›</a:t>
            </a:fld>
            <a:endParaRPr lang="en-US"/>
          </a:p>
        </p:txBody>
      </p:sp>
    </p:spTree>
    <p:extLst>
      <p:ext uri="{BB962C8B-B14F-4D97-AF65-F5344CB8AC3E}">
        <p14:creationId xmlns:p14="http://schemas.microsoft.com/office/powerpoint/2010/main" val="203836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3388E-BFC9-301E-16B5-BBE84A909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F21135-DB31-C2DE-B837-78A8D4450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F9F7C-3203-00A0-A760-F5193E32D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FDFFC-E26F-4455-87C0-8AB4F9407311}" type="datetimeFigureOut">
              <a:rPr lang="en-US" smtClean="0"/>
              <a:t>11/21/2023</a:t>
            </a:fld>
            <a:endParaRPr lang="en-US"/>
          </a:p>
        </p:txBody>
      </p:sp>
      <p:sp>
        <p:nvSpPr>
          <p:cNvPr id="5" name="Footer Placeholder 4">
            <a:extLst>
              <a:ext uri="{FF2B5EF4-FFF2-40B4-BE49-F238E27FC236}">
                <a16:creationId xmlns:a16="http://schemas.microsoft.com/office/drawing/2014/main" id="{BF7E3196-BB76-7793-E83A-3FFB6F6C6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C3E7-4DF2-0796-9A76-03B0DA5BE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82BD0-D28B-4BBC-A3A1-E65EC76E2A5A}" type="slidenum">
              <a:rPr lang="en-US" smtClean="0"/>
              <a:t>‹#›</a:t>
            </a:fld>
            <a:endParaRPr lang="en-US"/>
          </a:p>
        </p:txBody>
      </p:sp>
    </p:spTree>
    <p:extLst>
      <p:ext uri="{BB962C8B-B14F-4D97-AF65-F5344CB8AC3E}">
        <p14:creationId xmlns:p14="http://schemas.microsoft.com/office/powerpoint/2010/main" val="106238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8778-3BB4-E25D-A385-6949028D66D2}"/>
              </a:ext>
            </a:extLst>
          </p:cNvPr>
          <p:cNvSpPr>
            <a:spLocks noGrp="1"/>
          </p:cNvSpPr>
          <p:nvPr>
            <p:ph type="ctrTitle"/>
          </p:nvPr>
        </p:nvSpPr>
        <p:spPr/>
        <p:txBody>
          <a:bodyPr/>
          <a:lstStyle/>
          <a:p>
            <a:r>
              <a:rPr lang="en-US" dirty="0"/>
              <a:t>ML MINIPROJECT</a:t>
            </a:r>
          </a:p>
        </p:txBody>
      </p:sp>
      <p:sp>
        <p:nvSpPr>
          <p:cNvPr id="3" name="Subtitle 2">
            <a:extLst>
              <a:ext uri="{FF2B5EF4-FFF2-40B4-BE49-F238E27FC236}">
                <a16:creationId xmlns:a16="http://schemas.microsoft.com/office/drawing/2014/main" id="{C86941FB-E971-F604-8286-AF56BA7F2098}"/>
              </a:ext>
            </a:extLst>
          </p:cNvPr>
          <p:cNvSpPr>
            <a:spLocks noGrp="1"/>
          </p:cNvSpPr>
          <p:nvPr>
            <p:ph type="subTitle" idx="1"/>
          </p:nvPr>
        </p:nvSpPr>
        <p:spPr/>
        <p:txBody>
          <a:bodyPr/>
          <a:lstStyle/>
          <a:p>
            <a:r>
              <a:rPr lang="en-US" dirty="0"/>
              <a:t>Shreyas </a:t>
            </a:r>
            <a:r>
              <a:rPr lang="en-US" dirty="0" err="1"/>
              <a:t>Sudeer</a:t>
            </a:r>
            <a:r>
              <a:rPr lang="en-US" dirty="0"/>
              <a:t> - 210962001</a:t>
            </a:r>
          </a:p>
          <a:p>
            <a:r>
              <a:rPr lang="en-US" dirty="0"/>
              <a:t>Bhavana </a:t>
            </a:r>
            <a:r>
              <a:rPr lang="en-US" dirty="0" err="1"/>
              <a:t>Kedari</a:t>
            </a:r>
            <a:r>
              <a:rPr lang="en-US" dirty="0"/>
              <a:t> - 210962038</a:t>
            </a:r>
          </a:p>
        </p:txBody>
      </p:sp>
    </p:spTree>
    <p:extLst>
      <p:ext uri="{BB962C8B-B14F-4D97-AF65-F5344CB8AC3E}">
        <p14:creationId xmlns:p14="http://schemas.microsoft.com/office/powerpoint/2010/main" val="418268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6F9A-7729-703C-B08C-E31902BF1BB7}"/>
              </a:ext>
            </a:extLst>
          </p:cNvPr>
          <p:cNvSpPr>
            <a:spLocks noGrp="1"/>
          </p:cNvSpPr>
          <p:nvPr>
            <p:ph type="title"/>
          </p:nvPr>
        </p:nvSpPr>
        <p:spPr/>
        <p:txBody>
          <a:bodyPr/>
          <a:lstStyle/>
          <a:p>
            <a:r>
              <a:rPr lang="en-US" dirty="0"/>
              <a:t>Data Loading, Inspection &amp; Feature Engineering</a:t>
            </a:r>
          </a:p>
        </p:txBody>
      </p:sp>
      <p:sp>
        <p:nvSpPr>
          <p:cNvPr id="3" name="Content Placeholder 2">
            <a:extLst>
              <a:ext uri="{FF2B5EF4-FFF2-40B4-BE49-F238E27FC236}">
                <a16:creationId xmlns:a16="http://schemas.microsoft.com/office/drawing/2014/main" id="{95E25417-C2D3-96E7-578A-70876AEC6FD0}"/>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 </a:t>
            </a:r>
            <a:r>
              <a:rPr lang="en-US" sz="2500" dirty="0">
                <a:effectLst/>
                <a:latin typeface="Times New Roman" panose="02020603050405020304" pitchFamily="18" charset="0"/>
                <a:ea typeface="SimSun" panose="02010600030101010101" pitchFamily="2" charset="-122"/>
              </a:rPr>
              <a:t>The initial step involves loading essential Python libraries and datasets, aiming to set the foundation for subsequent analysis. Inspection of missing values and dropping irrelevant columns ensures a cleaner dataset for meaningful analysis.</a:t>
            </a:r>
          </a:p>
          <a:p>
            <a:r>
              <a:rPr lang="en-US" sz="2500" dirty="0">
                <a:latin typeface="Times New Roman" panose="02020603050405020304" pitchFamily="18" charset="0"/>
                <a:ea typeface="SimSun" panose="02010600030101010101" pitchFamily="2" charset="-122"/>
              </a:rPr>
              <a:t>For the feature engineering part of the code, t</a:t>
            </a:r>
            <a:r>
              <a:rPr lang="en-US" sz="2500" dirty="0">
                <a:effectLst/>
                <a:latin typeface="Times New Roman" panose="02020603050405020304" pitchFamily="18" charset="0"/>
                <a:ea typeface="SimSun" panose="02010600030101010101" pitchFamily="2" charset="-122"/>
              </a:rPr>
              <a:t>he '</a:t>
            </a:r>
            <a:r>
              <a:rPr lang="en-US" sz="2500" dirty="0" err="1">
                <a:effectLst/>
                <a:latin typeface="Times New Roman" panose="02020603050405020304" pitchFamily="18" charset="0"/>
                <a:ea typeface="SimSun" panose="02010600030101010101" pitchFamily="2" charset="-122"/>
              </a:rPr>
              <a:t>created_utc</a:t>
            </a:r>
            <a:r>
              <a:rPr lang="en-US" sz="2500" dirty="0">
                <a:effectLst/>
                <a:latin typeface="Times New Roman" panose="02020603050405020304" pitchFamily="18" charset="0"/>
                <a:ea typeface="SimSun" panose="02010600030101010101" pitchFamily="2" charset="-122"/>
              </a:rPr>
              <a:t>' column is converted to a datetime format, facilitating the extraction of temporal features. Aggregating comments on a daily basis, aids in summarizing data, providing a more manageable and informative dataset for subsequent analysis.</a:t>
            </a:r>
            <a:endParaRPr lang="en-US" sz="2500" dirty="0"/>
          </a:p>
        </p:txBody>
      </p:sp>
    </p:spTree>
    <p:extLst>
      <p:ext uri="{BB962C8B-B14F-4D97-AF65-F5344CB8AC3E}">
        <p14:creationId xmlns:p14="http://schemas.microsoft.com/office/powerpoint/2010/main" val="73226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C76-1E50-BD69-162E-20FCE8FB8532}"/>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A5A363BE-3DA6-0BD6-49FE-F055BABB5C3C}"/>
              </a:ext>
            </a:extLst>
          </p:cNvPr>
          <p:cNvSpPr>
            <a:spLocks noGrp="1"/>
          </p:cNvSpPr>
          <p:nvPr>
            <p:ph idx="1"/>
          </p:nvPr>
        </p:nvSpPr>
        <p:spPr/>
        <p:txBody>
          <a:bodyPr>
            <a:normAutofit fontScale="77500" lnSpcReduction="20000"/>
          </a:bodyPr>
          <a:lstStyle/>
          <a:p>
            <a:r>
              <a:rPr lang="en-US" dirty="0"/>
              <a:t>Objective:</a:t>
            </a:r>
          </a:p>
          <a:p>
            <a:pPr>
              <a:buFont typeface="Wingdings" panose="05000000000000000000" pitchFamily="2" charset="2"/>
              <a:buChar char="Ø"/>
            </a:pPr>
            <a:r>
              <a:rPr lang="en-US" dirty="0"/>
              <a:t>Extracting emotional tone from comments.</a:t>
            </a:r>
          </a:p>
          <a:p>
            <a:pPr>
              <a:buFont typeface="Wingdings" panose="05000000000000000000" pitchFamily="2" charset="2"/>
              <a:buChar char="Ø"/>
            </a:pPr>
            <a:r>
              <a:rPr lang="en-US" dirty="0"/>
              <a:t>Natural Language Processing (NLP) techniques are used to analyze the sentiment of textual data.</a:t>
            </a:r>
          </a:p>
          <a:p>
            <a:pPr>
              <a:buFont typeface="Wingdings" panose="05000000000000000000" pitchFamily="2" charset="2"/>
              <a:buChar char="Ø"/>
            </a:pPr>
            <a:r>
              <a:rPr lang="en-US" dirty="0"/>
              <a:t>The sentiment scores provide insights into the prevailing public perception and emotional responses related to COVID-19. </a:t>
            </a:r>
          </a:p>
          <a:p>
            <a:pPr>
              <a:buFont typeface="Wingdings" panose="05000000000000000000" pitchFamily="2" charset="2"/>
              <a:buChar char="Ø"/>
            </a:pPr>
            <a:r>
              <a:rPr lang="en-US" dirty="0"/>
              <a:t>The resources used are:-</a:t>
            </a:r>
          </a:p>
          <a:p>
            <a:pPr>
              <a:buFont typeface="Wingdings" panose="05000000000000000000" pitchFamily="2" charset="2"/>
              <a:buChar char="v"/>
            </a:pPr>
            <a:r>
              <a:rPr lang="en-US" dirty="0" err="1"/>
              <a:t>vader_lexicon</a:t>
            </a:r>
            <a:endParaRPr lang="en-US" dirty="0"/>
          </a:p>
          <a:p>
            <a:pPr>
              <a:buFont typeface="Wingdings" panose="05000000000000000000" pitchFamily="2" charset="2"/>
              <a:buChar char="v"/>
            </a:pPr>
            <a:r>
              <a:rPr lang="en-US" dirty="0" err="1"/>
              <a:t>Punkt</a:t>
            </a:r>
            <a:endParaRPr lang="en-US" dirty="0"/>
          </a:p>
          <a:p>
            <a:pPr>
              <a:buFont typeface="Wingdings" panose="05000000000000000000" pitchFamily="2" charset="2"/>
              <a:buChar char="v"/>
            </a:pPr>
            <a:r>
              <a:rPr lang="en-US" dirty="0" err="1"/>
              <a:t>Stopwords</a:t>
            </a:r>
            <a:endParaRPr lang="en-US" dirty="0"/>
          </a:p>
          <a:p>
            <a:pPr>
              <a:buFont typeface="Wingdings" panose="05000000000000000000" pitchFamily="2" charset="2"/>
              <a:buChar char="Ø"/>
            </a:pPr>
            <a:r>
              <a:rPr lang="en-US" dirty="0"/>
              <a:t>The Sentiment Intensity Analyzer (</a:t>
            </a:r>
            <a:r>
              <a:rPr lang="en-US" dirty="0" err="1"/>
              <a:t>sid</a:t>
            </a:r>
            <a:r>
              <a:rPr lang="en-US" dirty="0"/>
              <a:t>) is loaded, which is a pre-trained model for sentiment analysis provided by NLTK.</a:t>
            </a:r>
          </a:p>
          <a:p>
            <a:pPr>
              <a:buFont typeface="Wingdings" panose="05000000000000000000" pitchFamily="2" charset="2"/>
              <a:buChar char="Ø"/>
            </a:pPr>
            <a:r>
              <a:rPr lang="en-US" dirty="0"/>
              <a:t>Performed on Reddit COVID Dataset.</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4493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793-5987-C370-8A5C-6C69216B07ED}"/>
              </a:ext>
            </a:extLst>
          </p:cNvPr>
          <p:cNvSpPr>
            <a:spLocks noGrp="1"/>
          </p:cNvSpPr>
          <p:nvPr>
            <p:ph type="title"/>
          </p:nvPr>
        </p:nvSpPr>
        <p:spPr/>
        <p:txBody>
          <a:bodyPr/>
          <a:lstStyle/>
          <a:p>
            <a:r>
              <a:rPr lang="en-US" dirty="0"/>
              <a:t>Steps used in Sentiment Analysis</a:t>
            </a:r>
          </a:p>
        </p:txBody>
      </p:sp>
      <p:sp>
        <p:nvSpPr>
          <p:cNvPr id="3" name="Content Placeholder 2">
            <a:extLst>
              <a:ext uri="{FF2B5EF4-FFF2-40B4-BE49-F238E27FC236}">
                <a16:creationId xmlns:a16="http://schemas.microsoft.com/office/drawing/2014/main" id="{DF00B0F9-B83D-86DC-0DA3-E5C4A06A32A4}"/>
              </a:ext>
            </a:extLst>
          </p:cNvPr>
          <p:cNvSpPr>
            <a:spLocks noGrp="1"/>
          </p:cNvSpPr>
          <p:nvPr>
            <p:ph idx="1"/>
          </p:nvPr>
        </p:nvSpPr>
        <p:spPr/>
        <p:txBody>
          <a:bodyPr/>
          <a:lstStyle/>
          <a:p>
            <a:r>
              <a:rPr lang="en-US" dirty="0"/>
              <a:t>1) tokenize the words</a:t>
            </a:r>
          </a:p>
          <a:p>
            <a:r>
              <a:rPr lang="en-US" dirty="0"/>
              <a:t>2) get rid of </a:t>
            </a:r>
            <a:r>
              <a:rPr lang="en-US" dirty="0" err="1"/>
              <a:t>stopwords</a:t>
            </a:r>
            <a:endParaRPr lang="en-US" dirty="0"/>
          </a:p>
          <a:p>
            <a:r>
              <a:rPr lang="en-US" dirty="0"/>
              <a:t>3) convert words into lowercase</a:t>
            </a:r>
          </a:p>
          <a:p>
            <a:r>
              <a:rPr lang="en-US" dirty="0"/>
              <a:t>4) apply the Sentiment Intensity Analyzer model (SID) to get the sentiment scores</a:t>
            </a:r>
          </a:p>
          <a:p>
            <a:pPr marL="0" indent="0">
              <a:buNone/>
            </a:pPr>
            <a:r>
              <a:rPr lang="en-US" dirty="0"/>
              <a:t>Output: Positive sentiment may correlate with optimism or improving conditions, while negative sentiment may indicate concerns or worsening situations.</a:t>
            </a:r>
          </a:p>
          <a:p>
            <a:endParaRPr lang="en-US" dirty="0"/>
          </a:p>
        </p:txBody>
      </p:sp>
    </p:spTree>
    <p:extLst>
      <p:ext uri="{BB962C8B-B14F-4D97-AF65-F5344CB8AC3E}">
        <p14:creationId xmlns:p14="http://schemas.microsoft.com/office/powerpoint/2010/main" val="406553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0B05-5A68-0988-4251-D78C02E31154}"/>
              </a:ext>
            </a:extLst>
          </p:cNvPr>
          <p:cNvSpPr>
            <a:spLocks noGrp="1"/>
          </p:cNvSpPr>
          <p:nvPr>
            <p:ph type="title"/>
          </p:nvPr>
        </p:nvSpPr>
        <p:spPr>
          <a:xfrm>
            <a:off x="838200" y="803664"/>
            <a:ext cx="10515600" cy="1325563"/>
          </a:xfrm>
        </p:spPr>
        <p:txBody>
          <a:bodyPr>
            <a:normAutofit fontScale="90000"/>
          </a:bodyPr>
          <a:lstStyle/>
          <a:p>
            <a:r>
              <a:rPr lang="en-US" sz="4900" dirty="0">
                <a:effectLst/>
                <a:ea typeface="SimSun" panose="02010600030101010101" pitchFamily="2" charset="-122"/>
              </a:rPr>
              <a:t>Language Complexity Analysis &amp; Combining Data</a:t>
            </a:r>
            <a:br>
              <a:rPr lang="en-US" sz="4400" dirty="0">
                <a:effectLst/>
                <a:latin typeface="Times New Roman" panose="02020603050405020304" pitchFamily="18" charset="0"/>
                <a:ea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id="{DFE628D4-B258-E2C8-1FED-4E95223DBC00}"/>
              </a:ext>
            </a:extLst>
          </p:cNvPr>
          <p:cNvSpPr>
            <a:spLocks noGrp="1"/>
          </p:cNvSpPr>
          <p:nvPr>
            <p:ph idx="1"/>
          </p:nvPr>
        </p:nvSpPr>
        <p:spPr/>
        <p:txBody>
          <a:bodyPr>
            <a:normAutofit fontScale="92500" lnSpcReduction="10000"/>
          </a:bodyPr>
          <a:lstStyle/>
          <a:p>
            <a:r>
              <a:rPr lang="en-US" dirty="0"/>
              <a:t>Tracking language complexity over time can help identify patterns related to information </a:t>
            </a:r>
            <a:r>
              <a:rPr lang="en-US" dirty="0" err="1"/>
              <a:t>dissemination.A</a:t>
            </a:r>
            <a:r>
              <a:rPr lang="en-US" dirty="0"/>
              <a:t> sudden change in complexity might indicate a shift in public engagement or the emergence of new </a:t>
            </a:r>
            <a:r>
              <a:rPr lang="en-US" dirty="0" err="1"/>
              <a:t>topics.These</a:t>
            </a:r>
            <a:r>
              <a:rPr lang="en-US" dirty="0"/>
              <a:t> metrics serve as additional features for the machine learning model, contributing to a more nuanced analysis of outbreak dynamics.</a:t>
            </a:r>
          </a:p>
          <a:p>
            <a:r>
              <a:rPr lang="en-US" dirty="0"/>
              <a:t>Resources used:-</a:t>
            </a:r>
          </a:p>
          <a:p>
            <a:pPr>
              <a:buFont typeface="Wingdings" panose="05000000000000000000" pitchFamily="2" charset="2"/>
              <a:buChar char="Ø"/>
            </a:pPr>
            <a:r>
              <a:rPr lang="en-US" dirty="0" err="1"/>
              <a:t>Punkt</a:t>
            </a:r>
            <a:endParaRPr lang="en-US" dirty="0"/>
          </a:p>
          <a:p>
            <a:pPr>
              <a:buFont typeface="Wingdings" panose="05000000000000000000" pitchFamily="2" charset="2"/>
              <a:buChar char="Ø"/>
            </a:pPr>
            <a:r>
              <a:rPr lang="en-US" dirty="0">
                <a:effectLst/>
                <a:latin typeface="Times New Roman" panose="02020603050405020304" pitchFamily="18" charset="0"/>
                <a:ea typeface="SimSun" panose="02010600030101010101" pitchFamily="2" charset="-122"/>
              </a:rPr>
              <a:t>Merging daily comments with global COVID-19 statistics aligns data temporally. This integration allows for the exploration of potential relationships between online discussions and disease outbreak dynamics. Temporal alignment is crucial for accurate correlation analysis and prediction model development</a:t>
            </a:r>
            <a:endParaRPr lang="en-US" dirty="0"/>
          </a:p>
        </p:txBody>
      </p:sp>
    </p:spTree>
    <p:extLst>
      <p:ext uri="{BB962C8B-B14F-4D97-AF65-F5344CB8AC3E}">
        <p14:creationId xmlns:p14="http://schemas.microsoft.com/office/powerpoint/2010/main" val="317877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B90F-B685-EA45-B9F3-BDE649282B82}"/>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A1826396-BE6F-5513-907B-EE0C36BAE334}"/>
              </a:ext>
            </a:extLst>
          </p:cNvPr>
          <p:cNvSpPr>
            <a:spLocks noGrp="1"/>
          </p:cNvSpPr>
          <p:nvPr>
            <p:ph idx="1"/>
          </p:nvPr>
        </p:nvSpPr>
        <p:spPr/>
        <p:txBody>
          <a:bodyPr/>
          <a:lstStyle/>
          <a:p>
            <a:r>
              <a:rPr lang="en-US" dirty="0"/>
              <a:t>Its used to gain a granular understanding of the temporal dynamics of COVID-19 </a:t>
            </a:r>
          </a:p>
          <a:p>
            <a:r>
              <a:rPr lang="en-US" dirty="0"/>
              <a:t>Helps to understand trends, patterns and potential spikes.</a:t>
            </a:r>
          </a:p>
          <a:p>
            <a:r>
              <a:rPr lang="en-US" dirty="0"/>
              <a:t>We have gone for a daily granularity for the months of September and October 2021</a:t>
            </a:r>
          </a:p>
          <a:p>
            <a:r>
              <a:rPr lang="en-US" dirty="0"/>
              <a:t>Assumed population of 7.8 billion.</a:t>
            </a:r>
          </a:p>
          <a:p>
            <a:r>
              <a:rPr lang="en-US" dirty="0"/>
              <a:t>Performed on the WHO Stats dataset</a:t>
            </a:r>
          </a:p>
        </p:txBody>
      </p:sp>
    </p:spTree>
    <p:extLst>
      <p:ext uri="{BB962C8B-B14F-4D97-AF65-F5344CB8AC3E}">
        <p14:creationId xmlns:p14="http://schemas.microsoft.com/office/powerpoint/2010/main" val="59986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62A-C648-758F-FD94-730D1FFAEF7B}"/>
              </a:ext>
            </a:extLst>
          </p:cNvPr>
          <p:cNvSpPr>
            <a:spLocks noGrp="1"/>
          </p:cNvSpPr>
          <p:nvPr>
            <p:ph type="title"/>
          </p:nvPr>
        </p:nvSpPr>
        <p:spPr/>
        <p:txBody>
          <a:bodyPr/>
          <a:lstStyle/>
          <a:p>
            <a:r>
              <a:rPr lang="en-US" dirty="0"/>
              <a:t>Steps for Temporal Analysis</a:t>
            </a:r>
          </a:p>
        </p:txBody>
      </p:sp>
      <p:sp>
        <p:nvSpPr>
          <p:cNvPr id="3" name="Content Placeholder 2">
            <a:extLst>
              <a:ext uri="{FF2B5EF4-FFF2-40B4-BE49-F238E27FC236}">
                <a16:creationId xmlns:a16="http://schemas.microsoft.com/office/drawing/2014/main" id="{47CEA33C-F08B-06A7-DB0A-FEA087B27524}"/>
              </a:ext>
            </a:extLst>
          </p:cNvPr>
          <p:cNvSpPr>
            <a:spLocks noGrp="1"/>
          </p:cNvSpPr>
          <p:nvPr>
            <p:ph idx="1"/>
          </p:nvPr>
        </p:nvSpPr>
        <p:spPr/>
        <p:txBody>
          <a:bodyPr>
            <a:normAutofit lnSpcReduction="10000"/>
          </a:bodyPr>
          <a:lstStyle/>
          <a:p>
            <a:r>
              <a:rPr lang="en-US" dirty="0"/>
              <a:t>1)Data preprocessing:</a:t>
            </a:r>
          </a:p>
          <a:p>
            <a:r>
              <a:rPr lang="en-US" dirty="0"/>
              <a:t>Convert dates into date time format</a:t>
            </a:r>
          </a:p>
          <a:p>
            <a:r>
              <a:rPr lang="en-US" dirty="0"/>
              <a:t>2)Stats aggregation:</a:t>
            </a:r>
          </a:p>
          <a:p>
            <a:r>
              <a:rPr lang="en-US" dirty="0"/>
              <a:t>'</a:t>
            </a:r>
            <a:r>
              <a:rPr lang="en-US" dirty="0" err="1"/>
              <a:t>New_cases</a:t>
            </a:r>
            <a:r>
              <a:rPr lang="en-US" dirty="0"/>
              <a:t>': 'sum',   </a:t>
            </a:r>
          </a:p>
          <a:p>
            <a:r>
              <a:rPr lang="en-US" dirty="0"/>
              <a:t> '</a:t>
            </a:r>
            <a:r>
              <a:rPr lang="en-US" dirty="0" err="1"/>
              <a:t>Cumulative_cases</a:t>
            </a:r>
            <a:r>
              <a:rPr lang="en-US" dirty="0"/>
              <a:t>': 'max',    </a:t>
            </a:r>
          </a:p>
          <a:p>
            <a:r>
              <a:rPr lang="en-US" dirty="0"/>
              <a:t>'</a:t>
            </a:r>
            <a:r>
              <a:rPr lang="en-US" dirty="0" err="1"/>
              <a:t>New_deaths</a:t>
            </a:r>
            <a:r>
              <a:rPr lang="en-US" dirty="0"/>
              <a:t>': 'sum',    </a:t>
            </a:r>
          </a:p>
          <a:p>
            <a:r>
              <a:rPr lang="en-US" dirty="0"/>
              <a:t>'</a:t>
            </a:r>
            <a:r>
              <a:rPr lang="en-US" dirty="0" err="1"/>
              <a:t>Cumulative_deaths</a:t>
            </a:r>
            <a:r>
              <a:rPr lang="en-US" dirty="0"/>
              <a:t>': 'max’</a:t>
            </a:r>
          </a:p>
          <a:p>
            <a:r>
              <a:rPr lang="en-US" dirty="0"/>
              <a:t>3) Percentage Outbreak Calculation:</a:t>
            </a:r>
          </a:p>
          <a:p>
            <a:r>
              <a:rPr lang="en-US" dirty="0" err="1"/>
              <a:t>Cumulative_cases</a:t>
            </a:r>
            <a:r>
              <a:rPr lang="en-US" dirty="0"/>
              <a:t>/</a:t>
            </a:r>
            <a:r>
              <a:rPr lang="en-US" dirty="0" err="1"/>
              <a:t>Total_population</a:t>
            </a:r>
            <a:r>
              <a:rPr lang="en-US" dirty="0"/>
              <a:t>*100</a:t>
            </a:r>
          </a:p>
          <a:p>
            <a:endParaRPr lang="en-US" dirty="0"/>
          </a:p>
          <a:p>
            <a:endParaRPr lang="en-US" dirty="0"/>
          </a:p>
        </p:txBody>
      </p:sp>
    </p:spTree>
    <p:extLst>
      <p:ext uri="{BB962C8B-B14F-4D97-AF65-F5344CB8AC3E}">
        <p14:creationId xmlns:p14="http://schemas.microsoft.com/office/powerpoint/2010/main" val="3945171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8DB2-789F-4E65-1BA8-D8D0A86487C6}"/>
              </a:ext>
            </a:extLst>
          </p:cNvPr>
          <p:cNvSpPr>
            <a:spLocks noGrp="1"/>
          </p:cNvSpPr>
          <p:nvPr>
            <p:ph type="title"/>
          </p:nvPr>
        </p:nvSpPr>
        <p:spPr/>
        <p:txBody>
          <a:bodyPr/>
          <a:lstStyle/>
          <a:p>
            <a:r>
              <a:rPr lang="en-US" dirty="0"/>
              <a:t>Steps for Language Complexity Analysis</a:t>
            </a:r>
          </a:p>
        </p:txBody>
      </p:sp>
      <p:sp>
        <p:nvSpPr>
          <p:cNvPr id="3" name="Content Placeholder 2">
            <a:extLst>
              <a:ext uri="{FF2B5EF4-FFF2-40B4-BE49-F238E27FC236}">
                <a16:creationId xmlns:a16="http://schemas.microsoft.com/office/drawing/2014/main" id="{607DEFCE-5D89-B371-BD5F-C25088B24EF7}"/>
              </a:ext>
            </a:extLst>
          </p:cNvPr>
          <p:cNvSpPr>
            <a:spLocks noGrp="1"/>
          </p:cNvSpPr>
          <p:nvPr>
            <p:ph idx="1"/>
          </p:nvPr>
        </p:nvSpPr>
        <p:spPr/>
        <p:txBody>
          <a:bodyPr/>
          <a:lstStyle/>
          <a:p>
            <a:r>
              <a:rPr lang="en-US" dirty="0"/>
              <a:t>1) tokenize comments into sentences and words.</a:t>
            </a:r>
          </a:p>
          <a:p>
            <a:r>
              <a:rPr lang="en-US" dirty="0"/>
              <a:t>2) calculate average sentence length</a:t>
            </a:r>
          </a:p>
          <a:p>
            <a:r>
              <a:rPr lang="en-US" dirty="0" err="1"/>
              <a:t>avg_sentence_length</a:t>
            </a:r>
            <a:r>
              <a:rPr lang="en-US" dirty="0"/>
              <a:t> = </a:t>
            </a:r>
            <a:r>
              <a:rPr lang="en-US" dirty="0" err="1"/>
              <a:t>len</a:t>
            </a:r>
            <a:r>
              <a:rPr lang="en-US" dirty="0"/>
              <a:t>(words) / </a:t>
            </a:r>
            <a:r>
              <a:rPr lang="en-US" dirty="0" err="1"/>
              <a:t>len</a:t>
            </a:r>
            <a:r>
              <a:rPr lang="en-US" dirty="0"/>
              <a:t>(sentences)    </a:t>
            </a:r>
            <a:r>
              <a:rPr lang="en-US" dirty="0" err="1"/>
              <a:t>avg_word_length</a:t>
            </a:r>
            <a:r>
              <a:rPr lang="en-US" dirty="0"/>
              <a:t> = sum(</a:t>
            </a:r>
            <a:r>
              <a:rPr lang="en-US" dirty="0" err="1"/>
              <a:t>len</a:t>
            </a:r>
            <a:r>
              <a:rPr lang="en-US" dirty="0"/>
              <a:t>(word) for word in words) / </a:t>
            </a:r>
            <a:r>
              <a:rPr lang="en-US" dirty="0" err="1"/>
              <a:t>len</a:t>
            </a:r>
            <a:r>
              <a:rPr lang="en-US" dirty="0"/>
              <a:t>(words)    </a:t>
            </a:r>
            <a:r>
              <a:rPr lang="en-US" dirty="0" err="1"/>
              <a:t>ttr</a:t>
            </a:r>
            <a:r>
              <a:rPr lang="en-US" dirty="0"/>
              <a:t> = </a:t>
            </a:r>
            <a:r>
              <a:rPr lang="en-US" dirty="0" err="1"/>
              <a:t>len</a:t>
            </a:r>
            <a:r>
              <a:rPr lang="en-US" dirty="0"/>
              <a:t>(set(words)) / </a:t>
            </a:r>
            <a:r>
              <a:rPr lang="en-US" dirty="0" err="1"/>
              <a:t>len</a:t>
            </a:r>
            <a:r>
              <a:rPr lang="en-US" dirty="0"/>
              <a:t>(words)</a:t>
            </a:r>
          </a:p>
          <a:p>
            <a:r>
              <a:rPr lang="en-US" dirty="0"/>
              <a:t>3)percentage outbreak calculation</a:t>
            </a:r>
          </a:p>
          <a:p>
            <a:r>
              <a:rPr lang="en-US" dirty="0" err="1"/>
              <a:t>Cumulative_deaths</a:t>
            </a:r>
            <a:r>
              <a:rPr lang="en-US" dirty="0"/>
              <a:t>/ </a:t>
            </a:r>
            <a:r>
              <a:rPr lang="en-US" dirty="0" err="1"/>
              <a:t>total_population</a:t>
            </a:r>
            <a:r>
              <a:rPr lang="en-US" dirty="0"/>
              <a:t> * 100</a:t>
            </a:r>
          </a:p>
        </p:txBody>
      </p:sp>
    </p:spTree>
    <p:extLst>
      <p:ext uri="{BB962C8B-B14F-4D97-AF65-F5344CB8AC3E}">
        <p14:creationId xmlns:p14="http://schemas.microsoft.com/office/powerpoint/2010/main" val="12028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4C61-816B-9078-0967-C04F389A52D4}"/>
              </a:ext>
            </a:extLst>
          </p:cNvPr>
          <p:cNvSpPr>
            <a:spLocks noGrp="1"/>
          </p:cNvSpPr>
          <p:nvPr>
            <p:ph type="title"/>
          </p:nvPr>
        </p:nvSpPr>
        <p:spPr/>
        <p:txBody>
          <a:bodyPr/>
          <a:lstStyle/>
          <a:p>
            <a:r>
              <a:rPr lang="en-US" dirty="0"/>
              <a:t>Machine Leaning Model </a:t>
            </a:r>
          </a:p>
        </p:txBody>
      </p:sp>
      <p:sp>
        <p:nvSpPr>
          <p:cNvPr id="3" name="Content Placeholder 2">
            <a:extLst>
              <a:ext uri="{FF2B5EF4-FFF2-40B4-BE49-F238E27FC236}">
                <a16:creationId xmlns:a16="http://schemas.microsoft.com/office/drawing/2014/main" id="{FF833BEA-E1D8-97ED-300A-B79384E88A54}"/>
              </a:ext>
            </a:extLst>
          </p:cNvPr>
          <p:cNvSpPr>
            <a:spLocks noGrp="1"/>
          </p:cNvSpPr>
          <p:nvPr>
            <p:ph idx="1"/>
          </p:nvPr>
        </p:nvSpPr>
        <p:spPr/>
        <p:txBody>
          <a:bodyPr>
            <a:normAutofit fontScale="77500" lnSpcReduction="20000"/>
          </a:bodyPr>
          <a:lstStyle/>
          <a:p>
            <a:r>
              <a:rPr lang="en-US" dirty="0">
                <a:effectLst/>
                <a:latin typeface="Times New Roman" panose="02020603050405020304" pitchFamily="18" charset="0"/>
                <a:ea typeface="SimSun" panose="02010600030101010101" pitchFamily="2" charset="-122"/>
              </a:rPr>
              <a:t>The Random Forest Regressor, known for handling complex relationships in data, is employed for its predictive capabilities.</a:t>
            </a:r>
          </a:p>
          <a:p>
            <a:r>
              <a:rPr lang="en-US" dirty="0">
                <a:latin typeface="Times New Roman" panose="02020603050405020304" pitchFamily="18" charset="0"/>
                <a:ea typeface="SimSun" panose="02010600030101010101" pitchFamily="2" charset="-122"/>
              </a:rPr>
              <a:t>Steps:</a:t>
            </a:r>
            <a:endParaRPr lang="en-US" dirty="0">
              <a:effectLst/>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1) we use random forest regressor from scikit library</a:t>
            </a:r>
          </a:p>
          <a:p>
            <a:r>
              <a:rPr lang="en-US" dirty="0">
                <a:latin typeface="Times New Roman" panose="02020603050405020304" pitchFamily="18" charset="0"/>
                <a:ea typeface="SimSun" panose="02010600030101010101" pitchFamily="2" charset="-122"/>
              </a:rPr>
              <a:t>2)parameter used:-</a:t>
            </a:r>
          </a:p>
          <a:p>
            <a:r>
              <a:rPr lang="en-US" dirty="0" err="1">
                <a:latin typeface="Times New Roman" panose="02020603050405020304" pitchFamily="18" charset="0"/>
                <a:ea typeface="SimSun" panose="02010600030101010101" pitchFamily="2" charset="-122"/>
              </a:rPr>
              <a:t>n_estimators</a:t>
            </a:r>
            <a:r>
              <a:rPr lang="en-US" dirty="0">
                <a:latin typeface="Times New Roman" panose="02020603050405020304" pitchFamily="18" charset="0"/>
                <a:ea typeface="SimSun" panose="02010600030101010101" pitchFamily="2" charset="-122"/>
              </a:rPr>
              <a:t>=200</a:t>
            </a:r>
          </a:p>
          <a:p>
            <a:r>
              <a:rPr lang="en-US" dirty="0" err="1">
                <a:latin typeface="Times New Roman" panose="02020603050405020304" pitchFamily="18" charset="0"/>
                <a:ea typeface="SimSun" panose="02010600030101010101" pitchFamily="2" charset="-122"/>
              </a:rPr>
              <a:t>max_depth</a:t>
            </a:r>
            <a:r>
              <a:rPr lang="en-US" dirty="0">
                <a:latin typeface="Times New Roman" panose="02020603050405020304" pitchFamily="18" charset="0"/>
                <a:ea typeface="SimSun" panose="02010600030101010101" pitchFamily="2" charset="-122"/>
              </a:rPr>
              <a:t>=10</a:t>
            </a:r>
          </a:p>
          <a:p>
            <a:r>
              <a:rPr lang="en-US" dirty="0" err="1">
                <a:latin typeface="Times New Roman" panose="02020603050405020304" pitchFamily="18" charset="0"/>
                <a:ea typeface="SimSun" panose="02010600030101010101" pitchFamily="2" charset="-122"/>
              </a:rPr>
              <a:t>max_features</a:t>
            </a:r>
            <a:r>
              <a:rPr lang="en-US" dirty="0">
                <a:latin typeface="Times New Roman" panose="02020603050405020304" pitchFamily="18" charset="0"/>
                <a:ea typeface="SimSun" panose="02010600030101010101" pitchFamily="2" charset="-122"/>
              </a:rPr>
              <a:t>=“sqrt”</a:t>
            </a:r>
          </a:p>
          <a:p>
            <a:r>
              <a:rPr lang="en-US" dirty="0" err="1">
                <a:latin typeface="Times New Roman" panose="02020603050405020304" pitchFamily="18" charset="0"/>
                <a:ea typeface="SimSun" panose="02010600030101010101" pitchFamily="2" charset="-122"/>
              </a:rPr>
              <a:t>random_state</a:t>
            </a:r>
            <a:r>
              <a:rPr lang="en-US" dirty="0">
                <a:latin typeface="Times New Roman" panose="02020603050405020304" pitchFamily="18" charset="0"/>
                <a:ea typeface="SimSun" panose="02010600030101010101" pitchFamily="2" charset="-122"/>
              </a:rPr>
              <a:t>=42</a:t>
            </a:r>
          </a:p>
          <a:p>
            <a:r>
              <a:rPr lang="en-US" dirty="0">
                <a:latin typeface="Times New Roman" panose="02020603050405020304" pitchFamily="18" charset="0"/>
                <a:ea typeface="SimSun" panose="02010600030101010101" pitchFamily="2" charset="-122"/>
              </a:rPr>
              <a:t>3)Model training</a:t>
            </a:r>
          </a:p>
          <a:p>
            <a:r>
              <a:rPr lang="en-US" dirty="0">
                <a:latin typeface="Times New Roman" panose="02020603050405020304" pitchFamily="18" charset="0"/>
                <a:ea typeface="SimSun" panose="02010600030101010101" pitchFamily="2" charset="-122"/>
              </a:rPr>
              <a:t>4)Model prediction</a:t>
            </a:r>
          </a:p>
          <a:p>
            <a:r>
              <a:rPr lang="en-US" dirty="0"/>
              <a:t>5)Model evaluation using R Squared and Mean Squared Error</a:t>
            </a:r>
          </a:p>
        </p:txBody>
      </p:sp>
    </p:spTree>
    <p:extLst>
      <p:ext uri="{BB962C8B-B14F-4D97-AF65-F5344CB8AC3E}">
        <p14:creationId xmlns:p14="http://schemas.microsoft.com/office/powerpoint/2010/main" val="1417298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48CE-206B-F41A-98AC-6FB7D55A1465}"/>
              </a:ext>
            </a:extLst>
          </p:cNvPr>
          <p:cNvSpPr>
            <a:spLocks noGrp="1"/>
          </p:cNvSpPr>
          <p:nvPr>
            <p:ph type="title"/>
          </p:nvPr>
        </p:nvSpPr>
        <p:spPr/>
        <p:txBody>
          <a:bodyPr/>
          <a:lstStyle/>
          <a:p>
            <a:r>
              <a:rPr lang="en-US" dirty="0"/>
              <a:t>Results and Conclusion</a:t>
            </a:r>
          </a:p>
        </p:txBody>
      </p:sp>
      <p:pic>
        <p:nvPicPr>
          <p:cNvPr id="4" name="Content Placeholder 3">
            <a:extLst>
              <a:ext uri="{FF2B5EF4-FFF2-40B4-BE49-F238E27FC236}">
                <a16:creationId xmlns:a16="http://schemas.microsoft.com/office/drawing/2014/main" id="{5E2B2A12-3EBE-8C50-AF36-D54E3652B7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4809" y="1690689"/>
            <a:ext cx="9565907" cy="4681666"/>
          </a:xfrm>
          <a:prstGeom prst="rect">
            <a:avLst/>
          </a:prstGeom>
          <a:noFill/>
          <a:ln>
            <a:noFill/>
          </a:ln>
        </p:spPr>
      </p:pic>
    </p:spTree>
    <p:extLst>
      <p:ext uri="{BB962C8B-B14F-4D97-AF65-F5344CB8AC3E}">
        <p14:creationId xmlns:p14="http://schemas.microsoft.com/office/powerpoint/2010/main" val="200309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8D565-32E8-C3EA-828E-3023AD6B7B36}"/>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endParaRPr lang="en-US" sz="5200"/>
          </a:p>
        </p:txBody>
      </p:sp>
      <p:pic>
        <p:nvPicPr>
          <p:cNvPr id="4" name="Content Placeholder 3" descr="A graph with blue dots&#10;&#10;Description automatically generated">
            <a:extLst>
              <a:ext uri="{FF2B5EF4-FFF2-40B4-BE49-F238E27FC236}">
                <a16:creationId xmlns:a16="http://schemas.microsoft.com/office/drawing/2014/main" id="{0D307CDB-5AD3-FEDC-2CF5-0D16C3AA3D7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19"/>
          <a:stretch/>
        </p:blipFill>
        <p:spPr bwMode="auto">
          <a:xfrm>
            <a:off x="360708" y="2957665"/>
            <a:ext cx="5469312" cy="3346376"/>
          </a:xfrm>
          <a:prstGeom prst="rect">
            <a:avLst/>
          </a:prstGeom>
          <a:noFill/>
          <a:extLst>
            <a:ext uri="{53640926-AAD7-44D8-BBD7-CCE9431645EC}">
              <a14:shadowObscured xmlns:a14="http://schemas.microsoft.com/office/drawing/2010/main"/>
            </a:ext>
          </a:extLst>
        </p:spPr>
      </p:pic>
      <p:pic>
        <p:nvPicPr>
          <p:cNvPr id="5" name="Picture 4" descr="A graph with blue dots and red lines&#10;&#10;Description automatically generated">
            <a:extLst>
              <a:ext uri="{FF2B5EF4-FFF2-40B4-BE49-F238E27FC236}">
                <a16:creationId xmlns:a16="http://schemas.microsoft.com/office/drawing/2014/main" id="{840A8868-A63F-0678-7545-55AD278E8D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375"/>
          <a:stretch/>
        </p:blipFill>
        <p:spPr bwMode="auto">
          <a:xfrm>
            <a:off x="6346332" y="2957665"/>
            <a:ext cx="5500606" cy="3346376"/>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13417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5643-E493-831D-3F2A-A1C896D59D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77CBBD3-9F2C-ABB1-9E76-90428709F5D2}"/>
              </a:ext>
            </a:extLst>
          </p:cNvPr>
          <p:cNvSpPr>
            <a:spLocks noGrp="1"/>
          </p:cNvSpPr>
          <p:nvPr>
            <p:ph idx="1"/>
          </p:nvPr>
        </p:nvSpPr>
        <p:spPr/>
        <p:txBody>
          <a:bodyPr>
            <a:normAutofit lnSpcReduction="10000"/>
          </a:bodyPr>
          <a:lstStyle/>
          <a:p>
            <a:r>
              <a:rPr lang="en-US" sz="3500" dirty="0"/>
              <a:t>Prediction of disease outbreak using social media data</a:t>
            </a:r>
          </a:p>
          <a:p>
            <a:r>
              <a:rPr lang="en-US" sz="3500" dirty="0"/>
              <a:t>In todays world, there is the present need for accurate and timely predictions of disease outbreaks especially after the outbreak of COVID-19. Traditional methods of monitoring often rely on slow data collection processes hindering the rapid response. The emergence of social media coupled with advanced machine learning techniques offers a unique opportunity to revolutionize infectious disease tracking</a:t>
            </a:r>
          </a:p>
        </p:txBody>
      </p:sp>
    </p:spTree>
    <p:extLst>
      <p:ext uri="{BB962C8B-B14F-4D97-AF65-F5344CB8AC3E}">
        <p14:creationId xmlns:p14="http://schemas.microsoft.com/office/powerpoint/2010/main" val="56981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C335-2443-DBA2-EDB8-A4A4056EAF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0E7D42-BA1C-B72A-EB42-BEC949298D82}"/>
              </a:ext>
            </a:extLst>
          </p:cNvPr>
          <p:cNvSpPr>
            <a:spLocks noGrp="1"/>
          </p:cNvSpPr>
          <p:nvPr>
            <p:ph idx="1"/>
          </p:nvPr>
        </p:nvSpPr>
        <p:spPr>
          <a:xfrm>
            <a:off x="3413449" y="2684041"/>
            <a:ext cx="10515600" cy="4351338"/>
          </a:xfrm>
        </p:spPr>
        <p:txBody>
          <a:bodyPr>
            <a:normAutofit/>
          </a:bodyPr>
          <a:lstStyle/>
          <a:p>
            <a:pPr marL="0" indent="0">
              <a:buNone/>
            </a:pPr>
            <a:r>
              <a:rPr lang="en-US" sz="8000" dirty="0"/>
              <a:t>Thank You</a:t>
            </a:r>
          </a:p>
        </p:txBody>
      </p:sp>
    </p:spTree>
    <p:extLst>
      <p:ext uri="{BB962C8B-B14F-4D97-AF65-F5344CB8AC3E}">
        <p14:creationId xmlns:p14="http://schemas.microsoft.com/office/powerpoint/2010/main" val="285101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5078-90F8-9121-E8D4-224D3E4B5BA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10F2BE4-4600-1E5E-57D6-CE089D144B35}"/>
              </a:ext>
            </a:extLst>
          </p:cNvPr>
          <p:cNvSpPr>
            <a:spLocks noGrp="1"/>
          </p:cNvSpPr>
          <p:nvPr>
            <p:ph idx="1"/>
          </p:nvPr>
        </p:nvSpPr>
        <p:spPr/>
        <p:txBody>
          <a:bodyPr/>
          <a:lstStyle/>
          <a:p>
            <a:r>
              <a:rPr lang="en-US" dirty="0"/>
              <a:t>Develop a robust model using machine learning techniques to predict percentage disease outbreak using social media trends.</a:t>
            </a:r>
          </a:p>
          <a:p>
            <a:endParaRPr lang="en-US" dirty="0"/>
          </a:p>
          <a:p>
            <a:r>
              <a:rPr lang="en-US" dirty="0"/>
              <a:t>To provide valuable insights for public health interventions and strategies.</a:t>
            </a:r>
          </a:p>
          <a:p>
            <a:endParaRPr lang="en-US" dirty="0"/>
          </a:p>
          <a:p>
            <a:r>
              <a:rPr lang="en-US" dirty="0"/>
              <a:t>Leveraging machine learning techniques for real-time monitoring of disease outbreaks.</a:t>
            </a:r>
          </a:p>
        </p:txBody>
      </p:sp>
    </p:spTree>
    <p:extLst>
      <p:ext uri="{BB962C8B-B14F-4D97-AF65-F5344CB8AC3E}">
        <p14:creationId xmlns:p14="http://schemas.microsoft.com/office/powerpoint/2010/main" val="6542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0F4D-806D-1C03-8A50-2D007B97771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0A2473C-063D-0707-DAC7-BA83E9AD5DA8}"/>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54091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2C6-31F1-35FF-3226-323CA610E59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652F6580-48C8-A28E-D2E1-05A64BBD3DB7}"/>
              </a:ext>
            </a:extLst>
          </p:cNvPr>
          <p:cNvSpPr>
            <a:spLocks noGrp="1"/>
          </p:cNvSpPr>
          <p:nvPr>
            <p:ph idx="1"/>
          </p:nvPr>
        </p:nvSpPr>
        <p:spPr/>
        <p:txBody>
          <a:bodyPr>
            <a:normAutofit lnSpcReduction="10000"/>
          </a:bodyPr>
          <a:lstStyle/>
          <a:p>
            <a:pPr marL="0" indent="0">
              <a:buNone/>
            </a:pPr>
            <a:r>
              <a:rPr lang="en-US" dirty="0"/>
              <a:t>We are using the following datasets:  </a:t>
            </a:r>
          </a:p>
          <a:p>
            <a:pPr marL="0" indent="0">
              <a:buNone/>
            </a:pPr>
            <a:r>
              <a:rPr lang="en-US" dirty="0"/>
              <a:t>1)COVID Reddit dataset</a:t>
            </a:r>
          </a:p>
          <a:p>
            <a:pPr marL="0" indent="0">
              <a:buNone/>
            </a:pPr>
            <a:r>
              <a:rPr lang="en-US" dirty="0"/>
              <a:t>Sentiment Analysis</a:t>
            </a:r>
          </a:p>
          <a:p>
            <a:pPr marL="0" indent="0">
              <a:buNone/>
            </a:pPr>
            <a:r>
              <a:rPr lang="en-US" dirty="0"/>
              <a:t>Trend analysis</a:t>
            </a:r>
          </a:p>
          <a:p>
            <a:pPr marL="0" indent="0">
              <a:buNone/>
            </a:pPr>
            <a:r>
              <a:rPr lang="en-US" dirty="0"/>
              <a:t>2)WHO Dataset</a:t>
            </a:r>
          </a:p>
          <a:p>
            <a:pPr marL="0" indent="0">
              <a:buNone/>
            </a:pPr>
            <a:r>
              <a:rPr lang="en-US" dirty="0"/>
              <a:t>Epidemiological Insights</a:t>
            </a:r>
          </a:p>
          <a:p>
            <a:pPr marL="0" indent="0">
              <a:buNone/>
            </a:pPr>
            <a:r>
              <a:rPr lang="en-US" dirty="0"/>
              <a:t>Temporal analysis</a:t>
            </a:r>
          </a:p>
          <a:p>
            <a:pPr marL="0" indent="0">
              <a:buNone/>
            </a:pPr>
            <a:r>
              <a:rPr lang="en-US" dirty="0"/>
              <a:t>We’ve used these two datasets because of data integrity and validation of trends.</a:t>
            </a:r>
          </a:p>
          <a:p>
            <a:endParaRPr lang="en-US" dirty="0"/>
          </a:p>
        </p:txBody>
      </p:sp>
    </p:spTree>
    <p:extLst>
      <p:ext uri="{BB962C8B-B14F-4D97-AF65-F5344CB8AC3E}">
        <p14:creationId xmlns:p14="http://schemas.microsoft.com/office/powerpoint/2010/main" val="283847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EF79-6BE9-69D8-666C-506F7947195B}"/>
              </a:ext>
            </a:extLst>
          </p:cNvPr>
          <p:cNvSpPr>
            <a:spLocks noGrp="1"/>
          </p:cNvSpPr>
          <p:nvPr>
            <p:ph type="title"/>
          </p:nvPr>
        </p:nvSpPr>
        <p:spPr/>
        <p:txBody>
          <a:bodyPr/>
          <a:lstStyle/>
          <a:p>
            <a:r>
              <a:rPr lang="en-US" dirty="0"/>
              <a:t>COVID Reddit Dataset</a:t>
            </a:r>
          </a:p>
        </p:txBody>
      </p:sp>
      <p:pic>
        <p:nvPicPr>
          <p:cNvPr id="5" name="Content Placeholder 4" descr="A screenshot of a computer&#10;&#10;Description automatically generated">
            <a:extLst>
              <a:ext uri="{FF2B5EF4-FFF2-40B4-BE49-F238E27FC236}">
                <a16:creationId xmlns:a16="http://schemas.microsoft.com/office/drawing/2014/main" id="{FE49B2AA-A8C5-B6D1-93A4-1367A3F817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766" t="51514" b="27471"/>
          <a:stretch/>
        </p:blipFill>
        <p:spPr>
          <a:xfrm>
            <a:off x="212999" y="1690688"/>
            <a:ext cx="11766002" cy="1507910"/>
          </a:xfrm>
        </p:spPr>
      </p:pic>
      <p:sp>
        <p:nvSpPr>
          <p:cNvPr id="6" name="TextBox 5">
            <a:extLst>
              <a:ext uri="{FF2B5EF4-FFF2-40B4-BE49-F238E27FC236}">
                <a16:creationId xmlns:a16="http://schemas.microsoft.com/office/drawing/2014/main" id="{F0721A7B-06E4-E7CD-CFE6-A4A23A44AC4C}"/>
              </a:ext>
            </a:extLst>
          </p:cNvPr>
          <p:cNvSpPr txBox="1"/>
          <p:nvPr/>
        </p:nvSpPr>
        <p:spPr>
          <a:xfrm>
            <a:off x="352425" y="3659403"/>
            <a:ext cx="11626576" cy="3139321"/>
          </a:xfrm>
          <a:prstGeom prst="rect">
            <a:avLst/>
          </a:prstGeom>
          <a:noFill/>
        </p:spPr>
        <p:txBody>
          <a:bodyPr wrap="square" rtlCol="0">
            <a:spAutoFit/>
          </a:bodyPr>
          <a:lstStyle/>
          <a:p>
            <a:r>
              <a:rPr lang="en-US" dirty="0"/>
              <a:t>Type: Indicates the type of data, comments or post (we have only used comments due to insufficient access to computational power</a:t>
            </a:r>
          </a:p>
          <a:p>
            <a:r>
              <a:rPr lang="en-US" dirty="0"/>
              <a:t>ID: Unique identifier for each data entry</a:t>
            </a:r>
          </a:p>
          <a:p>
            <a:r>
              <a:rPr lang="en-US" dirty="0"/>
              <a:t>Subreddit ID: Unique identifier for the subreddit associated with the post.</a:t>
            </a:r>
          </a:p>
          <a:p>
            <a:r>
              <a:rPr lang="en-US" dirty="0"/>
              <a:t>Subreddit Name: The name of the subreddit where the post was made.</a:t>
            </a:r>
          </a:p>
          <a:p>
            <a:r>
              <a:rPr lang="en-US" dirty="0"/>
              <a:t>Subreddit NSFW: Binary indicator (True/False) denoting whether the subreddit is marked as "Not Safe For Work" (NSFW).</a:t>
            </a:r>
          </a:p>
          <a:p>
            <a:r>
              <a:rPr lang="en-US" dirty="0"/>
              <a:t>Created UTC: Timestamp indicating when the post was created, in Coordinated Universal Time (UTC).</a:t>
            </a:r>
          </a:p>
          <a:p>
            <a:r>
              <a:rPr lang="en-US" dirty="0"/>
              <a:t>Permalink: URL link to the specific post on Reddit.</a:t>
            </a:r>
          </a:p>
          <a:p>
            <a:r>
              <a:rPr lang="en-US" dirty="0"/>
              <a:t>Body: The text content of the data entry</a:t>
            </a:r>
          </a:p>
          <a:p>
            <a:r>
              <a:rPr lang="en-US" dirty="0"/>
              <a:t>Sentiment: The sentiment expressed in the post, often categorized as positive, negative, or neutral.</a:t>
            </a:r>
          </a:p>
          <a:p>
            <a:r>
              <a:rPr lang="en-US" dirty="0"/>
              <a:t>Score: The Reddit score or popularity measure associated with the post.</a:t>
            </a:r>
          </a:p>
        </p:txBody>
      </p:sp>
    </p:spTree>
    <p:extLst>
      <p:ext uri="{BB962C8B-B14F-4D97-AF65-F5344CB8AC3E}">
        <p14:creationId xmlns:p14="http://schemas.microsoft.com/office/powerpoint/2010/main" val="299064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718C-4DD6-01FD-B131-FAF30EFA8EE8}"/>
              </a:ext>
            </a:extLst>
          </p:cNvPr>
          <p:cNvSpPr>
            <a:spLocks noGrp="1"/>
          </p:cNvSpPr>
          <p:nvPr>
            <p:ph type="title"/>
          </p:nvPr>
        </p:nvSpPr>
        <p:spPr/>
        <p:txBody>
          <a:bodyPr/>
          <a:lstStyle/>
          <a:p>
            <a:r>
              <a:rPr lang="en-US" dirty="0"/>
              <a:t>WHO Stats Dataset</a:t>
            </a:r>
          </a:p>
        </p:txBody>
      </p:sp>
      <p:pic>
        <p:nvPicPr>
          <p:cNvPr id="5" name="Content Placeholder 4" descr="A screenshot of a computer&#10;&#10;Description automatically generated">
            <a:extLst>
              <a:ext uri="{FF2B5EF4-FFF2-40B4-BE49-F238E27FC236}">
                <a16:creationId xmlns:a16="http://schemas.microsoft.com/office/drawing/2014/main" id="{55325F85-9FD8-0245-A0D4-44158CF163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890" t="36848" r="35840" b="40605"/>
          <a:stretch/>
        </p:blipFill>
        <p:spPr>
          <a:xfrm>
            <a:off x="1066800" y="1466850"/>
            <a:ext cx="9043932" cy="2038350"/>
          </a:xfrm>
        </p:spPr>
      </p:pic>
      <p:sp>
        <p:nvSpPr>
          <p:cNvPr id="6" name="TextBox 5">
            <a:extLst>
              <a:ext uri="{FF2B5EF4-FFF2-40B4-BE49-F238E27FC236}">
                <a16:creationId xmlns:a16="http://schemas.microsoft.com/office/drawing/2014/main" id="{355BDF6D-079C-493F-020A-38E64569F614}"/>
              </a:ext>
            </a:extLst>
          </p:cNvPr>
          <p:cNvSpPr txBox="1"/>
          <p:nvPr/>
        </p:nvSpPr>
        <p:spPr>
          <a:xfrm>
            <a:off x="1066800" y="3787094"/>
            <a:ext cx="9801225" cy="2862322"/>
          </a:xfrm>
          <a:prstGeom prst="rect">
            <a:avLst/>
          </a:prstGeom>
          <a:noFill/>
        </p:spPr>
        <p:txBody>
          <a:bodyPr wrap="square" rtlCol="0">
            <a:spAutoFit/>
          </a:bodyPr>
          <a:lstStyle/>
          <a:p>
            <a:r>
              <a:rPr lang="en-US" dirty="0"/>
              <a:t> </a:t>
            </a:r>
            <a:r>
              <a:rPr lang="en-US" dirty="0" err="1"/>
              <a:t>Date_reported</a:t>
            </a:r>
            <a:r>
              <a:rPr lang="en-US" dirty="0"/>
              <a:t>: The date when the COVID-19 data for a specific country was reported.</a:t>
            </a:r>
          </a:p>
          <a:p>
            <a:r>
              <a:rPr lang="en-US" dirty="0"/>
              <a:t> </a:t>
            </a:r>
            <a:r>
              <a:rPr lang="en-US" dirty="0" err="1"/>
              <a:t>Country_code</a:t>
            </a:r>
            <a:r>
              <a:rPr lang="en-US" dirty="0"/>
              <a:t>: A unique code assigned to each country for identification purposes.</a:t>
            </a:r>
          </a:p>
          <a:p>
            <a:r>
              <a:rPr lang="en-US" dirty="0"/>
              <a:t> Country: The name of the country for which the COVID-19 data is reported.</a:t>
            </a:r>
          </a:p>
          <a:p>
            <a:r>
              <a:rPr lang="en-US" dirty="0" err="1"/>
              <a:t>WHO_region</a:t>
            </a:r>
            <a:r>
              <a:rPr lang="en-US" dirty="0"/>
              <a:t>: The World Health Organization (WHO) region to which the country belongs.</a:t>
            </a:r>
          </a:p>
          <a:p>
            <a:r>
              <a:rPr lang="en-US" dirty="0"/>
              <a:t> </a:t>
            </a:r>
            <a:r>
              <a:rPr lang="en-US" dirty="0" err="1"/>
              <a:t>New_cases</a:t>
            </a:r>
            <a:r>
              <a:rPr lang="en-US" dirty="0"/>
              <a:t>: The number of new COVID-19 cases reported on the given date for a specific country.</a:t>
            </a:r>
          </a:p>
          <a:p>
            <a:r>
              <a:rPr lang="en-US" dirty="0"/>
              <a:t> </a:t>
            </a:r>
            <a:r>
              <a:rPr lang="en-US" dirty="0" err="1"/>
              <a:t>Cumulative_cases</a:t>
            </a:r>
            <a:r>
              <a:rPr lang="en-US" dirty="0"/>
              <a:t>: The total number of confirmed COVID-19 cases in a country up to the reporting date.</a:t>
            </a:r>
          </a:p>
          <a:p>
            <a:r>
              <a:rPr lang="en-US" dirty="0"/>
              <a:t> </a:t>
            </a:r>
            <a:r>
              <a:rPr lang="en-US" dirty="0" err="1"/>
              <a:t>New_deaths</a:t>
            </a:r>
            <a:r>
              <a:rPr lang="en-US" dirty="0"/>
              <a:t>: The number of new COVID-19 related deaths reported on the given date for a specific country.</a:t>
            </a:r>
          </a:p>
          <a:p>
            <a:r>
              <a:rPr lang="en-US" dirty="0" err="1"/>
              <a:t>Cumulative_deaths</a:t>
            </a:r>
            <a:r>
              <a:rPr lang="en-US" dirty="0"/>
              <a:t>: The total number of COVID-19 related deaths in a country up to the reporting date.</a:t>
            </a:r>
          </a:p>
        </p:txBody>
      </p:sp>
    </p:spTree>
    <p:extLst>
      <p:ext uri="{BB962C8B-B14F-4D97-AF65-F5344CB8AC3E}">
        <p14:creationId xmlns:p14="http://schemas.microsoft.com/office/powerpoint/2010/main" val="428898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3196-0588-F8B5-35F4-5BD3C47AFAC1}"/>
              </a:ext>
            </a:extLst>
          </p:cNvPr>
          <p:cNvSpPr>
            <a:spLocks noGrp="1"/>
          </p:cNvSpPr>
          <p:nvPr>
            <p:ph type="title"/>
          </p:nvPr>
        </p:nvSpPr>
        <p:spPr/>
        <p:txBody>
          <a:bodyPr/>
          <a:lstStyle/>
          <a:p>
            <a:r>
              <a:rPr lang="en-US" dirty="0"/>
              <a:t>Prior Implementations</a:t>
            </a:r>
          </a:p>
        </p:txBody>
      </p:sp>
      <p:sp>
        <p:nvSpPr>
          <p:cNvPr id="3" name="Content Placeholder 2">
            <a:extLst>
              <a:ext uri="{FF2B5EF4-FFF2-40B4-BE49-F238E27FC236}">
                <a16:creationId xmlns:a16="http://schemas.microsoft.com/office/drawing/2014/main" id="{4B160C72-92EC-680D-9FB7-288E89E314B0}"/>
              </a:ext>
            </a:extLst>
          </p:cNvPr>
          <p:cNvSpPr>
            <a:spLocks noGrp="1"/>
          </p:cNvSpPr>
          <p:nvPr>
            <p:ph idx="1"/>
          </p:nvPr>
        </p:nvSpPr>
        <p:spPr>
          <a:xfrm>
            <a:off x="838200" y="1340433"/>
            <a:ext cx="10515600" cy="4351338"/>
          </a:xfrm>
        </p:spPr>
        <p:txBody>
          <a:bodyPr>
            <a:normAutofit fontScale="25000" lnSpcReduction="20000"/>
          </a:bodyPr>
          <a:lstStyle/>
          <a:p>
            <a:r>
              <a:rPr lang="en-US" sz="4000" dirty="0"/>
              <a:t>Linear Regression &amp; Ridge Regression </a:t>
            </a:r>
          </a:p>
          <a:p>
            <a:pPr>
              <a:buFont typeface="Wingdings" panose="05000000000000000000" pitchFamily="2" charset="2"/>
              <a:buChar char="§"/>
            </a:pPr>
            <a:r>
              <a:rPr lang="en-US" sz="4000" dirty="0"/>
              <a:t>R square=1</a:t>
            </a:r>
          </a:p>
          <a:p>
            <a:pPr>
              <a:buFont typeface="Wingdings" panose="05000000000000000000" pitchFamily="2" charset="2"/>
              <a:buChar char="§"/>
            </a:pPr>
            <a:r>
              <a:rPr lang="en-US" sz="4000" dirty="0"/>
              <a:t>MSE=0</a:t>
            </a:r>
          </a:p>
          <a:p>
            <a:pPr>
              <a:buFont typeface="Wingdings" panose="05000000000000000000" pitchFamily="2" charset="2"/>
              <a:buChar char="§"/>
            </a:pPr>
            <a:r>
              <a:rPr lang="en-US" sz="4000" dirty="0"/>
              <a:t>Overfitting</a:t>
            </a:r>
          </a:p>
          <a:p>
            <a:endParaRPr lang="en-US" sz="4000" dirty="0"/>
          </a:p>
          <a:p>
            <a:r>
              <a:rPr lang="en-US" sz="4000" dirty="0"/>
              <a:t>SVR Regression</a:t>
            </a:r>
          </a:p>
          <a:p>
            <a:pPr>
              <a:buFont typeface="Wingdings" panose="05000000000000000000" pitchFamily="2" charset="2"/>
              <a:buChar char="§"/>
            </a:pPr>
            <a:r>
              <a:rPr lang="en-US" sz="4000" dirty="0"/>
              <a:t>R square=0.3252</a:t>
            </a:r>
          </a:p>
          <a:p>
            <a:pPr>
              <a:buFont typeface="Wingdings" panose="05000000000000000000" pitchFamily="2" charset="2"/>
              <a:buChar char="§"/>
            </a:pPr>
            <a:r>
              <a:rPr lang="en-US" sz="4000" dirty="0"/>
              <a:t>MSE=0.0001</a:t>
            </a:r>
          </a:p>
          <a:p>
            <a:pPr>
              <a:buFont typeface="Wingdings" panose="05000000000000000000" pitchFamily="2" charset="2"/>
              <a:buChar char="§"/>
            </a:pPr>
            <a:r>
              <a:rPr lang="en-US" sz="4000" dirty="0"/>
              <a:t>Underfitting </a:t>
            </a:r>
          </a:p>
          <a:p>
            <a:pPr marL="0" indent="0">
              <a:buNone/>
            </a:pPr>
            <a:endParaRPr lang="en-US" sz="4000" dirty="0"/>
          </a:p>
          <a:p>
            <a:r>
              <a:rPr lang="en-US" sz="4000" dirty="0"/>
              <a:t>Decision tree ensemble with KNN</a:t>
            </a:r>
          </a:p>
          <a:p>
            <a:pPr>
              <a:buFont typeface="Wingdings" panose="05000000000000000000" pitchFamily="2" charset="2"/>
              <a:buChar char="§"/>
            </a:pPr>
            <a:r>
              <a:rPr lang="en-US" sz="4000" dirty="0"/>
              <a:t>R square=0.7224</a:t>
            </a:r>
          </a:p>
          <a:p>
            <a:pPr>
              <a:buFont typeface="Wingdings" panose="05000000000000000000" pitchFamily="2" charset="2"/>
              <a:buChar char="§"/>
            </a:pPr>
            <a:r>
              <a:rPr lang="en-US" sz="4000" dirty="0"/>
              <a:t>MSE=0</a:t>
            </a:r>
          </a:p>
          <a:p>
            <a:pPr>
              <a:buFont typeface="Wingdings" panose="05000000000000000000" pitchFamily="2" charset="2"/>
              <a:buChar char="§"/>
            </a:pPr>
            <a:r>
              <a:rPr lang="en-US" sz="4000" dirty="0"/>
              <a:t>Good fit</a:t>
            </a:r>
          </a:p>
          <a:p>
            <a:pPr marL="0" indent="0">
              <a:buNone/>
            </a:pPr>
            <a:endParaRPr lang="en-US" sz="4000" dirty="0"/>
          </a:p>
          <a:p>
            <a:r>
              <a:rPr lang="en-US" sz="4000" dirty="0"/>
              <a:t>Random Forests</a:t>
            </a:r>
          </a:p>
          <a:p>
            <a:pPr>
              <a:buFont typeface="Wingdings" panose="05000000000000000000" pitchFamily="2" charset="2"/>
              <a:buChar char="§"/>
            </a:pPr>
            <a:r>
              <a:rPr lang="en-US" sz="4000" dirty="0"/>
              <a:t>R square=0.7762</a:t>
            </a:r>
          </a:p>
          <a:p>
            <a:pPr>
              <a:buFont typeface="Wingdings" panose="05000000000000000000" pitchFamily="2" charset="2"/>
              <a:buChar char="§"/>
            </a:pPr>
            <a:r>
              <a:rPr lang="en-US" sz="4000" dirty="0"/>
              <a:t>MSE=0</a:t>
            </a:r>
          </a:p>
          <a:p>
            <a:pPr>
              <a:buFont typeface="Wingdings" panose="05000000000000000000" pitchFamily="2" charset="2"/>
              <a:buChar char="§"/>
            </a:pPr>
            <a:r>
              <a:rPr lang="en-US" sz="4000" dirty="0"/>
              <a:t>Good fit</a:t>
            </a:r>
          </a:p>
          <a:p>
            <a:pPr>
              <a:buFont typeface="Wingdings" panose="05000000000000000000" pitchFamily="2" charset="2"/>
              <a:buChar char="§"/>
            </a:pPr>
            <a:endParaRPr lang="en-US" sz="4000" dirty="0"/>
          </a:p>
          <a:p>
            <a:pPr>
              <a:buFont typeface="Wingdings" panose="05000000000000000000" pitchFamily="2" charset="2"/>
              <a:buChar char="§"/>
            </a:pPr>
            <a:r>
              <a:rPr lang="en-US" sz="4000" dirty="0"/>
              <a:t>Cross validation</a:t>
            </a:r>
          </a:p>
          <a:p>
            <a:pPr>
              <a:buFont typeface="Wingdings" panose="05000000000000000000" pitchFamily="2" charset="2"/>
              <a:buChar char="§"/>
            </a:pPr>
            <a:r>
              <a:rPr lang="en-US" sz="4000" dirty="0"/>
              <a:t>Average MSE for Ensemble with KNN=0.00003731281110014121</a:t>
            </a:r>
          </a:p>
          <a:p>
            <a:pPr>
              <a:buFont typeface="Wingdings" panose="05000000000000000000" pitchFamily="2" charset="2"/>
              <a:buChar char="§"/>
            </a:pPr>
            <a:r>
              <a:rPr lang="en-US" sz="4000" dirty="0"/>
              <a:t>Average MSE for random forest  0.00001946175304530501; since the average MSE for random forest is lower , its performance is better.</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324091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5EE0-344A-05DD-0339-673DE4C64A46}"/>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CBA5477B-9328-5A4C-83E6-B05680731495}"/>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1. Data Loading and Inspection:</a:t>
            </a:r>
          </a:p>
          <a:p>
            <a:r>
              <a:rPr lang="en-US" sz="1800" dirty="0">
                <a:effectLst/>
                <a:latin typeface="Times New Roman" panose="02020603050405020304" pitchFamily="18" charset="0"/>
                <a:ea typeface="SimSun" panose="02010600030101010101" pitchFamily="2" charset="-122"/>
              </a:rPr>
              <a:t>2. Feature Engineering:</a:t>
            </a:r>
          </a:p>
          <a:p>
            <a:r>
              <a:rPr lang="en-US" sz="1800" dirty="0">
                <a:effectLst/>
                <a:latin typeface="Times New Roman" panose="02020603050405020304" pitchFamily="18" charset="0"/>
                <a:ea typeface="SimSun" panose="02010600030101010101" pitchFamily="2" charset="-122"/>
              </a:rPr>
              <a:t>3. Sentiment Analysis:</a:t>
            </a:r>
          </a:p>
          <a:p>
            <a:r>
              <a:rPr lang="en-US" sz="1800" dirty="0">
                <a:effectLst/>
                <a:latin typeface="Times New Roman" panose="02020603050405020304" pitchFamily="18" charset="0"/>
                <a:ea typeface="SimSun" panose="02010600030101010101" pitchFamily="2" charset="-122"/>
              </a:rPr>
              <a:t>4. Language Complexity Analysis:</a:t>
            </a:r>
          </a:p>
          <a:p>
            <a:r>
              <a:rPr lang="en-US" sz="1800" dirty="0">
                <a:effectLst/>
                <a:latin typeface="Times New Roman" panose="02020603050405020304" pitchFamily="18" charset="0"/>
                <a:ea typeface="SimSun" panose="02010600030101010101" pitchFamily="2" charset="-122"/>
              </a:rPr>
              <a:t>5. Combining Data:</a:t>
            </a:r>
          </a:p>
          <a:p>
            <a:r>
              <a:rPr lang="en-US" sz="1800" dirty="0">
                <a:effectLst/>
                <a:latin typeface="Times New Roman" panose="02020603050405020304" pitchFamily="18" charset="0"/>
                <a:ea typeface="SimSun" panose="02010600030101010101" pitchFamily="2" charset="-122"/>
              </a:rPr>
              <a:t>6. Outbreak Percentage Calculation</a:t>
            </a:r>
            <a:r>
              <a:rPr lang="en-US" sz="1800" dirty="0">
                <a:latin typeface="Times New Roman" panose="02020603050405020304" pitchFamily="18" charset="0"/>
                <a:ea typeface="SimSun" panose="02010600030101010101" pitchFamily="2" charset="-122"/>
              </a:rPr>
              <a:t>:</a:t>
            </a:r>
          </a:p>
          <a:p>
            <a:r>
              <a:rPr lang="en-US" sz="1800" dirty="0">
                <a:effectLst/>
                <a:latin typeface="Times New Roman" panose="02020603050405020304" pitchFamily="18" charset="0"/>
                <a:ea typeface="SimSun" panose="02010600030101010101" pitchFamily="2" charset="-122"/>
              </a:rPr>
              <a:t>7. Machine Learning Model (Random Forest Regressor):</a:t>
            </a:r>
          </a:p>
          <a:p>
            <a:endParaRPr lang="en-US" dirty="0"/>
          </a:p>
        </p:txBody>
      </p:sp>
    </p:spTree>
    <p:extLst>
      <p:ext uri="{BB962C8B-B14F-4D97-AF65-F5344CB8AC3E}">
        <p14:creationId xmlns:p14="http://schemas.microsoft.com/office/powerpoint/2010/main" val="3688662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1228</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ML MINIPROJECT</vt:lpstr>
      <vt:lpstr>Problem Statement</vt:lpstr>
      <vt:lpstr>Objectives</vt:lpstr>
      <vt:lpstr>Literature Review</vt:lpstr>
      <vt:lpstr>Data Source</vt:lpstr>
      <vt:lpstr>COVID Reddit Dataset</vt:lpstr>
      <vt:lpstr>WHO Stats Dataset</vt:lpstr>
      <vt:lpstr>Prior Implementations</vt:lpstr>
      <vt:lpstr>Methodology </vt:lpstr>
      <vt:lpstr>Data Loading, Inspection &amp; Feature Engineering</vt:lpstr>
      <vt:lpstr>Sentiment Analysis</vt:lpstr>
      <vt:lpstr>Steps used in Sentiment Analysis</vt:lpstr>
      <vt:lpstr>Language Complexity Analysis &amp; Combining Data </vt:lpstr>
      <vt:lpstr>Temporal Analysis</vt:lpstr>
      <vt:lpstr>Steps for Temporal Analysis</vt:lpstr>
      <vt:lpstr>Steps for Language Complexity Analysis</vt:lpstr>
      <vt:lpstr>Machine Leaning Model </vt:lpstr>
      <vt:lpstr>Results and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MINIPROJECT</dc:title>
  <dc:creator>SHREYAS SUDEER - 210962001</dc:creator>
  <cp:lastModifiedBy>SHREYAS SUDEER - 210962001</cp:lastModifiedBy>
  <cp:revision>1</cp:revision>
  <dcterms:created xsi:type="dcterms:W3CDTF">2023-11-21T17:59:42Z</dcterms:created>
  <dcterms:modified xsi:type="dcterms:W3CDTF">2023-11-21T19:40:59Z</dcterms:modified>
</cp:coreProperties>
</file>