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69" r:id="rId4"/>
    <p:sldId id="260" r:id="rId5"/>
    <p:sldId id="270" r:id="rId6"/>
    <p:sldId id="264" r:id="rId7"/>
    <p:sldId id="267" r:id="rId8"/>
    <p:sldId id="266" r:id="rId9"/>
    <p:sldId id="268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0" autoAdjust="0"/>
    <p:restoredTop sz="94660"/>
  </p:normalViewPr>
  <p:slideViewPr>
    <p:cSldViewPr snapToGrid="0">
      <p:cViewPr varScale="1">
        <p:scale>
          <a:sx n="74" d="100"/>
          <a:sy n="74" d="100"/>
        </p:scale>
        <p:origin x="-55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E0134982-0A56-48BD-B2B4-45177187B4E9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B1B3C3D8-9935-4239-8761-3F025FA88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7582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34982-0A56-48BD-B2B4-45177187B4E9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3C3D8-9935-4239-8761-3F025FA88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447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34982-0A56-48BD-B2B4-45177187B4E9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3C3D8-9935-4239-8761-3F025FA88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5951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34982-0A56-48BD-B2B4-45177187B4E9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3C3D8-9935-4239-8761-3F025FA88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0663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34982-0A56-48BD-B2B4-45177187B4E9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3C3D8-9935-4239-8761-3F025FA88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3113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34982-0A56-48BD-B2B4-45177187B4E9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3C3D8-9935-4239-8761-3F025FA88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1741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34982-0A56-48BD-B2B4-45177187B4E9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3C3D8-9935-4239-8761-3F025FA88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4382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34982-0A56-48BD-B2B4-45177187B4E9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3C3D8-9935-4239-8761-3F025FA8872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9646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34982-0A56-48BD-B2B4-45177187B4E9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3C3D8-9935-4239-8761-3F025FA88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952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34982-0A56-48BD-B2B4-45177187B4E9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3C3D8-9935-4239-8761-3F025FA88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303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34982-0A56-48BD-B2B4-45177187B4E9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3C3D8-9935-4239-8761-3F025FA88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749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34982-0A56-48BD-B2B4-45177187B4E9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3C3D8-9935-4239-8761-3F025FA88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429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34982-0A56-48BD-B2B4-45177187B4E9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3C3D8-9935-4239-8761-3F025FA88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051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34982-0A56-48BD-B2B4-45177187B4E9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3C3D8-9935-4239-8761-3F025FA88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929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34982-0A56-48BD-B2B4-45177187B4E9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3C3D8-9935-4239-8761-3F025FA88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34982-0A56-48BD-B2B4-45177187B4E9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3C3D8-9935-4239-8761-3F025FA88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599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34982-0A56-48BD-B2B4-45177187B4E9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3C3D8-9935-4239-8761-3F025FA88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504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0134982-0A56-48BD-B2B4-45177187B4E9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1B3C3D8-9935-4239-8761-3F025FA88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0317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30695" y="663501"/>
            <a:ext cx="7197726" cy="2421464"/>
          </a:xfrm>
        </p:spPr>
        <p:txBody>
          <a:bodyPr/>
          <a:lstStyle/>
          <a:p>
            <a:r>
              <a:rPr lang="en-US" dirty="0" smtClean="0"/>
              <a:t>Diabetes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81197" y="3052294"/>
            <a:ext cx="7747224" cy="2262388"/>
          </a:xfrm>
        </p:spPr>
        <p:txBody>
          <a:bodyPr>
            <a:normAutofit/>
          </a:bodyPr>
          <a:lstStyle/>
          <a:p>
            <a:r>
              <a:rPr lang="en-US" b="1" dirty="0" err="1" smtClean="0"/>
              <a:t>GuideS</a:t>
            </a:r>
            <a:r>
              <a:rPr lang="en-US" dirty="0" smtClean="0"/>
              <a:t>: </a:t>
            </a:r>
            <a:r>
              <a:rPr lang="en-US" dirty="0" err="1" smtClean="0"/>
              <a:t>Dinkar</a:t>
            </a:r>
            <a:r>
              <a:rPr lang="en-US" dirty="0" smtClean="0"/>
              <a:t> S</a:t>
            </a:r>
          </a:p>
          <a:p>
            <a:r>
              <a:rPr lang="en-US" dirty="0" err="1"/>
              <a:t>Nirupama</a:t>
            </a:r>
            <a:r>
              <a:rPr lang="en-US" dirty="0"/>
              <a:t> M P</a:t>
            </a:r>
          </a:p>
          <a:p>
            <a:r>
              <a:rPr lang="en-US" b="1" dirty="0" smtClean="0"/>
              <a:t>EDITORS: </a:t>
            </a:r>
            <a:r>
              <a:rPr lang="en-US" dirty="0" smtClean="0"/>
              <a:t>Bhavana NS Malepaty</a:t>
            </a:r>
          </a:p>
          <a:p>
            <a:r>
              <a:rPr lang="en-US" dirty="0" err="1" smtClean="0"/>
              <a:t>Bindu</a:t>
            </a:r>
            <a:r>
              <a:rPr lang="en-US" dirty="0" smtClean="0"/>
              <a:t> R</a:t>
            </a:r>
          </a:p>
          <a:p>
            <a:r>
              <a:rPr lang="en-US" b="1" dirty="0" smtClean="0"/>
              <a:t>Sponsor</a:t>
            </a:r>
            <a:r>
              <a:rPr lang="en-US" dirty="0" smtClean="0"/>
              <a:t>: UCI</a:t>
            </a:r>
          </a:p>
        </p:txBody>
      </p:sp>
      <p:pic>
        <p:nvPicPr>
          <p:cNvPr id="1026" name="Picture 2" descr="H:\13532796_1360646087283803_4798720297157773346_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2085" y="5116132"/>
            <a:ext cx="1426336" cy="1426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Bhavana\Profesional\PP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2671" y="5116132"/>
            <a:ext cx="1109414" cy="1426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6001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SURVEY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8"/>
            <a:ext cx="10131425" cy="1265276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9978999"/>
              </p:ext>
            </p:extLst>
          </p:nvPr>
        </p:nvGraphicFramePr>
        <p:xfrm>
          <a:off x="170002" y="1878689"/>
          <a:ext cx="11227800" cy="4019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426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7426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7426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551936">
                <a:tc>
                  <a:txBody>
                    <a:bodyPr/>
                    <a:lstStyle/>
                    <a:p>
                      <a:r>
                        <a:rPr lang="en-US" dirty="0"/>
                        <a:t>Paper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Summary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How</a:t>
                      </a:r>
                      <a:r>
                        <a:rPr lang="en-US" baseline="0" dirty="0"/>
                        <a:t> does this impact my project?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67899">
                <a:tc>
                  <a:txBody>
                    <a:bodyPr/>
                    <a:lstStyle/>
                    <a:p>
                      <a:r>
                        <a:rPr lang="en-US" dirty="0" smtClean="0"/>
                        <a:t>A Probabilistic Framework for Blood Glucose Control in Diabetes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BG evolution should be described rather in terms of probabilistic models than in terms of deterministic ones. 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The paper</a:t>
                      </a:r>
                      <a:r>
                        <a:rPr lang="en-US" baseline="0" dirty="0" smtClean="0"/>
                        <a:t> explains a </a:t>
                      </a:r>
                      <a:r>
                        <a:rPr lang="en-I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probabilistic model to ﬁnd an insulin dosing which offers the same quality of treatment than that of standard control strategies, but with less insulin used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Predicting the blood glucose through</a:t>
                      </a:r>
                      <a:r>
                        <a:rPr lang="en-US" baseline="0" dirty="0" smtClean="0"/>
                        <a:t> a probabilistic approach, using conditional probability, Bayesian Network, and Markov’s chain model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7650051" y="3862385"/>
            <a:ext cx="3348101" cy="1842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331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 of the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To </a:t>
            </a:r>
            <a:r>
              <a:rPr lang="en-US" sz="2400" dirty="0"/>
              <a:t>develop a </a:t>
            </a:r>
            <a:r>
              <a:rPr lang="en-US" sz="2400" dirty="0" smtClean="0"/>
              <a:t>prediction system model for diabetic patient </a:t>
            </a:r>
            <a:r>
              <a:rPr lang="en-US" sz="2400" dirty="0"/>
              <a:t> </a:t>
            </a:r>
            <a:r>
              <a:rPr lang="en-US" sz="2400" dirty="0" smtClean="0"/>
              <a:t>for their glucose levels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59010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Current Status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Using UCI diabetes dataset</a:t>
            </a:r>
          </a:p>
          <a:p>
            <a:r>
              <a:rPr lang="en-IN" dirty="0" smtClean="0"/>
              <a:t>Missing values:  imputed using MICE </a:t>
            </a:r>
          </a:p>
          <a:p>
            <a:r>
              <a:rPr lang="en-IN" dirty="0" smtClean="0"/>
              <a:t>Developed model for one patient which seems a good fit</a:t>
            </a:r>
          </a:p>
          <a:p>
            <a:r>
              <a:rPr lang="en-IN" dirty="0" smtClean="0"/>
              <a:t>Next steps</a:t>
            </a:r>
          </a:p>
          <a:p>
            <a:pPr lvl="1"/>
            <a:r>
              <a:rPr lang="en-IN" dirty="0" smtClean="0"/>
              <a:t>Obtain non-intrusive glucose monitor</a:t>
            </a:r>
          </a:p>
          <a:p>
            <a:pPr lvl="1"/>
            <a:r>
              <a:rPr lang="en-IN" dirty="0" smtClean="0"/>
              <a:t>Develop multi-patient model</a:t>
            </a:r>
          </a:p>
          <a:p>
            <a:pPr lvl="2"/>
            <a:r>
              <a:rPr lang="en-IN" dirty="0" smtClean="0"/>
              <a:t>Introduce a new factor </a:t>
            </a:r>
            <a:r>
              <a:rPr lang="en-IN" i="1" dirty="0" err="1" smtClean="0"/>
              <a:t>insulin_sensitivity</a:t>
            </a:r>
            <a:r>
              <a:rPr lang="en-IN" i="1" dirty="0" smtClean="0"/>
              <a:t> </a:t>
            </a:r>
            <a:r>
              <a:rPr lang="en-IN" dirty="0" smtClean="0"/>
              <a:t>which will account for difference in response between different patients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82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</a:t>
            </a:r>
            <a:r>
              <a:rPr lang="en-US" dirty="0" smtClean="0"/>
              <a:t>data available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UCI Diabetes Repository</a:t>
            </a:r>
          </a:p>
          <a:p>
            <a:pPr lvl="1"/>
            <a:r>
              <a:rPr lang="en-US" sz="2000" dirty="0" smtClean="0"/>
              <a:t>A </a:t>
            </a:r>
            <a:r>
              <a:rPr lang="en-US" sz="2000" dirty="0"/>
              <a:t>dataset specific to the probabilistic model was obtained for 70 patients</a:t>
            </a:r>
          </a:p>
          <a:p>
            <a:pPr lvl="1"/>
            <a:r>
              <a:rPr lang="en-US" sz="2000" dirty="0" smtClean="0"/>
              <a:t>Each patient was continuously monitored for around 7 to 14 days</a:t>
            </a:r>
          </a:p>
          <a:p>
            <a:pPr lvl="1"/>
            <a:r>
              <a:rPr lang="en-US" sz="2000" dirty="0"/>
              <a:t>The dataset gives patient glucose details at 20 different circumstances</a:t>
            </a:r>
          </a:p>
          <a:p>
            <a:pPr lvl="1"/>
            <a:r>
              <a:rPr lang="en-US" sz="2000" dirty="0" smtClean="0"/>
              <a:t>The attributes include different insulin doses given at each meal, BG measured before and after a meal, Hypoglycemic symptoms, meal ingestion, exercise activity, unspecified special events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7942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406" y="248992"/>
            <a:ext cx="10131425" cy="1456267"/>
          </a:xfrm>
        </p:spPr>
        <p:txBody>
          <a:bodyPr/>
          <a:lstStyle/>
          <a:p>
            <a:r>
              <a:rPr lang="en-US" dirty="0" smtClean="0"/>
              <a:t>Plot of the missing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8263" y="1340341"/>
            <a:ext cx="9515475" cy="532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3858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171718"/>
            <a:ext cx="10131425" cy="1456267"/>
          </a:xfrm>
        </p:spPr>
        <p:txBody>
          <a:bodyPr/>
          <a:lstStyle/>
          <a:p>
            <a:r>
              <a:rPr lang="en-US" dirty="0" smtClean="0"/>
              <a:t>PROGRESS DONE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3681" y="1189030"/>
            <a:ext cx="4118015" cy="4696614"/>
          </a:xfrm>
        </p:spPr>
        <p:txBody>
          <a:bodyPr>
            <a:normAutofit/>
          </a:bodyPr>
          <a:lstStyle/>
          <a:p>
            <a:r>
              <a:rPr lang="en-US" dirty="0" smtClean="0"/>
              <a:t>On performing a detailed study of the UCI Data, it was known that there exists several missing values of the blood glucose measurement before and after the different meals of the day</a:t>
            </a:r>
          </a:p>
          <a:p>
            <a:r>
              <a:rPr lang="en-US" dirty="0" smtClean="0"/>
              <a:t>Hence, on analyzing the data of all 70 patients, the data for the patient containing the most entries for pre-breakfast blood glucose was chosen 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2843" y="914691"/>
            <a:ext cx="7257337" cy="5241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5545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MISSING VALUE IMPUTATION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200" dirty="0" smtClean="0"/>
              <a:t>An attempt to impute the missing values using different R libraries(MICE, Amelia, HMISC,MI, </a:t>
            </a:r>
            <a:r>
              <a:rPr lang="en-US" sz="2200" dirty="0" err="1" smtClean="0"/>
              <a:t>MissForest</a:t>
            </a:r>
            <a:r>
              <a:rPr lang="en-US" sz="2200" dirty="0" smtClean="0"/>
              <a:t>) was made</a:t>
            </a:r>
          </a:p>
          <a:p>
            <a:r>
              <a:rPr lang="en-US" sz="2200" dirty="0" smtClean="0"/>
              <a:t>The MICE library gave the best imputation for the missing values</a:t>
            </a:r>
          </a:p>
          <a:p>
            <a:r>
              <a:rPr lang="en-IN" sz="2200" dirty="0"/>
              <a:t>MICE (Multivariate Imputation via Chained Equations) </a:t>
            </a:r>
            <a:endParaRPr lang="en-IN" sz="2200" dirty="0" smtClean="0"/>
          </a:p>
          <a:p>
            <a:pPr lvl="1"/>
            <a:r>
              <a:rPr lang="en-IN" sz="1900" dirty="0" smtClean="0"/>
              <a:t>Creating </a:t>
            </a:r>
            <a:r>
              <a:rPr lang="en-IN" sz="1900" dirty="0"/>
              <a:t>multiple imputations as compared to a single imputation (such as mean) takes care of uncertainty in missing values</a:t>
            </a:r>
            <a:r>
              <a:rPr lang="en-IN" sz="1900" dirty="0" smtClean="0"/>
              <a:t>.</a:t>
            </a:r>
          </a:p>
          <a:p>
            <a:pPr lvl="1"/>
            <a:r>
              <a:rPr lang="en-IN" sz="1900" dirty="0" smtClean="0"/>
              <a:t>MICE</a:t>
            </a:r>
            <a:r>
              <a:rPr lang="en-IN" sz="1900" dirty="0"/>
              <a:t> assumes that the missing data are Missing at Random (MAR), which means that the probability that a value is missing depends only on observed value and can be predicted using them. It imputes data on a variable by variable basis by specifying an imputation model per </a:t>
            </a:r>
            <a:r>
              <a:rPr lang="en-IN" sz="1900" dirty="0" smtClean="0"/>
              <a:t>variable</a:t>
            </a:r>
          </a:p>
          <a:p>
            <a:pPr lvl="1"/>
            <a:r>
              <a:rPr lang="en-IN" sz="1900" dirty="0"/>
              <a:t>L</a:t>
            </a:r>
            <a:r>
              <a:rPr lang="en-IN" sz="1900" dirty="0" smtClean="0"/>
              <a:t>inear </a:t>
            </a:r>
            <a:r>
              <a:rPr lang="en-IN" sz="1900" dirty="0"/>
              <a:t>regression is used to predict continuous missing values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33292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PREDICTED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All missing values for the chosen patient dataset were imputed</a:t>
            </a:r>
          </a:p>
          <a:p>
            <a:r>
              <a:rPr lang="en-US" sz="2000" dirty="0" smtClean="0"/>
              <a:t>The data was normalized (mean  = 0 and variance  = 1) and trained on the model designed using Machine Learning Techniques</a:t>
            </a:r>
          </a:p>
          <a:p>
            <a:r>
              <a:rPr lang="en-US" sz="2000" dirty="0" smtClean="0"/>
              <a:t>A linear regression model with SGD(Stochastic Gradient Descent with Step size =0.000001) was used to train the data and test it on the entire dataset.</a:t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/>
              <a:t>A mean error &gt; 180 and mean squared error &gt; 40,000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942754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DECISION TREE MODEL</a:t>
            </a:r>
            <a:endParaRPr lang="en-IN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37" y="1871081"/>
            <a:ext cx="5629955" cy="4040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760634" y="6020461"/>
            <a:ext cx="373487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Misclassification Error = 0.84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93839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14528</TotalTime>
  <Words>442</Words>
  <Application>Microsoft Office PowerPoint</Application>
  <PresentationFormat>Custom</PresentationFormat>
  <Paragraphs>48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Celestial</vt:lpstr>
      <vt:lpstr>Diabetes Analysis</vt:lpstr>
      <vt:lpstr>OBJECTIVE of the project</vt:lpstr>
      <vt:lpstr>Current Status</vt:lpstr>
      <vt:lpstr>INITIAL data available</vt:lpstr>
      <vt:lpstr>Plot of the missing data</vt:lpstr>
      <vt:lpstr>PROGRESS DONE</vt:lpstr>
      <vt:lpstr>MISSING VALUE IMPUTATION</vt:lpstr>
      <vt:lpstr>PREDICTED MODEL</vt:lpstr>
      <vt:lpstr>DECISION TREE MODEL</vt:lpstr>
      <vt:lpstr>LITERATURE SURVEY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&lt;Put your project Title&gt;</dc:title>
  <dc:creator>Subramaniam</dc:creator>
  <cp:lastModifiedBy>Bhavana Malepaty</cp:lastModifiedBy>
  <cp:revision>62</cp:revision>
  <dcterms:created xsi:type="dcterms:W3CDTF">2017-10-03T16:04:03Z</dcterms:created>
  <dcterms:modified xsi:type="dcterms:W3CDTF">2017-12-08T05:23:36Z</dcterms:modified>
</cp:coreProperties>
</file>