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handoutMasterIdLst>
    <p:handoutMasterId r:id="rId15"/>
  </p:handoutMasterIdLst>
  <p:sldIdLst>
    <p:sldId id="312" r:id="rId5"/>
    <p:sldId id="307" r:id="rId6"/>
    <p:sldId id="282" r:id="rId7"/>
    <p:sldId id="314" r:id="rId8"/>
    <p:sldId id="321" r:id="rId9"/>
    <p:sldId id="322" r:id="rId10"/>
    <p:sldId id="318" r:id="rId11"/>
    <p:sldId id="323" r:id="rId12"/>
    <p:sldId id="297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C8F"/>
    <a:srgbClr val="DF8C8C"/>
    <a:srgbClr val="202C8F"/>
    <a:srgbClr val="FDFBF6"/>
    <a:srgbClr val="AAC4E9"/>
    <a:srgbClr val="F5CDCE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1906BA-9BBE-4783-A993-91EE7EA71FF6}" v="51" dt="2025-08-28T18:47:25.051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59" d="100"/>
          <a:sy n="59" d="100"/>
        </p:scale>
        <p:origin x="132" y="5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vecteezy.com/png/12440308-stethoscope-medical-3d-illustra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edwankarimsony/heart-disease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130629"/>
            <a:ext cx="6392421" cy="2822963"/>
          </a:xfrm>
        </p:spPr>
        <p:txBody>
          <a:bodyPr anchor="ctr"/>
          <a:lstStyle/>
          <a:p>
            <a:r>
              <a:rPr lang="en-IN" dirty="0">
                <a:latin typeface="+mn-lt"/>
              </a:rPr>
              <a:t>Disease-Prediction-Toolkit</a:t>
            </a:r>
            <a:br>
              <a:rPr lang="en-IN" sz="4000" dirty="0">
                <a:latin typeface="+mn-lt"/>
              </a:rPr>
            </a:br>
            <a:r>
              <a:rPr lang="en-US" altLang="en-US" sz="2400" b="0" cap="none" dirty="0">
                <a:solidFill>
                  <a:srgbClr val="FF0000"/>
                </a:solidFill>
                <a:latin typeface="+mn-lt"/>
              </a:rPr>
              <a:t>ML project to predict diseases using Logistic Regression &amp; Random Forest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C2B06-0B94-4B56-6D23-F4CF68861423}"/>
              </a:ext>
            </a:extLst>
          </p:cNvPr>
          <p:cNvSpPr txBox="1">
            <a:spLocks/>
          </p:cNvSpPr>
          <p:nvPr/>
        </p:nvSpPr>
        <p:spPr>
          <a:xfrm>
            <a:off x="4111641" y="3109752"/>
            <a:ext cx="3355959" cy="94283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3600" b="1" dirty="0">
                <a:solidFill>
                  <a:srgbClr val="1F2C8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By:</a:t>
            </a:r>
          </a:p>
          <a:p>
            <a:pPr marL="0" indent="0" algn="ctr">
              <a:buNone/>
            </a:pP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Bhavana C T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164942-CEB5-BBFB-B5A7-B60574B29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111" y="2130964"/>
            <a:ext cx="7438926" cy="338409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+mn-lt"/>
              </a:rPr>
              <a:t>Diseases often go undetected until late stages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Need for early detection &amp; prediction using patient health data.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Manual diagnosis can be time-consuming &amp; error-prone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88BEFB-459D-35B2-2C69-43C8BF44BD0B}"/>
              </a:ext>
            </a:extLst>
          </p:cNvPr>
          <p:cNvSpPr txBox="1"/>
          <p:nvPr/>
        </p:nvSpPr>
        <p:spPr>
          <a:xfrm>
            <a:off x="4133761" y="1157881"/>
            <a:ext cx="5653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PROBLEM STATEMENT:</a:t>
            </a:r>
            <a:endParaRPr lang="en-IN" sz="3600" dirty="0"/>
          </a:p>
        </p:txBody>
      </p:sp>
      <p:pic>
        <p:nvPicPr>
          <p:cNvPr id="7" name="Picture 6" descr="A stethoscope and a heart&#10;&#10;AI-generated content may be incorrect.">
            <a:extLst>
              <a:ext uri="{FF2B5EF4-FFF2-40B4-BE49-F238E27FC236}">
                <a16:creationId xmlns:a16="http://schemas.microsoft.com/office/drawing/2014/main" id="{B295E7E6-3ABE-3082-D3C1-2C94600A2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2400" y="-222773"/>
            <a:ext cx="4898571" cy="489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IN" sz="32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r>
              <a:rPr lang="en-US" sz="2400" dirty="0"/>
              <a:t>Build an ML-based toolkit for predicting diseases</a:t>
            </a:r>
          </a:p>
          <a:p>
            <a:r>
              <a:rPr lang="en-US" sz="2400" dirty="0"/>
              <a:t>Use </a:t>
            </a:r>
            <a:r>
              <a:rPr lang="en-US" sz="2400" b="1" dirty="0"/>
              <a:t>health parameters &amp; symptoms</a:t>
            </a:r>
            <a:r>
              <a:rPr lang="en-US" sz="2400" dirty="0"/>
              <a:t> as input</a:t>
            </a:r>
          </a:p>
          <a:p>
            <a:r>
              <a:rPr lang="en-US" sz="2400" dirty="0"/>
              <a:t>Compare performance of </a:t>
            </a:r>
            <a:r>
              <a:rPr lang="en-US" sz="2400" b="1" dirty="0"/>
              <a:t>Logistic Regression vs Random Forest</a:t>
            </a:r>
            <a:endParaRPr lang="en-US" sz="2400" dirty="0"/>
          </a:p>
          <a:p>
            <a:r>
              <a:rPr lang="en-US" sz="2400" dirty="0"/>
              <a:t>Provide insights for </a:t>
            </a:r>
            <a:r>
              <a:rPr lang="en-US" sz="2400" b="1" dirty="0"/>
              <a:t>early detection</a:t>
            </a:r>
            <a:endParaRPr lang="en-US" sz="24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38665" y="1812801"/>
            <a:ext cx="7792077" cy="4764980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Source: </a:t>
            </a:r>
            <a:r>
              <a:rPr lang="en-IN" dirty="0">
                <a:hlinkClick r:id="rId3"/>
              </a:rPr>
              <a:t>https://www.kaggle.com/datasets/redwankarimsony/heart-disease-data</a:t>
            </a:r>
            <a:endParaRPr lang="en-IN" dirty="0"/>
          </a:p>
          <a:p>
            <a:endParaRPr lang="en-IN" dirty="0"/>
          </a:p>
          <a:p>
            <a:r>
              <a:rPr lang="en-IN" dirty="0"/>
              <a:t>Sample features:</a:t>
            </a:r>
          </a:p>
          <a:p>
            <a:pPr lvl="1"/>
            <a:r>
              <a:rPr lang="en-IN" dirty="0"/>
              <a:t>Age, Blood Pressure, Cholesterol, ECG, Heart Rate, Exercise-induced angina</a:t>
            </a:r>
          </a:p>
          <a:p>
            <a:pPr lvl="1"/>
            <a:endParaRPr lang="en-IN" dirty="0"/>
          </a:p>
          <a:p>
            <a:r>
              <a:rPr lang="en-IN" dirty="0"/>
              <a:t>Format: CSV (structured dataset)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C36FE83-B49E-1D46-79B6-F0691046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5"/>
            <a:ext cx="7043617" cy="390526"/>
          </a:xfrm>
        </p:spPr>
        <p:txBody>
          <a:bodyPr/>
          <a:lstStyle/>
          <a:p>
            <a:r>
              <a:rPr lang="en-US" dirty="0">
                <a:latin typeface="+mn-lt"/>
              </a:rPr>
              <a:t>DATASET</a:t>
            </a: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69" y="928688"/>
            <a:ext cx="7690764" cy="471489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mETHODOLOGY</a:t>
            </a:r>
            <a:endParaRPr lang="en-US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23AD6D-5907-0C11-2DA3-C8C0878F46C9}"/>
              </a:ext>
            </a:extLst>
          </p:cNvPr>
          <p:cNvSpPr txBox="1"/>
          <p:nvPr/>
        </p:nvSpPr>
        <p:spPr>
          <a:xfrm>
            <a:off x="1404257" y="1676400"/>
            <a:ext cx="9448800" cy="446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/>
              <a:t>Step 1:</a:t>
            </a:r>
            <a:r>
              <a:rPr lang="en-IN" sz="2400" dirty="0"/>
              <a:t> Data Preprocessing (Cleaning, Encoding, Normalization)</a:t>
            </a:r>
          </a:p>
          <a:p>
            <a:pPr>
              <a:lnSpc>
                <a:spcPct val="150000"/>
              </a:lnSpc>
            </a:pPr>
            <a:r>
              <a:rPr lang="en-IN" sz="2400" b="1" dirty="0"/>
              <a:t>Step 2:</a:t>
            </a:r>
            <a:r>
              <a:rPr lang="en-IN" sz="2400" dirty="0"/>
              <a:t> Train ML Models</a:t>
            </a:r>
          </a:p>
          <a:p>
            <a:pPr lvl="1">
              <a:lnSpc>
                <a:spcPct val="150000"/>
              </a:lnSpc>
            </a:pPr>
            <a:r>
              <a:rPr lang="en-IN" sz="2400" dirty="0"/>
              <a:t>Logistic Regression</a:t>
            </a:r>
          </a:p>
          <a:p>
            <a:pPr lvl="1">
              <a:lnSpc>
                <a:spcPct val="150000"/>
              </a:lnSpc>
            </a:pPr>
            <a:r>
              <a:rPr lang="en-IN" sz="2400" dirty="0"/>
              <a:t>Random Forest</a:t>
            </a:r>
          </a:p>
          <a:p>
            <a:pPr>
              <a:lnSpc>
                <a:spcPct val="150000"/>
              </a:lnSpc>
            </a:pPr>
            <a:r>
              <a:rPr lang="en-IN" sz="2400" b="1" dirty="0"/>
              <a:t>Step 3:</a:t>
            </a:r>
            <a:r>
              <a:rPr lang="en-IN" sz="2400" dirty="0"/>
              <a:t> Evaluation (Confusion Matrix, Accuracy, Precision, Recall, F1-score)</a:t>
            </a:r>
          </a:p>
          <a:p>
            <a:pPr>
              <a:lnSpc>
                <a:spcPct val="150000"/>
              </a:lnSpc>
            </a:pPr>
            <a:r>
              <a:rPr lang="en-IN" sz="2400" b="1" dirty="0"/>
              <a:t>Step 4:</a:t>
            </a:r>
            <a:r>
              <a:rPr lang="en-IN" sz="2400" dirty="0"/>
              <a:t> Visualization &amp; Insights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7AB9F0-F372-5169-0B07-C04C521E9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78971"/>
            <a:ext cx="10511627" cy="740230"/>
          </a:xfrm>
        </p:spPr>
        <p:txBody>
          <a:bodyPr/>
          <a:lstStyle/>
          <a:p>
            <a:r>
              <a:rPr lang="en-IN" dirty="0">
                <a:latin typeface="+mn-lt"/>
              </a:rPr>
              <a:t>Results</a:t>
            </a:r>
            <a:r>
              <a:rPr lang="en-IN" dirty="0"/>
              <a:t> &amp; </a:t>
            </a:r>
            <a:r>
              <a:rPr lang="en-IN" dirty="0">
                <a:latin typeface="+mn-lt"/>
              </a:rPr>
              <a:t>Analysis</a:t>
            </a:r>
          </a:p>
        </p:txBody>
      </p:sp>
      <p:pic>
        <p:nvPicPr>
          <p:cNvPr id="10" name="Content Placeholder 9" descr="A screenshot of a graph">
            <a:extLst>
              <a:ext uri="{FF2B5EF4-FFF2-40B4-BE49-F238E27FC236}">
                <a16:creationId xmlns:a16="http://schemas.microsoft.com/office/drawing/2014/main" id="{7B9375C6-1A7D-019A-F008-7A31BE30954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0831" y="2106926"/>
            <a:ext cx="5212090" cy="3977648"/>
          </a:xfr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4ED15E6-49BB-2D62-40A4-D9922D18F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081" y="1566863"/>
            <a:ext cx="50482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FC0AC14A-43C3-1B55-C000-0FF643EC3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077" y="3448665"/>
            <a:ext cx="3274956" cy="321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32F4C81F-5454-CD99-19FC-AF476CCDA848}"/>
              </a:ext>
            </a:extLst>
          </p:cNvPr>
          <p:cNvSpPr>
            <a:spLocks noGrp="1" noChangeArrowheads="1"/>
          </p:cNvSpPr>
          <p:nvPr>
            <p:ph idx="13"/>
          </p:nvPr>
        </p:nvSpPr>
        <p:spPr bwMode="auto">
          <a:xfrm>
            <a:off x="827314" y="1491103"/>
            <a:ext cx="7010399" cy="4468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2C8F"/>
                </a:solidFill>
                <a:effectLst/>
              </a:rPr>
              <a:t>Accuracy: ~89%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2C8F"/>
                </a:solidFill>
                <a:effectLst/>
              </a:rPr>
              <a:t>Logistic Regression → interpretable model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2C8F"/>
                </a:solidFill>
                <a:effectLst/>
              </a:rPr>
              <a:t>Random Forest → better generalization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1F2C8F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2C8F"/>
                </a:solidFill>
                <a:effectLst/>
              </a:rPr>
              <a:t>Metrics: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2C8F"/>
                </a:solidFill>
                <a:effectLst/>
              </a:rPr>
              <a:t>Precision, Recall, F1-score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2C8F"/>
                </a:solidFill>
                <a:effectLst/>
              </a:rPr>
              <a:t>Confusion Matrix visualization (insert image/graph)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1F2C8F"/>
              </a:solidFill>
              <a:effectLst/>
            </a:endParaRP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DE6D70BD-EF5D-B8F6-A171-5988BAD2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78971"/>
            <a:ext cx="10511627" cy="740230"/>
          </a:xfrm>
        </p:spPr>
        <p:txBody>
          <a:bodyPr/>
          <a:lstStyle/>
          <a:p>
            <a:r>
              <a:rPr lang="en-IN" dirty="0">
                <a:latin typeface="+mn-lt"/>
              </a:rPr>
              <a:t>Results</a:t>
            </a:r>
            <a:r>
              <a:rPr lang="en-IN" dirty="0"/>
              <a:t> &amp; </a:t>
            </a:r>
            <a:r>
              <a:rPr lang="en-IN" dirty="0">
                <a:latin typeface="+mn-lt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CE069-6551-9253-9FAF-9485EF64B6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04D0D89-6E76-D4B5-6624-E274262BE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62" y="1614352"/>
            <a:ext cx="5329411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AEF91B-8AC6-7DB2-2E30-C06AFF800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727" y="1349148"/>
            <a:ext cx="5329411" cy="4690113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39222B90-C827-796C-C1B0-0CD4D2B5B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78971"/>
            <a:ext cx="10511627" cy="740230"/>
          </a:xfrm>
        </p:spPr>
        <p:txBody>
          <a:bodyPr/>
          <a:lstStyle/>
          <a:p>
            <a:pPr algn="l"/>
            <a:r>
              <a:rPr lang="en-IN" dirty="0">
                <a:latin typeface="+mn-lt"/>
              </a:rPr>
              <a:t>Results</a:t>
            </a:r>
            <a:r>
              <a:rPr lang="en-IN" dirty="0"/>
              <a:t> &amp; </a:t>
            </a:r>
            <a:r>
              <a:rPr lang="en-IN" dirty="0">
                <a:latin typeface="+mn-lt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476716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013" y="105171"/>
            <a:ext cx="6666270" cy="851544"/>
          </a:xfrm>
        </p:spPr>
        <p:txBody>
          <a:bodyPr/>
          <a:lstStyle/>
          <a:p>
            <a:r>
              <a:rPr lang="en-IN" dirty="0">
                <a:latin typeface="+mn-lt"/>
              </a:rPr>
              <a:t>Features &amp; Applications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72258C-73AF-4F57-7721-8F1D305CD5F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54013" y="1236964"/>
            <a:ext cx="6482216" cy="5576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🚀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Features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Runs 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Jupyter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Colab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Confusion Matrix visualization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Easy dataset integration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🏥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Applications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Early disease detection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Healthcare decision support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Patient risk monitoring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{60EBCE95-BBB9-4C78-AD35-53157E04292B}tf78438558_win32</Template>
  <TotalTime>141</TotalTime>
  <Words>234</Words>
  <Application>Microsoft Office PowerPoint</Application>
  <PresentationFormat>Widescreen</PresentationFormat>
  <Paragraphs>50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Sabon Next LT</vt:lpstr>
      <vt:lpstr>Custom</vt:lpstr>
      <vt:lpstr>Disease-Prediction-Toolkit ML project to predict diseases using Logistic Regression &amp; Random Forest</vt:lpstr>
      <vt:lpstr>Diseases often go undetected until late stages Need for early detection &amp; prediction using patient health data. Manual diagnosis can be time-consuming &amp; error-prone</vt:lpstr>
      <vt:lpstr>oBJECTIVES</vt:lpstr>
      <vt:lpstr>DATASET</vt:lpstr>
      <vt:lpstr>mETHODOLOGY</vt:lpstr>
      <vt:lpstr>Results &amp; Analysis</vt:lpstr>
      <vt:lpstr>Results &amp; Analysis</vt:lpstr>
      <vt:lpstr>Results &amp; Analysis</vt:lpstr>
      <vt:lpstr>Features &amp;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DEEKSHA S</dc:creator>
  <cp:lastModifiedBy>prajjukumar90@gmail.com</cp:lastModifiedBy>
  <cp:revision>2</cp:revision>
  <dcterms:created xsi:type="dcterms:W3CDTF">2025-08-25T09:48:11Z</dcterms:created>
  <dcterms:modified xsi:type="dcterms:W3CDTF">2025-08-28T18:50:45Z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