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p:regular r:id="rId25"/>
      <p:bold r:id="rId26"/>
      <p:italic r:id="rId27"/>
      <p:boldItalic r:id="rId28"/>
    </p:embeddedFon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16F3D3-03E5-468B-A907-E83185631AC5}">
  <a:tblStyle styleId="{0616F3D3-03E5-468B-A907-E83185631AC5}" styleName="Table_0">
    <a:wholeTbl>
      <a:tcTxStyle b="off" i="off">
        <a:font>
          <a:latin typeface="Arial"/>
          <a:ea typeface="Arial"/>
          <a:cs typeface="Arial"/>
        </a:font>
        <a:srgbClr val="A1E8D9"/>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Averag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965474a9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965474a9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b9a0b07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b9a0b07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965474a9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965474a9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965474a9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965474a9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70677dfb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70677dfb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70677dfb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70677dfb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70677dfb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70677df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23630543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2363054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965474a9_3_3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965474a9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www.google.com/" TargetMode="External"/><Relationship Id="rId4" Type="http://schemas.openxmlformats.org/officeDocument/2006/relationships/hyperlink" Target="https://www.python.org/downloads/" TargetMode="External"/><Relationship Id="rId5" Type="http://schemas.openxmlformats.org/officeDocument/2006/relationships/hyperlink" Target="https://www.google.com/" TargetMode="External"/><Relationship Id="rId6" Type="http://schemas.openxmlformats.org/officeDocument/2006/relationships/hyperlink" Target="https://www.jetbrains.com/pychar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nvSpPr>
        <p:spPr>
          <a:xfrm>
            <a:off x="0" y="1862423"/>
            <a:ext cx="91440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 sz="4000"/>
              <a:t> Personal Assistant</a:t>
            </a:r>
            <a:endParaRPr b="1" i="0" sz="4000" u="none" cap="none" strike="noStrike">
              <a:latin typeface="Arial"/>
              <a:ea typeface="Arial"/>
              <a:cs typeface="Arial"/>
              <a:sym typeface="Arial"/>
            </a:endParaRPr>
          </a:p>
        </p:txBody>
      </p:sp>
      <p:sp>
        <p:nvSpPr>
          <p:cNvPr id="60" name="Google Shape;60;p13"/>
          <p:cNvSpPr txBox="1"/>
          <p:nvPr/>
        </p:nvSpPr>
        <p:spPr>
          <a:xfrm>
            <a:off x="5832225" y="2775325"/>
            <a:ext cx="5029200" cy="123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7365D"/>
                </a:solidFill>
                <a:latin typeface="Arial"/>
                <a:ea typeface="Arial"/>
                <a:cs typeface="Arial"/>
                <a:sym typeface="Arial"/>
              </a:rPr>
              <a:t>Name of the students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latin typeface="Arial"/>
                <a:ea typeface="Arial"/>
                <a:cs typeface="Arial"/>
                <a:sym typeface="Arial"/>
              </a:rPr>
              <a:t>21H55A05</a:t>
            </a:r>
            <a:r>
              <a:rPr lang="en" sz="1800"/>
              <a:t>17</a:t>
            </a:r>
            <a:r>
              <a:rPr b="0" i="0" lang="en" sz="1800" u="none" cap="none" strike="noStrike">
                <a:latin typeface="Arial"/>
                <a:ea typeface="Arial"/>
                <a:cs typeface="Arial"/>
                <a:sym typeface="Arial"/>
              </a:rPr>
              <a:t>-</a:t>
            </a:r>
            <a:r>
              <a:rPr lang="en" sz="1800"/>
              <a:t>P.Swetha</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latin typeface="Arial"/>
                <a:ea typeface="Arial"/>
                <a:cs typeface="Arial"/>
                <a:sym typeface="Arial"/>
              </a:rPr>
              <a:t>21H55A05</a:t>
            </a:r>
            <a:r>
              <a:rPr lang="en" sz="1800"/>
              <a:t>21</a:t>
            </a:r>
            <a:r>
              <a:rPr b="0" i="0" lang="en" sz="1800" u="none" cap="none" strike="noStrike">
                <a:latin typeface="Arial"/>
                <a:ea typeface="Arial"/>
                <a:cs typeface="Arial"/>
                <a:sym typeface="Arial"/>
              </a:rPr>
              <a:t>-</a:t>
            </a:r>
            <a:r>
              <a:rPr lang="en" sz="1800"/>
              <a:t>S.Bhavana</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latin typeface="Arial"/>
                <a:ea typeface="Arial"/>
                <a:cs typeface="Arial"/>
                <a:sym typeface="Arial"/>
              </a:rPr>
              <a:t>21H55A05</a:t>
            </a:r>
            <a:r>
              <a:rPr lang="en" sz="1800"/>
              <a:t>22</a:t>
            </a:r>
            <a:r>
              <a:rPr b="0" i="0" lang="en" sz="1800" u="none" cap="none" strike="noStrike">
                <a:latin typeface="Arial"/>
                <a:ea typeface="Arial"/>
                <a:cs typeface="Arial"/>
                <a:sym typeface="Arial"/>
              </a:rPr>
              <a:t>-</a:t>
            </a:r>
            <a:r>
              <a:rPr lang="en" sz="1800"/>
              <a:t>S.Kiran</a:t>
            </a:r>
            <a:endParaRPr b="0" i="0" sz="1800" u="none" cap="none" strike="noStrike">
              <a:latin typeface="Arial"/>
              <a:ea typeface="Arial"/>
              <a:cs typeface="Arial"/>
              <a:sym typeface="Arial"/>
            </a:endParaRPr>
          </a:p>
        </p:txBody>
      </p:sp>
      <p:sp>
        <p:nvSpPr>
          <p:cNvPr id="61" name="Google Shape;61;p13"/>
          <p:cNvSpPr txBox="1"/>
          <p:nvPr/>
        </p:nvSpPr>
        <p:spPr>
          <a:xfrm>
            <a:off x="281350" y="3398125"/>
            <a:ext cx="5181600" cy="1293000"/>
          </a:xfrm>
          <a:prstGeom prst="rect">
            <a:avLst/>
          </a:prstGeom>
          <a:noFill/>
          <a:ln>
            <a:noFill/>
          </a:ln>
        </p:spPr>
        <p:txBody>
          <a:bodyPr anchorCtr="0" anchor="t" bIns="45700" lIns="91425" spcFirstLastPara="1" rIns="91425" wrap="square" tIns="45700">
            <a:spAutoFit/>
          </a:bodyPr>
          <a:lstStyle/>
          <a:p>
            <a:pPr indent="0" lvl="0" marL="0" marR="64008" rtl="0" algn="l">
              <a:lnSpc>
                <a:spcPct val="150000"/>
              </a:lnSpc>
              <a:spcBef>
                <a:spcPts val="0"/>
              </a:spcBef>
              <a:spcAft>
                <a:spcPts val="0"/>
              </a:spcAft>
              <a:buClr>
                <a:srgbClr val="000000"/>
              </a:buClr>
              <a:buSzPts val="2800"/>
              <a:buFont typeface="Arial"/>
              <a:buNone/>
            </a:pPr>
            <a:r>
              <a:rPr b="1" i="0" lang="en" sz="2800" u="none" cap="none" strike="noStrike">
                <a:solidFill>
                  <a:srgbClr val="C00000"/>
                </a:solidFill>
                <a:latin typeface="Arial"/>
                <a:ea typeface="Arial"/>
                <a:cs typeface="Arial"/>
                <a:sym typeface="Arial"/>
              </a:rPr>
              <a:t>Under esteemed guidance of</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lang="en" sz="1800"/>
              <a:t>MS.Kavya</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latin typeface="Arial"/>
                <a:ea typeface="Arial"/>
                <a:cs typeface="Arial"/>
                <a:sym typeface="Arial"/>
              </a:rPr>
              <a:t>Assistant Professor</a:t>
            </a:r>
            <a:endParaRPr b="1" i="0" sz="1800" u="none" cap="none" strike="noStrike">
              <a:latin typeface="Arial"/>
              <a:ea typeface="Arial"/>
              <a:cs typeface="Arial"/>
              <a:sym typeface="Arial"/>
            </a:endParaRPr>
          </a:p>
        </p:txBody>
      </p:sp>
      <p:graphicFrame>
        <p:nvGraphicFramePr>
          <p:cNvPr id="62" name="Google Shape;62;p13"/>
          <p:cNvGraphicFramePr/>
          <p:nvPr/>
        </p:nvGraphicFramePr>
        <p:xfrm>
          <a:off x="2055125" y="228600"/>
          <a:ext cx="3000000" cy="3000000"/>
        </p:xfrm>
        <a:graphic>
          <a:graphicData uri="http://schemas.openxmlformats.org/drawingml/2006/table">
            <a:tbl>
              <a:tblPr>
                <a:noFill/>
                <a:tableStyleId>{0616F3D3-03E5-468B-A907-E83185631AC5}</a:tableStyleId>
              </a:tblPr>
              <a:tblGrid>
                <a:gridCol w="6096000"/>
              </a:tblGrid>
              <a:tr h="80950">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rgbClr val="002060"/>
                          </a:solidFill>
                        </a:rPr>
                        <a:t>CMR COLLEGE OF ENGINEERING &amp; TECHNOLOGY</a:t>
                      </a:r>
                      <a:endParaRPr b="1" sz="2000" u="none" cap="none" strike="noStrike">
                        <a:solidFill>
                          <a:srgbClr val="002060"/>
                        </a:solidFill>
                        <a:latin typeface="Calibri"/>
                        <a:ea typeface="Calibri"/>
                        <a:cs typeface="Calibri"/>
                        <a:sym typeface="Calibri"/>
                      </a:endParaRPr>
                    </a:p>
                  </a:txBody>
                  <a:tcPr marT="6125" marB="6125" marR="9200" marL="9200" anchor="b"/>
                </a:tc>
              </a:tr>
              <a:tr h="80950">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rgbClr val="002060"/>
                          </a:solidFill>
                        </a:rPr>
                        <a:t>Kandlakoya, Medchal, Hyderabad - 501401</a:t>
                      </a:r>
                      <a:endParaRPr b="1" sz="2000" u="none" cap="none" strike="noStrike">
                        <a:solidFill>
                          <a:srgbClr val="002060"/>
                        </a:solidFill>
                        <a:latin typeface="Times New Roman"/>
                        <a:ea typeface="Times New Roman"/>
                        <a:cs typeface="Times New Roman"/>
                        <a:sym typeface="Times New Roman"/>
                      </a:endParaRPr>
                    </a:p>
                  </a:txBody>
                  <a:tcPr marT="6125" marB="6125" marR="9200" marL="9200" anchor="b"/>
                </a:tc>
              </a:tr>
              <a:tr h="80950">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rgbClr val="002060"/>
                          </a:solidFill>
                        </a:rPr>
                        <a:t>Department of Computer Science and Engineering</a:t>
                      </a:r>
                      <a:endParaRPr b="1" sz="2000" u="none" cap="none" strike="noStrike">
                        <a:solidFill>
                          <a:srgbClr val="002060"/>
                        </a:solidFill>
                        <a:latin typeface="Times New Roman"/>
                        <a:ea typeface="Times New Roman"/>
                        <a:cs typeface="Times New Roman"/>
                        <a:sym typeface="Times New Roman"/>
                      </a:endParaRPr>
                    </a:p>
                  </a:txBody>
                  <a:tcPr marT="6125" marB="6125" marR="9200" marL="9200" anchor="b"/>
                </a:tc>
              </a:tr>
            </a:tbl>
          </a:graphicData>
        </a:graphic>
      </p:graphicFrame>
      <p:sp>
        <p:nvSpPr>
          <p:cNvPr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id="63" name="Google Shape;63;p13"/>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A1E8D9"/>
              </a:solidFill>
              <a:latin typeface="Arial"/>
              <a:ea typeface="Arial"/>
              <a:cs typeface="Arial"/>
              <a:sym typeface="Arial"/>
            </a:endParaRPr>
          </a:p>
        </p:txBody>
      </p:sp>
      <p:pic>
        <p:nvPicPr>
          <p:cNvPr descr="CMR College of Pharmacy updated... - CMR College of Pharmacy" id="64" name="Google Shape;64;p13"/>
          <p:cNvPicPr preferRelativeResize="0"/>
          <p:nvPr/>
        </p:nvPicPr>
        <p:blipFill rotWithShape="1">
          <a:blip r:embed="rId3">
            <a:alphaModFix/>
          </a:blip>
          <a:srcRect b="0" l="0" r="0" t="0"/>
          <a:stretch/>
        </p:blipFill>
        <p:spPr>
          <a:xfrm>
            <a:off x="460375" y="285037"/>
            <a:ext cx="1295400" cy="1143000"/>
          </a:xfrm>
          <a:prstGeom prst="rect">
            <a:avLst/>
          </a:prstGeom>
          <a:noFill/>
          <a:ln>
            <a:noFill/>
          </a:ln>
        </p:spPr>
      </p:pic>
      <p:sp>
        <p:nvSpPr>
          <p:cNvPr descr="CMRCET HYDERABAD - 2021 Admission Process, Ranking, Reviews, Affiliations" id="65" name="Google Shape;65;p13"/>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A1E8D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a:blip r:embed="rId3">
            <a:alphaModFix/>
          </a:blip>
          <a:stretch>
            <a:fillRect/>
          </a:stretch>
        </p:blipFill>
        <p:spPr>
          <a:xfrm>
            <a:off x="152400" y="152400"/>
            <a:ext cx="8303626"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3"/>
          <p:cNvPicPr preferRelativeResize="0"/>
          <p:nvPr/>
        </p:nvPicPr>
        <p:blipFill>
          <a:blip r:embed="rId3">
            <a:alphaModFix/>
          </a:blip>
          <a:stretch>
            <a:fillRect/>
          </a:stretch>
        </p:blipFill>
        <p:spPr>
          <a:xfrm>
            <a:off x="264950" y="152400"/>
            <a:ext cx="8614096" cy="4838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260850" y="460575"/>
            <a:ext cx="8622300" cy="109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solidFill>
                  <a:srgbClr val="000000"/>
                </a:solidFill>
              </a:rPr>
              <a:t>ADVANTAGES</a:t>
            </a:r>
            <a:endParaRPr b="1" sz="3000">
              <a:solidFill>
                <a:srgbClr val="000000"/>
              </a:solidFill>
            </a:endParaRPr>
          </a:p>
        </p:txBody>
      </p:sp>
      <p:sp>
        <p:nvSpPr>
          <p:cNvPr id="130" name="Google Shape;130;p24"/>
          <p:cNvSpPr txBox="1"/>
          <p:nvPr/>
        </p:nvSpPr>
        <p:spPr>
          <a:xfrm>
            <a:off x="531125" y="1355750"/>
            <a:ext cx="76173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Average"/>
              <a:buChar char="●"/>
            </a:pPr>
            <a:r>
              <a:rPr lang="en" sz="1800">
                <a:latin typeface="Average"/>
                <a:ea typeface="Average"/>
                <a:cs typeface="Average"/>
                <a:sym typeface="Average"/>
              </a:rPr>
              <a:t>User does not have to go personally to college for enquiry.</a:t>
            </a:r>
            <a:endParaRPr sz="1800">
              <a:latin typeface="Average"/>
              <a:ea typeface="Average"/>
              <a:cs typeface="Average"/>
              <a:sym typeface="Average"/>
            </a:endParaRPr>
          </a:p>
          <a:p>
            <a:pPr indent="-342900" lvl="0" marL="457200" rtl="0" algn="l">
              <a:spcBef>
                <a:spcPts val="0"/>
              </a:spcBef>
              <a:spcAft>
                <a:spcPts val="0"/>
              </a:spcAft>
              <a:buSzPts val="1800"/>
              <a:buFont typeface="Average"/>
              <a:buChar char="●"/>
            </a:pPr>
            <a:r>
              <a:rPr lang="en" sz="1800">
                <a:latin typeface="Average"/>
                <a:ea typeface="Average"/>
                <a:cs typeface="Average"/>
                <a:sym typeface="Average"/>
              </a:rPr>
              <a:t>This application enables the students to be updated with college cultural activities.</a:t>
            </a:r>
            <a:endParaRPr sz="1800">
              <a:latin typeface="Average"/>
              <a:ea typeface="Average"/>
              <a:cs typeface="Average"/>
              <a:sym typeface="Average"/>
            </a:endParaRPr>
          </a:p>
          <a:p>
            <a:pPr indent="-342900" lvl="0" marL="457200" rtl="0" algn="l">
              <a:spcBef>
                <a:spcPts val="0"/>
              </a:spcBef>
              <a:spcAft>
                <a:spcPts val="0"/>
              </a:spcAft>
              <a:buSzPts val="1800"/>
              <a:buFont typeface="Average"/>
              <a:buChar char="●"/>
            </a:pPr>
            <a:r>
              <a:rPr lang="en" sz="1800">
                <a:latin typeface="Average"/>
                <a:ea typeface="Average"/>
                <a:cs typeface="Average"/>
                <a:sym typeface="Average"/>
              </a:rPr>
              <a:t>This application helps college management to access every website of college easily.</a:t>
            </a:r>
            <a:endParaRPr sz="1800">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nvSpPr>
        <p:spPr>
          <a:xfrm>
            <a:off x="1076225" y="240125"/>
            <a:ext cx="71280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latin typeface="Raleway"/>
                <a:ea typeface="Raleway"/>
                <a:cs typeface="Raleway"/>
                <a:sym typeface="Raleway"/>
              </a:rPr>
              <a:t>APPLICATIONS OF A CHATBOT</a:t>
            </a:r>
            <a:endParaRPr b="1" sz="3000">
              <a:latin typeface="Raleway"/>
              <a:ea typeface="Raleway"/>
              <a:cs typeface="Raleway"/>
              <a:sym typeface="Raleway"/>
            </a:endParaRPr>
          </a:p>
        </p:txBody>
      </p:sp>
      <p:sp>
        <p:nvSpPr>
          <p:cNvPr id="136" name="Google Shape;136;p25"/>
          <p:cNvSpPr txBox="1"/>
          <p:nvPr>
            <p:ph idx="4294967295" type="body"/>
          </p:nvPr>
        </p:nvSpPr>
        <p:spPr>
          <a:xfrm>
            <a:off x="1076225" y="1377475"/>
            <a:ext cx="7128000" cy="292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Raleway"/>
              <a:buChar char="●"/>
            </a:pPr>
            <a:r>
              <a:rPr lang="en" sz="1400">
                <a:solidFill>
                  <a:srgbClr val="000000"/>
                </a:solidFill>
                <a:latin typeface="Raleway"/>
                <a:ea typeface="Raleway"/>
                <a:cs typeface="Raleway"/>
                <a:sym typeface="Raleway"/>
              </a:rPr>
              <a:t>Accessible any time.</a:t>
            </a:r>
            <a:endParaRPr sz="1400">
              <a:solidFill>
                <a:srgbClr val="000000"/>
              </a:solidFill>
              <a:latin typeface="Raleway"/>
              <a:ea typeface="Raleway"/>
              <a:cs typeface="Raleway"/>
              <a:sym typeface="Raleway"/>
            </a:endParaRPr>
          </a:p>
          <a:p>
            <a:pPr indent="-317500" lvl="0" marL="457200" rtl="0" algn="l">
              <a:spcBef>
                <a:spcPts val="0"/>
              </a:spcBef>
              <a:spcAft>
                <a:spcPts val="0"/>
              </a:spcAft>
              <a:buClr>
                <a:srgbClr val="000000"/>
              </a:buClr>
              <a:buSzPts val="1400"/>
              <a:buFont typeface="Raleway"/>
              <a:buChar char="●"/>
            </a:pPr>
            <a:r>
              <a:rPr lang="en" sz="1400">
                <a:solidFill>
                  <a:srgbClr val="000000"/>
                </a:solidFill>
                <a:latin typeface="Raleway"/>
                <a:ea typeface="Raleway"/>
                <a:cs typeface="Raleway"/>
                <a:sym typeface="Raleway"/>
              </a:rPr>
              <a:t>Flexible attribute.</a:t>
            </a:r>
            <a:endParaRPr sz="1400">
              <a:solidFill>
                <a:srgbClr val="000000"/>
              </a:solidFill>
              <a:latin typeface="Raleway"/>
              <a:ea typeface="Raleway"/>
              <a:cs typeface="Raleway"/>
              <a:sym typeface="Raleway"/>
            </a:endParaRPr>
          </a:p>
          <a:p>
            <a:pPr indent="-317500" lvl="0" marL="457200" rtl="0" algn="l">
              <a:spcBef>
                <a:spcPts val="0"/>
              </a:spcBef>
              <a:spcAft>
                <a:spcPts val="0"/>
              </a:spcAft>
              <a:buClr>
                <a:srgbClr val="000000"/>
              </a:buClr>
              <a:buSzPts val="1400"/>
              <a:buFont typeface="Raleway"/>
              <a:buChar char="●"/>
            </a:pPr>
            <a:r>
              <a:rPr lang="en" sz="1400">
                <a:solidFill>
                  <a:srgbClr val="000000"/>
                </a:solidFill>
                <a:latin typeface="Raleway"/>
                <a:ea typeface="Raleway"/>
                <a:cs typeface="Raleway"/>
                <a:sym typeface="Raleway"/>
              </a:rPr>
              <a:t>Customer satisfaction</a:t>
            </a:r>
            <a:endParaRPr sz="1400">
              <a:solidFill>
                <a:srgbClr val="000000"/>
              </a:solidFill>
              <a:latin typeface="Raleway"/>
              <a:ea typeface="Raleway"/>
              <a:cs typeface="Raleway"/>
              <a:sym typeface="Raleway"/>
            </a:endParaRPr>
          </a:p>
          <a:p>
            <a:pPr indent="-317500" lvl="0" marL="457200" rtl="0" algn="l">
              <a:spcBef>
                <a:spcPts val="0"/>
              </a:spcBef>
              <a:spcAft>
                <a:spcPts val="0"/>
              </a:spcAft>
              <a:buClr>
                <a:srgbClr val="000000"/>
              </a:buClr>
              <a:buSzPts val="1400"/>
              <a:buFont typeface="Raleway"/>
              <a:buChar char="●"/>
            </a:pPr>
            <a:r>
              <a:rPr lang="en" sz="1400">
                <a:solidFill>
                  <a:srgbClr val="000000"/>
                </a:solidFill>
                <a:latin typeface="Raleway"/>
                <a:ea typeface="Raleway"/>
                <a:cs typeface="Raleway"/>
                <a:sym typeface="Raleway"/>
              </a:rPr>
              <a:t>Cost effective.</a:t>
            </a:r>
            <a:endParaRPr sz="1400">
              <a:solidFill>
                <a:srgbClr val="000000"/>
              </a:solidFill>
              <a:latin typeface="Raleway"/>
              <a:ea typeface="Raleway"/>
              <a:cs typeface="Raleway"/>
              <a:sym typeface="Raleway"/>
            </a:endParaRPr>
          </a:p>
          <a:p>
            <a:pPr indent="-317500" lvl="0" marL="457200" rtl="0" algn="l">
              <a:spcBef>
                <a:spcPts val="0"/>
              </a:spcBef>
              <a:spcAft>
                <a:spcPts val="0"/>
              </a:spcAft>
              <a:buClr>
                <a:srgbClr val="000000"/>
              </a:buClr>
              <a:buSzPts val="1400"/>
              <a:buFont typeface="Raleway"/>
              <a:buChar char="●"/>
            </a:pPr>
            <a:r>
              <a:rPr lang="en" sz="1400">
                <a:solidFill>
                  <a:srgbClr val="000000"/>
                </a:solidFill>
                <a:latin typeface="Raleway"/>
                <a:ea typeface="Raleway"/>
                <a:cs typeface="Raleway"/>
                <a:sym typeface="Raleway"/>
              </a:rPr>
              <a:t>Faster on boarding.</a:t>
            </a:r>
            <a:endParaRPr sz="1400">
              <a:solidFill>
                <a:srgbClr val="000000"/>
              </a:solidFill>
              <a:latin typeface="Raleway"/>
              <a:ea typeface="Raleway"/>
              <a:cs typeface="Raleway"/>
              <a:sym typeface="Raleway"/>
            </a:endParaRPr>
          </a:p>
          <a:p>
            <a:pPr indent="-317500" lvl="0" marL="457200" rtl="0" algn="l">
              <a:spcBef>
                <a:spcPts val="0"/>
              </a:spcBef>
              <a:spcAft>
                <a:spcPts val="0"/>
              </a:spcAft>
              <a:buClr>
                <a:srgbClr val="000000"/>
              </a:buClr>
              <a:buSzPts val="1400"/>
              <a:buFont typeface="Raleway"/>
              <a:buChar char="●"/>
            </a:pPr>
            <a:r>
              <a:rPr lang="en" sz="1400">
                <a:solidFill>
                  <a:srgbClr val="000000"/>
                </a:solidFill>
                <a:latin typeface="Raleway"/>
                <a:ea typeface="Raleway"/>
                <a:cs typeface="Raleway"/>
                <a:sym typeface="Raleway"/>
              </a:rPr>
              <a:t>Personal Assistant.</a:t>
            </a:r>
            <a:endParaRPr sz="1400">
              <a:solidFill>
                <a:srgbClr val="000000"/>
              </a:solidFill>
              <a:latin typeface="Raleway"/>
              <a:ea typeface="Raleway"/>
              <a:cs typeface="Raleway"/>
              <a:sym typeface="Raleway"/>
            </a:endParaRPr>
          </a:p>
        </p:txBody>
      </p:sp>
      <p:sp>
        <p:nvSpPr>
          <p:cNvPr id="137" name="Google Shape;137;p25"/>
          <p:cNvSpPr txBox="1"/>
          <p:nvPr/>
        </p:nvSpPr>
        <p:spPr>
          <a:xfrm>
            <a:off x="2855550" y="3495513"/>
            <a:ext cx="2103000" cy="1012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2"/>
                </a:solidFill>
                <a:latin typeface="Raleway"/>
                <a:ea typeface="Raleway"/>
                <a:cs typeface="Raleway"/>
                <a:sym typeface="Raleway"/>
              </a:rPr>
              <a:t>For more about making your ideas stick with others, check out our book!</a:t>
            </a:r>
            <a:endParaRPr sz="1200">
              <a:solidFill>
                <a:schemeClr val="dk2"/>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283100" y="712150"/>
            <a:ext cx="8620500" cy="101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solidFill>
                  <a:srgbClr val="000000"/>
                </a:solidFill>
              </a:rPr>
              <a:t>LIMITATIONS</a:t>
            </a:r>
            <a:endParaRPr b="1" sz="3000">
              <a:solidFill>
                <a:srgbClr val="000000"/>
              </a:solidFill>
            </a:endParaRPr>
          </a:p>
        </p:txBody>
      </p:sp>
      <p:sp>
        <p:nvSpPr>
          <p:cNvPr id="143" name="Google Shape;143;p26"/>
          <p:cNvSpPr txBox="1"/>
          <p:nvPr/>
        </p:nvSpPr>
        <p:spPr>
          <a:xfrm>
            <a:off x="950425" y="1663250"/>
            <a:ext cx="7980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verage"/>
              <a:buChar char="●"/>
            </a:pPr>
            <a:r>
              <a:rPr lang="en">
                <a:latin typeface="Average"/>
                <a:ea typeface="Average"/>
                <a:cs typeface="Average"/>
                <a:sym typeface="Average"/>
              </a:rPr>
              <a:t>Difficult to create..</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Require maintain.</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It require active internet connection as error may occur.</a:t>
            </a:r>
            <a:endParaRPr>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Times New Roman"/>
                <a:ea typeface="Times New Roman"/>
                <a:cs typeface="Times New Roman"/>
                <a:sym typeface="Times New Roman"/>
              </a:rPr>
              <a:t>CONCLUSION</a:t>
            </a:r>
            <a:endParaRPr b="1">
              <a:solidFill>
                <a:srgbClr val="000000"/>
              </a:solidFill>
              <a:latin typeface="Times New Roman"/>
              <a:ea typeface="Times New Roman"/>
              <a:cs typeface="Times New Roman"/>
              <a:sym typeface="Times New Roman"/>
            </a:endParaRPr>
          </a:p>
        </p:txBody>
      </p:sp>
      <p:cxnSp>
        <p:nvCxnSpPr>
          <p:cNvPr id="149" name="Google Shape;149;p27"/>
          <p:cNvCxnSpPr/>
          <p:nvPr/>
        </p:nvCxnSpPr>
        <p:spPr>
          <a:xfrm rot="10800000">
            <a:off x="569975" y="1439375"/>
            <a:ext cx="0" cy="954600"/>
          </a:xfrm>
          <a:prstGeom prst="straightConnector1">
            <a:avLst/>
          </a:prstGeom>
          <a:noFill/>
          <a:ln cap="flat" cmpd="sng" w="9525">
            <a:solidFill>
              <a:schemeClr val="dk2"/>
            </a:solidFill>
            <a:prstDash val="solid"/>
            <a:round/>
            <a:headEnd len="med" w="med" type="none"/>
            <a:tailEnd len="med" w="med" type="oval"/>
          </a:ln>
        </p:spPr>
      </p:cxnSp>
      <p:cxnSp>
        <p:nvCxnSpPr>
          <p:cNvPr id="150" name="Google Shape;150;p27"/>
          <p:cNvCxnSpPr/>
          <p:nvPr/>
        </p:nvCxnSpPr>
        <p:spPr>
          <a:xfrm>
            <a:off x="3174800" y="31131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151" name="Google Shape;151;p27"/>
          <p:cNvCxnSpPr/>
          <p:nvPr/>
        </p:nvCxnSpPr>
        <p:spPr>
          <a:xfrm rot="10800000">
            <a:off x="4997750" y="1439375"/>
            <a:ext cx="0" cy="954600"/>
          </a:xfrm>
          <a:prstGeom prst="straightConnector1">
            <a:avLst/>
          </a:prstGeom>
          <a:noFill/>
          <a:ln cap="flat" cmpd="sng" w="9525">
            <a:solidFill>
              <a:schemeClr val="dk2"/>
            </a:solidFill>
            <a:prstDash val="solid"/>
            <a:round/>
            <a:headEnd len="med" w="med" type="none"/>
            <a:tailEnd len="med" w="med" type="oval"/>
          </a:ln>
        </p:spPr>
      </p:cxnSp>
      <p:cxnSp>
        <p:nvCxnSpPr>
          <p:cNvPr id="152" name="Google Shape;152;p27"/>
          <p:cNvCxnSpPr/>
          <p:nvPr/>
        </p:nvCxnSpPr>
        <p:spPr>
          <a:xfrm>
            <a:off x="6168925" y="3113100"/>
            <a:ext cx="0" cy="828000"/>
          </a:xfrm>
          <a:prstGeom prst="straightConnector1">
            <a:avLst/>
          </a:prstGeom>
          <a:noFill/>
          <a:ln cap="flat" cmpd="sng" w="9525">
            <a:solidFill>
              <a:schemeClr val="dk2"/>
            </a:solidFill>
            <a:prstDash val="solid"/>
            <a:round/>
            <a:headEnd len="med" w="med" type="none"/>
            <a:tailEnd len="med" w="med" type="oval"/>
          </a:ln>
        </p:spPr>
      </p:cxnSp>
      <p:sp>
        <p:nvSpPr>
          <p:cNvPr id="153" name="Google Shape;153;p27"/>
          <p:cNvSpPr txBox="1"/>
          <p:nvPr/>
        </p:nvSpPr>
        <p:spPr>
          <a:xfrm>
            <a:off x="1118150" y="1327800"/>
            <a:ext cx="5884200" cy="2770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Average"/>
              <a:buChar char="●"/>
            </a:pPr>
            <a:r>
              <a:rPr lang="en">
                <a:latin typeface="Average"/>
                <a:ea typeface="Average"/>
                <a:cs typeface="Average"/>
                <a:sym typeface="Average"/>
              </a:rPr>
              <a:t>This project aims to develop a personal assistant that can take voice inputs and open the official website of CMR College of Engineering and Technology. The personal assistant will be able to recognize voice commands and navigate to specific subpages of the college's website based on the user's request. This project utilizes speech recognition technology and software  development skills to create a convenient and efficient interface for users to access the college's website. </a:t>
            </a:r>
            <a:endParaRPr>
              <a:latin typeface="Average"/>
              <a:ea typeface="Average"/>
              <a:cs typeface="Average"/>
              <a:sym typeface="Average"/>
            </a:endParaRPr>
          </a:p>
          <a:p>
            <a:pPr indent="-317500" lvl="0" marL="457200" rtl="0" algn="just">
              <a:spcBef>
                <a:spcPts val="0"/>
              </a:spcBef>
              <a:spcAft>
                <a:spcPts val="0"/>
              </a:spcAft>
              <a:buSzPts val="1400"/>
              <a:buFont typeface="Average"/>
              <a:buChar char="●"/>
            </a:pPr>
            <a:r>
              <a:rPr lang="en">
                <a:latin typeface="Average"/>
                <a:ea typeface="Average"/>
                <a:cs typeface="Average"/>
                <a:sym typeface="Average"/>
              </a:rPr>
              <a:t>The proposed system will provide a hands-free browsing experience and save time for the user. Overall, this project demonstrates the potential of combining different technologies to create innovative solutions for everyday problems.</a:t>
            </a:r>
            <a:endParaRPr>
              <a:latin typeface="Average"/>
              <a:ea typeface="Average"/>
              <a:cs typeface="Average"/>
              <a:sym typeface="Average"/>
            </a:endParaRPr>
          </a:p>
          <a:p>
            <a:pPr indent="0" lvl="0" marL="457200" rtl="0" algn="just">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000000"/>
                </a:solidFill>
                <a:latin typeface="Times New Roman"/>
                <a:ea typeface="Times New Roman"/>
                <a:cs typeface="Times New Roman"/>
                <a:sym typeface="Times New Roman"/>
              </a:rPr>
              <a:t>FUTURE WORK</a:t>
            </a:r>
            <a:endParaRPr b="1">
              <a:solidFill>
                <a:srgbClr val="000000"/>
              </a:solidFill>
              <a:latin typeface="Times New Roman"/>
              <a:ea typeface="Times New Roman"/>
              <a:cs typeface="Times New Roman"/>
              <a:sym typeface="Times New Roman"/>
            </a:endParaRPr>
          </a:p>
        </p:txBody>
      </p:sp>
      <p:sp>
        <p:nvSpPr>
          <p:cNvPr id="159" name="Google Shape;159;p28"/>
          <p:cNvSpPr txBox="1"/>
          <p:nvPr/>
        </p:nvSpPr>
        <p:spPr>
          <a:xfrm>
            <a:off x="922475" y="1355750"/>
            <a:ext cx="6918600" cy="17085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1400"/>
              </a:spcBef>
              <a:spcAft>
                <a:spcPts val="0"/>
              </a:spcAft>
              <a:buClr>
                <a:srgbClr val="202122"/>
              </a:buClr>
              <a:buSzPts val="1800"/>
              <a:buFont typeface="Times New Roman"/>
              <a:buChar char="●"/>
            </a:pPr>
            <a:r>
              <a:rPr lang="en" sz="1800">
                <a:solidFill>
                  <a:srgbClr val="202122"/>
                </a:solidFill>
                <a:latin typeface="Times New Roman"/>
                <a:ea typeface="Times New Roman"/>
                <a:cs typeface="Times New Roman"/>
                <a:sym typeface="Times New Roman"/>
              </a:rPr>
              <a:t>In coming time, we could add the other college websites so,that is will be easy to access every college websites.</a:t>
            </a:r>
            <a:endParaRPr sz="1800">
              <a:solidFill>
                <a:srgbClr val="202122"/>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202122"/>
              </a:buClr>
              <a:buSzPts val="1800"/>
              <a:buFont typeface="Times New Roman"/>
              <a:buChar char="●"/>
            </a:pPr>
            <a:r>
              <a:rPr lang="en" sz="1800">
                <a:solidFill>
                  <a:srgbClr val="202122"/>
                </a:solidFill>
                <a:latin typeface="Times New Roman"/>
                <a:ea typeface="Times New Roman"/>
                <a:cs typeface="Times New Roman"/>
                <a:sym typeface="Times New Roman"/>
              </a:rPr>
              <a:t>We can the personal </a:t>
            </a:r>
            <a:r>
              <a:rPr lang="en" sz="1800">
                <a:solidFill>
                  <a:srgbClr val="202122"/>
                </a:solidFill>
                <a:latin typeface="Times New Roman"/>
                <a:ea typeface="Times New Roman"/>
                <a:cs typeface="Times New Roman"/>
                <a:sym typeface="Times New Roman"/>
              </a:rPr>
              <a:t>assistant</a:t>
            </a:r>
            <a:r>
              <a:rPr lang="en" sz="1800">
                <a:solidFill>
                  <a:srgbClr val="202122"/>
                </a:solidFill>
                <a:latin typeface="Times New Roman"/>
                <a:ea typeface="Times New Roman"/>
                <a:cs typeface="Times New Roman"/>
                <a:sym typeface="Times New Roman"/>
              </a:rPr>
              <a:t>  friendly by adding new </a:t>
            </a:r>
            <a:r>
              <a:rPr lang="en" sz="1800">
                <a:solidFill>
                  <a:srgbClr val="202122"/>
                </a:solidFill>
                <a:latin typeface="Times New Roman"/>
                <a:ea typeface="Times New Roman"/>
                <a:cs typeface="Times New Roman"/>
                <a:sym typeface="Times New Roman"/>
              </a:rPr>
              <a:t>features</a:t>
            </a:r>
            <a:r>
              <a:rPr lang="en" sz="1800">
                <a:solidFill>
                  <a:srgbClr val="202122"/>
                </a:solidFill>
                <a:latin typeface="Times New Roman"/>
                <a:ea typeface="Times New Roman"/>
                <a:cs typeface="Times New Roman"/>
                <a:sym typeface="Times New Roman"/>
              </a:rPr>
              <a:t> so that it will be interactive to users.</a:t>
            </a:r>
            <a:endParaRPr sz="1800">
              <a:solidFill>
                <a:srgbClr val="202122"/>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Times New Roman"/>
                <a:ea typeface="Times New Roman"/>
                <a:cs typeface="Times New Roman"/>
                <a:sym typeface="Times New Roman"/>
              </a:rPr>
              <a:t>REFERENCES</a:t>
            </a:r>
            <a:endParaRPr b="1">
              <a:solidFill>
                <a:srgbClr val="000000"/>
              </a:solidFill>
              <a:latin typeface="Times New Roman"/>
              <a:ea typeface="Times New Roman"/>
              <a:cs typeface="Times New Roman"/>
              <a:sym typeface="Times New Roman"/>
            </a:endParaRPr>
          </a:p>
        </p:txBody>
      </p:sp>
      <p:sp>
        <p:nvSpPr>
          <p:cNvPr id="165" name="Google Shape;165;p29">
            <a:hlinkClick r:id="rId3"/>
          </p:cNvPr>
          <p:cNvSpPr txBox="1"/>
          <p:nvPr/>
        </p:nvSpPr>
        <p:spPr>
          <a:xfrm>
            <a:off x="936450" y="1677225"/>
            <a:ext cx="48501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verage"/>
              <a:buChar char="●"/>
            </a:pPr>
            <a:r>
              <a:rPr lang="en" u="sng">
                <a:solidFill>
                  <a:srgbClr val="1155CC"/>
                </a:solidFill>
                <a:latin typeface="Average"/>
                <a:ea typeface="Average"/>
                <a:cs typeface="Average"/>
                <a:sym typeface="Average"/>
                <a:hlinkClick r:id="rId4">
                  <a:extLst>
                    <a:ext uri="{A12FA001-AC4F-418D-AE19-62706E023703}">
                      <ahyp:hlinkClr val="tx"/>
                    </a:ext>
                  </a:extLst>
                </a:hlinkClick>
              </a:rPr>
              <a:t>https://www.python.org/downloads/</a:t>
            </a:r>
            <a:endParaRPr>
              <a:solidFill>
                <a:srgbClr val="1155CC"/>
              </a:solidFill>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u="sng">
                <a:solidFill>
                  <a:srgbClr val="1155CC"/>
                </a:solidFill>
                <a:latin typeface="Average"/>
                <a:ea typeface="Average"/>
                <a:cs typeface="Average"/>
                <a:sym typeface="Average"/>
                <a:hlinkClick r:id="rId5">
                  <a:extLst>
                    <a:ext uri="{A12FA001-AC4F-418D-AE19-62706E023703}">
                      <ahyp:hlinkClr val="tx"/>
                    </a:ext>
                  </a:extLst>
                </a:hlinkClick>
              </a:rPr>
              <a:t>https://www.google.com/</a:t>
            </a:r>
            <a:endParaRPr>
              <a:solidFill>
                <a:srgbClr val="1155CC"/>
              </a:solidFill>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u="sng">
                <a:solidFill>
                  <a:srgbClr val="1155CC"/>
                </a:solidFill>
                <a:latin typeface="Average"/>
                <a:ea typeface="Average"/>
                <a:cs typeface="Average"/>
                <a:sym typeface="Average"/>
                <a:hlinkClick r:id="rId6">
                  <a:extLst>
                    <a:ext uri="{A12FA001-AC4F-418D-AE19-62706E023703}">
                      <ahyp:hlinkClr val="tx"/>
                    </a:ext>
                  </a:extLst>
                </a:hlinkClick>
              </a:rPr>
              <a:t>https://www.jetbrains.com/pycharm/</a:t>
            </a:r>
            <a:endParaRPr>
              <a:solidFill>
                <a:srgbClr val="1155CC"/>
              </a:solidFill>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solidFill>
                  <a:srgbClr val="1155CC"/>
                </a:solidFill>
                <a:latin typeface="Average"/>
                <a:ea typeface="Average"/>
                <a:cs typeface="Average"/>
                <a:sym typeface="Average"/>
              </a:rPr>
              <a:t>https://www.microsoft.com/en-us/cortana</a:t>
            </a:r>
            <a:endParaRPr>
              <a:solidFill>
                <a:srgbClr val="1155CC"/>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nvSpPr>
        <p:spPr>
          <a:xfrm>
            <a:off x="2250300" y="1928800"/>
            <a:ext cx="4360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latin typeface="Times New Roman"/>
                <a:ea typeface="Times New Roman"/>
                <a:cs typeface="Times New Roman"/>
                <a:sym typeface="Times New Roman"/>
              </a:rPr>
              <a:t>THANK YOU</a:t>
            </a:r>
            <a:endParaRPr b="1" sz="4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nvSpPr>
        <p:spPr>
          <a:xfrm>
            <a:off x="2855550" y="42277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ABSTRACT</a:t>
            </a:r>
            <a:endParaRPr b="1" sz="3000">
              <a:latin typeface="Times New Roman"/>
              <a:ea typeface="Times New Roman"/>
              <a:cs typeface="Times New Roman"/>
              <a:sym typeface="Times New Roman"/>
            </a:endParaRPr>
          </a:p>
        </p:txBody>
      </p:sp>
      <p:sp>
        <p:nvSpPr>
          <p:cNvPr id="71" name="Google Shape;71;p14"/>
          <p:cNvSpPr txBox="1"/>
          <p:nvPr>
            <p:ph idx="4294967295" type="body"/>
          </p:nvPr>
        </p:nvSpPr>
        <p:spPr>
          <a:xfrm>
            <a:off x="611925" y="1377475"/>
            <a:ext cx="7855800" cy="3327900"/>
          </a:xfrm>
          <a:prstGeom prst="rect">
            <a:avLst/>
          </a:prstGeom>
        </p:spPr>
        <p:txBody>
          <a:bodyPr anchorCtr="0" anchor="t" bIns="91425" lIns="91425" spcFirstLastPara="1" rIns="91425" wrap="square" tIns="91425">
            <a:normAutofit fontScale="85000" lnSpcReduction="10000"/>
          </a:bodyPr>
          <a:lstStyle/>
          <a:p>
            <a:pPr indent="-341947" lvl="0" marL="457200" rtl="0" algn="just">
              <a:spcBef>
                <a:spcPts val="0"/>
              </a:spcBef>
              <a:spcAft>
                <a:spcPts val="0"/>
              </a:spcAft>
              <a:buClr>
                <a:srgbClr val="000000"/>
              </a:buClr>
              <a:buSzPct val="110526"/>
              <a:buFont typeface="Times New Roman"/>
              <a:buChar char="➔"/>
            </a:pPr>
            <a:r>
              <a:rPr lang="en" sz="1900">
                <a:solidFill>
                  <a:srgbClr val="000000"/>
                </a:solidFill>
                <a:latin typeface="Times New Roman"/>
                <a:ea typeface="Times New Roman"/>
                <a:cs typeface="Times New Roman"/>
                <a:sym typeface="Times New Roman"/>
              </a:rPr>
              <a:t>The main aim of our project is to develop a personal assistant that can take voice inputs and open the official website of CMR College of Engineering and Technology.</a:t>
            </a:r>
            <a:endParaRPr sz="1900">
              <a:solidFill>
                <a:srgbClr val="000000"/>
              </a:solidFill>
              <a:latin typeface="Times New Roman"/>
              <a:ea typeface="Times New Roman"/>
              <a:cs typeface="Times New Roman"/>
              <a:sym typeface="Times New Roman"/>
            </a:endParaRPr>
          </a:p>
          <a:p>
            <a:pPr indent="-331152" lvl="0" marL="457200" rtl="0" algn="just">
              <a:spcBef>
                <a:spcPts val="1000"/>
              </a:spcBef>
              <a:spcAft>
                <a:spcPts val="0"/>
              </a:spcAft>
              <a:buClr>
                <a:srgbClr val="000000"/>
              </a:buClr>
              <a:buSzPct val="100000"/>
              <a:buFont typeface="Times New Roman"/>
              <a:buChar char="➔"/>
            </a:pPr>
            <a:r>
              <a:rPr lang="en" sz="1900">
                <a:solidFill>
                  <a:srgbClr val="000000"/>
                </a:solidFill>
                <a:latin typeface="Times New Roman"/>
                <a:ea typeface="Times New Roman"/>
                <a:cs typeface="Times New Roman"/>
                <a:sym typeface="Times New Roman"/>
              </a:rPr>
              <a:t>The personal assistant will be able to recognize voice commands and navigate to specific subpages of the college's website based on the user's request. This project utilizes speech recognition technology and software  development skills to create a convenient and efficient interface for users to access the college's website. </a:t>
            </a:r>
            <a:endParaRPr sz="1900">
              <a:solidFill>
                <a:srgbClr val="000000"/>
              </a:solidFill>
              <a:latin typeface="Times New Roman"/>
              <a:ea typeface="Times New Roman"/>
              <a:cs typeface="Times New Roman"/>
              <a:sym typeface="Times New Roman"/>
            </a:endParaRPr>
          </a:p>
          <a:p>
            <a:pPr indent="-331152" lvl="0" marL="457200" rtl="0" algn="just">
              <a:spcBef>
                <a:spcPts val="1000"/>
              </a:spcBef>
              <a:spcAft>
                <a:spcPts val="0"/>
              </a:spcAft>
              <a:buClr>
                <a:srgbClr val="000000"/>
              </a:buClr>
              <a:buSzPct val="100000"/>
              <a:buFont typeface="Times New Roman"/>
              <a:buChar char="➔"/>
            </a:pPr>
            <a:r>
              <a:rPr lang="en" sz="1900">
                <a:solidFill>
                  <a:srgbClr val="000000"/>
                </a:solidFill>
                <a:latin typeface="Times New Roman"/>
                <a:ea typeface="Times New Roman"/>
                <a:cs typeface="Times New Roman"/>
                <a:sym typeface="Times New Roman"/>
              </a:rPr>
              <a:t>The proposed system will provide a hands-free browsing experience and save time for the user. Overall, this project demonstrates the potential of combining different technologies to create innovative solutions for everyday problems</a:t>
            </a:r>
            <a:endParaRPr sz="1900">
              <a:solidFill>
                <a:srgbClr val="000000"/>
              </a:solidFill>
              <a:latin typeface="Times New Roman"/>
              <a:ea typeface="Times New Roman"/>
              <a:cs typeface="Times New Roman"/>
              <a:sym typeface="Times New Roman"/>
            </a:endParaRPr>
          </a:p>
          <a:p>
            <a:pPr indent="0" lvl="0" marL="457200" rtl="0" algn="just">
              <a:spcBef>
                <a:spcPts val="1000"/>
              </a:spcBef>
              <a:spcAft>
                <a:spcPts val="1000"/>
              </a:spcAft>
              <a:buNone/>
            </a:pPr>
            <a:r>
              <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283100" y="712150"/>
            <a:ext cx="8631600" cy="892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INTRODUCTION</a:t>
            </a:r>
            <a:endParaRPr>
              <a:solidFill>
                <a:srgbClr val="000000"/>
              </a:solidFill>
            </a:endParaRPr>
          </a:p>
        </p:txBody>
      </p:sp>
      <p:sp>
        <p:nvSpPr>
          <p:cNvPr id="77" name="Google Shape;77;p15"/>
          <p:cNvSpPr txBox="1"/>
          <p:nvPr/>
        </p:nvSpPr>
        <p:spPr>
          <a:xfrm>
            <a:off x="924075" y="1604350"/>
            <a:ext cx="6648600" cy="21240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PolyMa is a Voice Assistant through which we can Access CMRCET Portal directly using Voice Commands. </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We can easily access every page and every tab of CMRCET portal with voice commands.</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When a user gives exact command, it redirects to the certain web page of CMRCET  Website.</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If the User command is not identifiable or not Recognized, Assistant asks user to re-tell the Command .There is no Voice Assistant or Chat bot for CMRCET website. So this may act as a chatbot.</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60850" y="474550"/>
            <a:ext cx="8622300" cy="1328400"/>
          </a:xfrm>
          <a:prstGeom prst="rect">
            <a:avLst/>
          </a:prstGeom>
        </p:spPr>
        <p:txBody>
          <a:bodyPr anchorCtr="0" anchor="t" bIns="91425" lIns="91425" spcFirstLastPara="1" rIns="91425" wrap="square" tIns="91425">
            <a:normAutofit/>
          </a:bodyPr>
          <a:lstStyle/>
          <a:p>
            <a:pPr indent="0" lvl="0" marL="0" rtl="0" algn="ctr">
              <a:spcBef>
                <a:spcPts val="0"/>
              </a:spcBef>
              <a:spcAft>
                <a:spcPts val="1000"/>
              </a:spcAft>
              <a:buNone/>
            </a:pPr>
            <a:r>
              <a:rPr lang="en">
                <a:solidFill>
                  <a:srgbClr val="000000"/>
                </a:solidFill>
              </a:rPr>
              <a:t>CHAT BOT</a:t>
            </a:r>
            <a:endParaRPr b="0" sz="2400">
              <a:solidFill>
                <a:srgbClr val="000000"/>
              </a:solidFill>
            </a:endParaRPr>
          </a:p>
        </p:txBody>
      </p:sp>
      <p:sp>
        <p:nvSpPr>
          <p:cNvPr id="83" name="Google Shape;83;p16"/>
          <p:cNvSpPr txBox="1"/>
          <p:nvPr/>
        </p:nvSpPr>
        <p:spPr>
          <a:xfrm>
            <a:off x="559075" y="1663250"/>
            <a:ext cx="74637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verage"/>
              <a:buChar char="●"/>
            </a:pPr>
            <a:r>
              <a:rPr lang="en">
                <a:latin typeface="Average"/>
                <a:ea typeface="Average"/>
                <a:cs typeface="Average"/>
                <a:sym typeface="Average"/>
              </a:rPr>
              <a:t>A conversational agent that interacts with users using natural language.</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A Chat Robot is a </a:t>
            </a:r>
            <a:r>
              <a:rPr lang="en">
                <a:latin typeface="Average"/>
                <a:ea typeface="Average"/>
                <a:cs typeface="Average"/>
                <a:sym typeface="Average"/>
              </a:rPr>
              <a:t>computer</a:t>
            </a:r>
            <a:r>
              <a:rPr lang="en">
                <a:latin typeface="Average"/>
                <a:ea typeface="Average"/>
                <a:cs typeface="Average"/>
                <a:sym typeface="Average"/>
              </a:rPr>
              <a:t> program that simulates human conversation or chat through AI.</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It is a service powered by rules and artificial intelligence,that you interact with via a chat interface.</a:t>
            </a:r>
            <a:endParaRPr>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nvSpPr>
        <p:spPr>
          <a:xfrm>
            <a:off x="1560000" y="531125"/>
            <a:ext cx="602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HISTORY</a:t>
            </a:r>
            <a:endParaRPr b="1" sz="3000">
              <a:latin typeface="Times New Roman"/>
              <a:ea typeface="Times New Roman"/>
              <a:cs typeface="Times New Roman"/>
              <a:sym typeface="Times New Roman"/>
            </a:endParaRPr>
          </a:p>
        </p:txBody>
      </p:sp>
      <p:sp>
        <p:nvSpPr>
          <p:cNvPr id="89" name="Google Shape;89;p17"/>
          <p:cNvSpPr txBox="1"/>
          <p:nvPr/>
        </p:nvSpPr>
        <p:spPr>
          <a:xfrm>
            <a:off x="670900" y="1299850"/>
            <a:ext cx="71841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first Chatbot ever was developed by MIT professor Joseph Weizenbaum in the 1960s.It was called ELIZA.</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In the year 2009, a company called WeChat in China created a more advanced Chatbot,Since its launch ,WeChat has conquered the hearts of many users who demonstrate an  unwavering loyalty to it.It is a highly thriving social media platform.</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Early in 2016 ,we saw the intro of the first wave of artificial data technology in the design of Chatbots.Social media platforms like facebook enabled developers to build a Chatbot for their trademark or service to customers could carry out some of their daily acrions from inside their messaging platform.</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481975" y="65100"/>
            <a:ext cx="7868100" cy="731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HOW DOES IT WORK?</a:t>
            </a:r>
            <a:endParaRPr b="1" sz="3000"/>
          </a:p>
        </p:txBody>
      </p:sp>
      <p:pic>
        <p:nvPicPr>
          <p:cNvPr id="95" name="Google Shape;95;p18"/>
          <p:cNvPicPr preferRelativeResize="0"/>
          <p:nvPr/>
        </p:nvPicPr>
        <p:blipFill>
          <a:blip r:embed="rId3">
            <a:alphaModFix/>
          </a:blip>
          <a:stretch>
            <a:fillRect/>
          </a:stretch>
        </p:blipFill>
        <p:spPr>
          <a:xfrm>
            <a:off x="3815700" y="726800"/>
            <a:ext cx="5193526" cy="4292250"/>
          </a:xfrm>
          <a:prstGeom prst="rect">
            <a:avLst/>
          </a:prstGeom>
          <a:noFill/>
          <a:ln>
            <a:noFill/>
          </a:ln>
        </p:spPr>
      </p:pic>
      <p:sp>
        <p:nvSpPr>
          <p:cNvPr id="96" name="Google Shape;96;p18"/>
          <p:cNvSpPr txBox="1"/>
          <p:nvPr/>
        </p:nvSpPr>
        <p:spPr>
          <a:xfrm>
            <a:off x="181700" y="908500"/>
            <a:ext cx="3703800" cy="4494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Average"/>
              <a:buChar char="●"/>
            </a:pPr>
            <a:r>
              <a:rPr lang="en" sz="1800">
                <a:latin typeface="Average"/>
                <a:ea typeface="Average"/>
                <a:cs typeface="Average"/>
                <a:sym typeface="Average"/>
              </a:rPr>
              <a:t>Looks for certain patterns of words in the user’s input.</a:t>
            </a:r>
            <a:endParaRPr sz="1800">
              <a:latin typeface="Average"/>
              <a:ea typeface="Average"/>
              <a:cs typeface="Average"/>
              <a:sym typeface="Average"/>
            </a:endParaRPr>
          </a:p>
          <a:p>
            <a:pPr indent="-342900" lvl="0" marL="457200" rtl="0" algn="l">
              <a:spcBef>
                <a:spcPts val="0"/>
              </a:spcBef>
              <a:spcAft>
                <a:spcPts val="0"/>
              </a:spcAft>
              <a:buSzPts val="1800"/>
              <a:buFont typeface="Average"/>
              <a:buChar char="●"/>
            </a:pPr>
            <a:r>
              <a:rPr lang="en" sz="1800">
                <a:latin typeface="Average"/>
                <a:ea typeface="Average"/>
                <a:cs typeface="Average"/>
                <a:sym typeface="Average"/>
              </a:rPr>
              <a:t>Replies with the pre-defined </a:t>
            </a:r>
            <a:r>
              <a:rPr lang="en" sz="1800">
                <a:latin typeface="Average"/>
                <a:ea typeface="Average"/>
                <a:cs typeface="Average"/>
                <a:sym typeface="Average"/>
              </a:rPr>
              <a:t>output</a:t>
            </a:r>
            <a:r>
              <a:rPr lang="en" sz="1800">
                <a:latin typeface="Average"/>
                <a:ea typeface="Average"/>
                <a:cs typeface="Average"/>
                <a:sym typeface="Average"/>
              </a:rPr>
              <a:t>,if the pattern is matched.</a:t>
            </a:r>
            <a:endParaRPr sz="1800">
              <a:latin typeface="Average"/>
              <a:ea typeface="Average"/>
              <a:cs typeface="Average"/>
              <a:sym typeface="Average"/>
            </a:endParaRPr>
          </a:p>
          <a:p>
            <a:pPr indent="-342900" lvl="0" marL="457200" rtl="0" algn="l">
              <a:spcBef>
                <a:spcPts val="0"/>
              </a:spcBef>
              <a:spcAft>
                <a:spcPts val="0"/>
              </a:spcAft>
              <a:buSzPts val="1800"/>
              <a:buFont typeface="Average"/>
              <a:buChar char="●"/>
            </a:pPr>
            <a:r>
              <a:rPr lang="en" sz="1800">
                <a:latin typeface="Average"/>
                <a:ea typeface="Average"/>
                <a:cs typeface="Average"/>
                <a:sym typeface="Average"/>
              </a:rPr>
              <a:t>Needs to have an idea of what user will chat.</a:t>
            </a:r>
            <a:endParaRPr sz="1800">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nvSpPr>
        <p:spPr>
          <a:xfrm>
            <a:off x="279550" y="377375"/>
            <a:ext cx="7785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latin typeface="Average"/>
                <a:ea typeface="Average"/>
                <a:cs typeface="Average"/>
                <a:sym typeface="Average"/>
              </a:rPr>
              <a:t>SYSTEM REQUIREMENTS</a:t>
            </a:r>
            <a:endParaRPr b="1" sz="3000">
              <a:latin typeface="Average"/>
              <a:ea typeface="Average"/>
              <a:cs typeface="Average"/>
              <a:sym typeface="Average"/>
            </a:endParaRPr>
          </a:p>
        </p:txBody>
      </p:sp>
      <p:sp>
        <p:nvSpPr>
          <p:cNvPr id="102" name="Google Shape;102;p19"/>
          <p:cNvSpPr txBox="1"/>
          <p:nvPr/>
        </p:nvSpPr>
        <p:spPr>
          <a:xfrm>
            <a:off x="656925" y="1229975"/>
            <a:ext cx="61497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Average"/>
              <a:buAutoNum type="arabicPeriod"/>
            </a:pPr>
            <a:r>
              <a:rPr b="1" lang="en" sz="1800">
                <a:latin typeface="Average"/>
                <a:ea typeface="Average"/>
                <a:cs typeface="Average"/>
                <a:sym typeface="Average"/>
              </a:rPr>
              <a:t>Hardware Requirements</a:t>
            </a:r>
            <a:endParaRPr b="1" sz="1800">
              <a:latin typeface="Average"/>
              <a:ea typeface="Average"/>
              <a:cs typeface="Average"/>
              <a:sym typeface="Average"/>
            </a:endParaRPr>
          </a:p>
          <a:p>
            <a:pPr indent="-342900" lvl="0" marL="914400" rtl="0" algn="l">
              <a:spcBef>
                <a:spcPts val="0"/>
              </a:spcBef>
              <a:spcAft>
                <a:spcPts val="0"/>
              </a:spcAft>
              <a:buSzPts val="1800"/>
              <a:buFont typeface="Average"/>
              <a:buChar char="●"/>
            </a:pPr>
            <a:r>
              <a:rPr lang="en" sz="1800">
                <a:latin typeface="Average"/>
                <a:ea typeface="Average"/>
                <a:cs typeface="Average"/>
                <a:sym typeface="Average"/>
              </a:rPr>
              <a:t>Processor-Intel Pentium or higher.</a:t>
            </a:r>
            <a:endParaRPr sz="1800">
              <a:latin typeface="Average"/>
              <a:ea typeface="Average"/>
              <a:cs typeface="Average"/>
              <a:sym typeface="Average"/>
            </a:endParaRPr>
          </a:p>
          <a:p>
            <a:pPr indent="-342900" lvl="0" marL="914400" rtl="0" algn="l">
              <a:spcBef>
                <a:spcPts val="0"/>
              </a:spcBef>
              <a:spcAft>
                <a:spcPts val="0"/>
              </a:spcAft>
              <a:buSzPts val="1800"/>
              <a:buFont typeface="Average"/>
              <a:buChar char="●"/>
            </a:pPr>
            <a:r>
              <a:rPr lang="en" sz="1800">
                <a:latin typeface="Average"/>
                <a:ea typeface="Average"/>
                <a:cs typeface="Average"/>
                <a:sym typeface="Average"/>
              </a:rPr>
              <a:t>RAM-minimum-&gt; 4GB maximum -&gt;6GB</a:t>
            </a:r>
            <a:endParaRPr sz="1800">
              <a:latin typeface="Average"/>
              <a:ea typeface="Average"/>
              <a:cs typeface="Average"/>
              <a:sym typeface="Average"/>
            </a:endParaRPr>
          </a:p>
          <a:p>
            <a:pPr indent="0" lvl="0" marL="0" rtl="0" algn="l">
              <a:spcBef>
                <a:spcPts val="0"/>
              </a:spcBef>
              <a:spcAft>
                <a:spcPts val="0"/>
              </a:spcAft>
              <a:buNone/>
            </a:pPr>
            <a:r>
              <a:t/>
            </a:r>
            <a:endParaRPr b="1" sz="1800">
              <a:latin typeface="Average"/>
              <a:ea typeface="Average"/>
              <a:cs typeface="Average"/>
              <a:sym typeface="Average"/>
            </a:endParaRPr>
          </a:p>
          <a:p>
            <a:pPr indent="0" lvl="0" marL="0" rtl="0" algn="l">
              <a:spcBef>
                <a:spcPts val="0"/>
              </a:spcBef>
              <a:spcAft>
                <a:spcPts val="0"/>
              </a:spcAft>
              <a:buNone/>
            </a:pPr>
            <a:r>
              <a:rPr b="1" lang="en" sz="1800">
                <a:latin typeface="Average"/>
                <a:ea typeface="Average"/>
                <a:cs typeface="Average"/>
                <a:sym typeface="Average"/>
              </a:rPr>
              <a:t>  2.	Software Requirements</a:t>
            </a:r>
            <a:endParaRPr b="1" sz="1800">
              <a:latin typeface="Average"/>
              <a:ea typeface="Average"/>
              <a:cs typeface="Average"/>
              <a:sym typeface="Average"/>
            </a:endParaRPr>
          </a:p>
          <a:p>
            <a:pPr indent="-342900" lvl="0" marL="914400" rtl="0" algn="l">
              <a:spcBef>
                <a:spcPts val="0"/>
              </a:spcBef>
              <a:spcAft>
                <a:spcPts val="0"/>
              </a:spcAft>
              <a:buSzPts val="1800"/>
              <a:buFont typeface="Average"/>
              <a:buChar char="●"/>
            </a:pPr>
            <a:r>
              <a:rPr lang="en" sz="1800">
                <a:latin typeface="Average"/>
                <a:ea typeface="Average"/>
                <a:cs typeface="Average"/>
                <a:sym typeface="Average"/>
              </a:rPr>
              <a:t>OS-Windows 7,8,10.</a:t>
            </a:r>
            <a:endParaRPr sz="1800">
              <a:latin typeface="Average"/>
              <a:ea typeface="Average"/>
              <a:cs typeface="Average"/>
              <a:sym typeface="Average"/>
            </a:endParaRPr>
          </a:p>
          <a:p>
            <a:pPr indent="-342900" lvl="0" marL="914400" rtl="0" algn="l">
              <a:spcBef>
                <a:spcPts val="0"/>
              </a:spcBef>
              <a:spcAft>
                <a:spcPts val="0"/>
              </a:spcAft>
              <a:buSzPts val="1800"/>
              <a:buFont typeface="Average"/>
              <a:buChar char="●"/>
            </a:pPr>
            <a:r>
              <a:rPr lang="en" sz="1800">
                <a:latin typeface="Average"/>
                <a:ea typeface="Average"/>
                <a:cs typeface="Average"/>
                <a:sym typeface="Average"/>
              </a:rPr>
              <a:t>Python IDE must be installed.</a:t>
            </a:r>
            <a:endParaRPr sz="1800">
              <a:latin typeface="Average"/>
              <a:ea typeface="Average"/>
              <a:cs typeface="Average"/>
              <a:sym typeface="Average"/>
            </a:endParaRPr>
          </a:p>
          <a:p>
            <a:pPr indent="0" lvl="0" marL="457200" rtl="0" algn="l">
              <a:spcBef>
                <a:spcPts val="0"/>
              </a:spcBef>
              <a:spcAft>
                <a:spcPts val="0"/>
              </a:spcAft>
              <a:buNone/>
            </a:pPr>
            <a:r>
              <a:t/>
            </a:r>
            <a:endParaRPr sz="1800">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307500" y="377375"/>
            <a:ext cx="7938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latin typeface="Average"/>
                <a:ea typeface="Average"/>
                <a:cs typeface="Average"/>
                <a:sym typeface="Average"/>
              </a:rPr>
              <a:t>BLOCK DIAGRAM</a:t>
            </a:r>
            <a:endParaRPr b="1" sz="3000">
              <a:latin typeface="Average"/>
              <a:ea typeface="Average"/>
              <a:cs typeface="Average"/>
              <a:sym typeface="Average"/>
            </a:endParaRPr>
          </a:p>
        </p:txBody>
      </p:sp>
      <p:pic>
        <p:nvPicPr>
          <p:cNvPr id="108" name="Google Shape;108;p20"/>
          <p:cNvPicPr preferRelativeResize="0"/>
          <p:nvPr/>
        </p:nvPicPr>
        <p:blipFill>
          <a:blip r:embed="rId3">
            <a:alphaModFix/>
          </a:blip>
          <a:stretch>
            <a:fillRect/>
          </a:stretch>
        </p:blipFill>
        <p:spPr>
          <a:xfrm>
            <a:off x="1047613" y="1133025"/>
            <a:ext cx="6458675" cy="3814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nvSpPr>
        <p:spPr>
          <a:xfrm>
            <a:off x="307500" y="447250"/>
            <a:ext cx="8428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latin typeface="Average"/>
                <a:ea typeface="Average"/>
                <a:cs typeface="Average"/>
                <a:sym typeface="Average"/>
              </a:rPr>
              <a:t>ALGORITHM</a:t>
            </a:r>
            <a:endParaRPr b="1" sz="3000">
              <a:latin typeface="Average"/>
              <a:ea typeface="Average"/>
              <a:cs typeface="Average"/>
              <a:sym typeface="Average"/>
            </a:endParaRPr>
          </a:p>
        </p:txBody>
      </p:sp>
      <p:sp>
        <p:nvSpPr>
          <p:cNvPr id="114" name="Google Shape;114;p21"/>
          <p:cNvSpPr txBox="1"/>
          <p:nvPr/>
        </p:nvSpPr>
        <p:spPr>
          <a:xfrm>
            <a:off x="461225" y="1397675"/>
            <a:ext cx="6918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START</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 ---GUIDED DIALOGUE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LISTEN TO USER COMMANDS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RECOGNISING THE COMMAND OF USER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IF COMMAND == TRUE</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PERFORM COMMANDED TASK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ELSE ASK FOR COMMAND AGAIN</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 IF COMMAND IS ABOUT CMR COLLEGE OPEN CMR OFFICIAL SITE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IF COMMAND == SLEEP</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SLEEP AND WAIT FOR WAKE_UP COMMAND Computer engineering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IF COMMAND == WAKE_UPPERFORM</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 TASKS ELIF COMMAND == QUIT</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COME OUT OF PROJECT AND EXIT</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END</a:t>
            </a:r>
            <a:endParaRPr>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