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400" r:id="rId4"/>
    <p:sldId id="259" r:id="rId5"/>
    <p:sldId id="376" r:id="rId6"/>
    <p:sldId id="392" r:id="rId7"/>
    <p:sldId id="383" r:id="rId8"/>
    <p:sldId id="402" r:id="rId9"/>
    <p:sldId id="406" r:id="rId10"/>
    <p:sldId id="405" r:id="rId11"/>
    <p:sldId id="404" r:id="rId12"/>
    <p:sldId id="407" r:id="rId13"/>
    <p:sldId id="408" r:id="rId14"/>
    <p:sldId id="401" r:id="rId15"/>
    <p:sldId id="409" r:id="rId16"/>
    <p:sldId id="2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66585"/>
            <a:ext cx="9144000" cy="1323439"/>
          </a:xfrm>
          <a:prstGeom prst="rect">
            <a:avLst/>
          </a:prstGeom>
          <a:noFill/>
        </p:spPr>
        <p:txBody>
          <a:bodyPr wrap="square" rtlCol="0">
            <a:spAutoFit/>
          </a:bodyPr>
          <a:lstStyle/>
          <a:p>
            <a:pPr algn="ctr"/>
            <a:r>
              <a:rPr lang="en-IN" sz="4000" dirty="0" smtClean="0"/>
              <a:t>News-Letter Generator</a:t>
            </a:r>
          </a:p>
          <a:p>
            <a:pPr algn="ctr"/>
            <a:endParaRPr lang="en-US" sz="4000" dirty="0">
              <a:ln w="1905"/>
              <a:effectLst>
                <a:innerShdw blurRad="69850" dist="43180" dir="5400000">
                  <a:srgbClr val="000000">
                    <a:alpha val="65000"/>
                  </a:srgbClr>
                </a:innerShdw>
              </a:effectLst>
            </a:endParaRPr>
          </a:p>
        </p:txBody>
      </p:sp>
      <p:sp>
        <p:nvSpPr>
          <p:cNvPr id="3" name="TextBox 2"/>
          <p:cNvSpPr txBox="1"/>
          <p:nvPr/>
        </p:nvSpPr>
        <p:spPr>
          <a:xfrm>
            <a:off x="5387196" y="3544788"/>
            <a:ext cx="5029200" cy="1323439"/>
          </a:xfrm>
          <a:prstGeom prst="rect">
            <a:avLst/>
          </a:prstGeom>
          <a:noFill/>
        </p:spPr>
        <p:txBody>
          <a:bodyPr wrap="square" rtlCol="0">
            <a:spAutoFit/>
          </a:bodyPr>
          <a:lstStyle/>
          <a:p>
            <a:r>
              <a:rPr lang="en-US" sz="2000" b="1" dirty="0">
                <a:solidFill>
                  <a:schemeClr val="tx2">
                    <a:lumMod val="75000"/>
                  </a:schemeClr>
                </a:solidFill>
              </a:rPr>
              <a:t>Name of the </a:t>
            </a:r>
            <a:r>
              <a:rPr lang="en-US" sz="2000" b="1" dirty="0" err="1">
                <a:solidFill>
                  <a:schemeClr val="tx2">
                    <a:lumMod val="75000"/>
                  </a:schemeClr>
                </a:solidFill>
              </a:rPr>
              <a:t>student&amp;Roll.No</a:t>
            </a:r>
            <a:r>
              <a:rPr lang="en-US" sz="2000" b="1" dirty="0" smtClean="0">
                <a:solidFill>
                  <a:schemeClr val="tx2">
                    <a:lumMod val="75000"/>
                  </a:schemeClr>
                </a:solidFill>
              </a:rPr>
              <a:t>.</a:t>
            </a:r>
          </a:p>
          <a:p>
            <a:r>
              <a:rPr lang="en-US" sz="2000" dirty="0" smtClean="0">
                <a:solidFill>
                  <a:schemeClr val="tx2">
                    <a:lumMod val="75000"/>
                  </a:schemeClr>
                </a:solidFill>
              </a:rPr>
              <a:t>21H55A0507-G.Laxmivennela</a:t>
            </a:r>
          </a:p>
          <a:p>
            <a:r>
              <a:rPr lang="en-US" sz="2000" dirty="0" smtClean="0">
                <a:solidFill>
                  <a:schemeClr val="tx2">
                    <a:lumMod val="75000"/>
                  </a:schemeClr>
                </a:solidFill>
              </a:rPr>
              <a:t>21H55A0521-S.Bhavana</a:t>
            </a:r>
          </a:p>
          <a:p>
            <a:r>
              <a:rPr lang="en-US" sz="2000" dirty="0" smtClean="0">
                <a:solidFill>
                  <a:schemeClr val="tx2">
                    <a:lumMod val="75000"/>
                  </a:schemeClr>
                </a:solidFill>
              </a:rPr>
              <a:t>21H55A0522-S.Kiran </a:t>
            </a:r>
            <a:r>
              <a:rPr lang="en-US" sz="2000" dirty="0" err="1" smtClean="0">
                <a:solidFill>
                  <a:schemeClr val="tx2">
                    <a:lumMod val="75000"/>
                  </a:schemeClr>
                </a:solidFill>
              </a:rPr>
              <a:t>Babu</a:t>
            </a:r>
            <a:endParaRPr lang="en-US" sz="2000" dirty="0" smtClean="0">
              <a:solidFill>
                <a:schemeClr val="tx2">
                  <a:lumMod val="75000"/>
                </a:schemeClr>
              </a:solidFill>
            </a:endParaRPr>
          </a:p>
        </p:txBody>
      </p:sp>
      <p:sp>
        <p:nvSpPr>
          <p:cNvPr id="4" name="TextBox 3"/>
          <p:cNvSpPr txBox="1"/>
          <p:nvPr/>
        </p:nvSpPr>
        <p:spPr>
          <a:xfrm>
            <a:off x="228600" y="4876800"/>
            <a:ext cx="51816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IN" b="1" dirty="0" err="1"/>
              <a:t>Ms.N.Nagaveni</a:t>
            </a:r>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270575"/>
            <a:ext cx="8381160" cy="75600"/>
          </a:xfrm>
          <a:prstGeom prst="rect">
            <a:avLst/>
          </a:prstGeom>
          <a:solidFill>
            <a:srgbClr val="7030A0"/>
          </a:solidFill>
          <a:ln w="25560">
            <a:solidFill>
              <a:srgbClr val="3A5F8B"/>
            </a:solidFill>
            <a:round/>
          </a:ln>
        </p:spPr>
      </p:sp>
      <p:sp>
        <p:nvSpPr>
          <p:cNvPr id="5" name="Rectangle 4"/>
          <p:cNvSpPr/>
          <p:nvPr/>
        </p:nvSpPr>
        <p:spPr>
          <a:xfrm>
            <a:off x="457200" y="685800"/>
            <a:ext cx="3168047" cy="646331"/>
          </a:xfrm>
          <a:prstGeom prst="rect">
            <a:avLst/>
          </a:prstGeom>
        </p:spPr>
        <p:txBody>
          <a:bodyPr wrap="square">
            <a:spAutoFit/>
          </a:bodyPr>
          <a:lstStyle/>
          <a:p>
            <a:r>
              <a:rPr lang="en-US" sz="3600" b="1" dirty="0" smtClean="0">
                <a:solidFill>
                  <a:srgbClr val="C00000"/>
                </a:solidFill>
                <a:latin typeface="Calibri"/>
                <a:ea typeface="Calibri"/>
                <a:cs typeface="Calibri"/>
                <a:sym typeface="Calibri"/>
              </a:rPr>
              <a:t>Architecture</a:t>
            </a:r>
            <a:endParaRPr lang="en-US" sz="3600" dirty="0">
              <a:solidFill>
                <a:srgbClr val="C00000"/>
              </a:solidFill>
              <a:ea typeface="Arial"/>
              <a:cs typeface="Arial"/>
              <a:sym typeface="Aria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952052"/>
            <a:ext cx="6858000" cy="4382112"/>
          </a:xfrm>
          <a:prstGeom prst="rect">
            <a:avLst/>
          </a:prstGeom>
        </p:spPr>
      </p:pic>
    </p:spTree>
    <p:extLst>
      <p:ext uri="{BB962C8B-B14F-4D97-AF65-F5344CB8AC3E}">
        <p14:creationId xmlns:p14="http://schemas.microsoft.com/office/powerpoint/2010/main" val="307458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4926" y="457200"/>
            <a:ext cx="5661074" cy="584775"/>
          </a:xfrm>
          <a:prstGeom prst="rect">
            <a:avLst/>
          </a:prstGeom>
        </p:spPr>
        <p:txBody>
          <a:bodyPr wrap="square">
            <a:spAutoFit/>
          </a:bodyPr>
          <a:lstStyle/>
          <a:p>
            <a:r>
              <a:rPr lang="en-US" sz="3200" b="1" dirty="0" smtClean="0">
                <a:solidFill>
                  <a:srgbClr val="C00000"/>
                </a:solidFill>
                <a:ea typeface="Arial"/>
                <a:cs typeface="Arial"/>
                <a:sym typeface="Arial"/>
              </a:rPr>
              <a:t>Implementation</a:t>
            </a:r>
            <a:endParaRPr lang="en-US" sz="3200" b="1" dirty="0">
              <a:solidFill>
                <a:srgbClr val="C00000"/>
              </a:solidFill>
              <a:ea typeface="Arial"/>
              <a:cs typeface="Arial"/>
              <a:sym typeface="Arial"/>
            </a:endParaRPr>
          </a:p>
        </p:txBody>
      </p:sp>
      <p:sp>
        <p:nvSpPr>
          <p:cNvPr id="5" name="CustomShape 1"/>
          <p:cNvSpPr/>
          <p:nvPr/>
        </p:nvSpPr>
        <p:spPr>
          <a:xfrm>
            <a:off x="533400" y="1057008"/>
            <a:ext cx="8381160" cy="75600"/>
          </a:xfrm>
          <a:prstGeom prst="rect">
            <a:avLst/>
          </a:prstGeom>
          <a:solidFill>
            <a:srgbClr val="7030A0"/>
          </a:solidFill>
          <a:ln w="25560">
            <a:solidFill>
              <a:srgbClr val="3A5F8B"/>
            </a:solidFill>
            <a:round/>
          </a:ln>
        </p:spPr>
      </p:sp>
      <p:sp>
        <p:nvSpPr>
          <p:cNvPr id="6" name="Rectangle 5"/>
          <p:cNvSpPr/>
          <p:nvPr/>
        </p:nvSpPr>
        <p:spPr>
          <a:xfrm>
            <a:off x="533400" y="1859340"/>
            <a:ext cx="7924800" cy="2862322"/>
          </a:xfrm>
          <a:prstGeom prst="rect">
            <a:avLst/>
          </a:prstGeom>
        </p:spPr>
        <p:txBody>
          <a:bodyPr wrap="square">
            <a:spAutoFit/>
          </a:bodyPr>
          <a:lstStyle/>
          <a:p>
            <a:pPr marL="285750" indent="-285750">
              <a:buFont typeface="Wingdings" panose="05000000000000000000" pitchFamily="2" charset="2"/>
              <a:buChar char="Ø"/>
            </a:pPr>
            <a:r>
              <a:rPr lang="en-US" b="1" dirty="0"/>
              <a:t>Access the </a:t>
            </a:r>
            <a:r>
              <a:rPr lang="en-US" b="1" dirty="0" err="1"/>
              <a:t>OpenAI</a:t>
            </a:r>
            <a:r>
              <a:rPr lang="en-US" b="1" dirty="0"/>
              <a:t> API</a:t>
            </a:r>
            <a:r>
              <a:rPr lang="en-US" dirty="0"/>
              <a:t>: First, you need to access the </a:t>
            </a:r>
            <a:r>
              <a:rPr lang="en-US" dirty="0" err="1"/>
              <a:t>OpenAI</a:t>
            </a:r>
            <a:r>
              <a:rPr lang="en-US" dirty="0"/>
              <a:t> API by signing up for an API key from </a:t>
            </a:r>
            <a:r>
              <a:rPr lang="en-US" dirty="0" err="1"/>
              <a:t>OpenAI</a:t>
            </a:r>
            <a:r>
              <a:rPr lang="en-US" dirty="0"/>
              <a:t>. This key will allow you to interact with </a:t>
            </a:r>
            <a:r>
              <a:rPr lang="en-US" dirty="0" err="1"/>
              <a:t>ChatGPT</a:t>
            </a:r>
            <a:r>
              <a:rPr lang="en-US" dirty="0"/>
              <a:t>. </a:t>
            </a:r>
            <a:endParaRPr lang="en-US" dirty="0" smtClean="0"/>
          </a:p>
          <a:p>
            <a:endParaRPr lang="en-US" dirty="0" smtClean="0"/>
          </a:p>
          <a:p>
            <a:pPr marL="285750" indent="-285750">
              <a:buFont typeface="Wingdings" panose="05000000000000000000" pitchFamily="2" charset="2"/>
              <a:buChar char="Ø"/>
            </a:pPr>
            <a:r>
              <a:rPr lang="en-US" b="1" dirty="0" smtClean="0"/>
              <a:t> </a:t>
            </a:r>
            <a:r>
              <a:rPr lang="en-US" b="1" dirty="0"/>
              <a:t>Install the Required Libraries</a:t>
            </a:r>
            <a:r>
              <a:rPr lang="en-US" dirty="0"/>
              <a:t>: You'll need to install any necessary libraries or SDKs for making API requests. For Python, you can use the </a:t>
            </a:r>
            <a:r>
              <a:rPr lang="en-US" dirty="0" err="1"/>
              <a:t>openai</a:t>
            </a:r>
            <a:r>
              <a:rPr lang="en-US" dirty="0"/>
              <a:t> library, which simplifies communication with the API. </a:t>
            </a:r>
            <a:endParaRPr lang="en-US" dirty="0" smtClean="0"/>
          </a:p>
          <a:p>
            <a:endParaRPr lang="en-US" dirty="0" smtClean="0"/>
          </a:p>
          <a:p>
            <a:pPr marL="285750" indent="-285750">
              <a:buFont typeface="Wingdings" panose="05000000000000000000" pitchFamily="2" charset="2"/>
              <a:buChar char="Ø"/>
            </a:pPr>
            <a:r>
              <a:rPr lang="en-US" b="1" dirty="0" smtClean="0"/>
              <a:t> </a:t>
            </a:r>
            <a:r>
              <a:rPr lang="en-US" b="1" dirty="0"/>
              <a:t>Set Up API Requests</a:t>
            </a:r>
            <a:r>
              <a:rPr lang="en-US" dirty="0"/>
              <a:t>: Your application needs to make POST requests to the </a:t>
            </a:r>
            <a:r>
              <a:rPr lang="en-US" dirty="0" err="1"/>
              <a:t>OpenAI</a:t>
            </a:r>
            <a:r>
              <a:rPr lang="en-US" dirty="0"/>
              <a:t> API.</a:t>
            </a:r>
            <a:endParaRPr lang="en-IN" dirty="0"/>
          </a:p>
        </p:txBody>
      </p:sp>
    </p:spTree>
    <p:extLst>
      <p:ext uri="{BB962C8B-B14F-4D97-AF65-F5344CB8AC3E}">
        <p14:creationId xmlns:p14="http://schemas.microsoft.com/office/powerpoint/2010/main" val="235769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270575"/>
            <a:ext cx="8381160" cy="75600"/>
          </a:xfrm>
          <a:prstGeom prst="rect">
            <a:avLst/>
          </a:prstGeom>
          <a:solidFill>
            <a:srgbClr val="7030A0"/>
          </a:solidFill>
          <a:ln w="25560">
            <a:solidFill>
              <a:srgbClr val="3A5F8B"/>
            </a:solidFill>
            <a:round/>
          </a:ln>
        </p:spPr>
      </p:sp>
      <p:sp>
        <p:nvSpPr>
          <p:cNvPr id="5" name="Rectangle 4"/>
          <p:cNvSpPr/>
          <p:nvPr/>
        </p:nvSpPr>
        <p:spPr>
          <a:xfrm>
            <a:off x="457200" y="685800"/>
            <a:ext cx="3168047" cy="646331"/>
          </a:xfrm>
          <a:prstGeom prst="rect">
            <a:avLst/>
          </a:prstGeom>
        </p:spPr>
        <p:txBody>
          <a:bodyPr wrap="square">
            <a:spAutoFit/>
          </a:bodyPr>
          <a:lstStyle/>
          <a:p>
            <a:r>
              <a:rPr lang="en-US" sz="3600" b="1" dirty="0" smtClean="0">
                <a:solidFill>
                  <a:srgbClr val="C00000"/>
                </a:solidFill>
                <a:latin typeface="Calibri"/>
                <a:ea typeface="Calibri"/>
                <a:cs typeface="Calibri"/>
                <a:sym typeface="Calibri"/>
              </a:rPr>
              <a:t>Result</a:t>
            </a:r>
            <a:endParaRPr lang="en-US" sz="3600" dirty="0">
              <a:solidFill>
                <a:srgbClr val="C00000"/>
              </a:solidFill>
              <a:ea typeface="Arial"/>
              <a:cs typeface="Arial"/>
              <a:sym typeface="Aria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99" y="1665736"/>
            <a:ext cx="8758947" cy="147233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352800"/>
            <a:ext cx="8686800" cy="3200400"/>
          </a:xfrm>
          <a:prstGeom prst="rect">
            <a:avLst/>
          </a:prstGeom>
        </p:spPr>
      </p:pic>
      <p:sp>
        <p:nvSpPr>
          <p:cNvPr id="12" name="Rectangle 11"/>
          <p:cNvSpPr/>
          <p:nvPr/>
        </p:nvSpPr>
        <p:spPr>
          <a:xfrm>
            <a:off x="144294" y="1741336"/>
            <a:ext cx="377026" cy="369332"/>
          </a:xfrm>
          <a:prstGeom prst="rect">
            <a:avLst/>
          </a:prstGeom>
        </p:spPr>
        <p:txBody>
          <a:bodyPr wrap="none">
            <a:spAutoFit/>
          </a:bodyPr>
          <a:lstStyle/>
          <a:p>
            <a:r>
              <a:rPr lang="en-IN" dirty="0" smtClean="0"/>
              <a:t>1.</a:t>
            </a:r>
            <a:endParaRPr lang="en-IN" dirty="0"/>
          </a:p>
        </p:txBody>
      </p:sp>
      <p:sp>
        <p:nvSpPr>
          <p:cNvPr id="13" name="Rectangle 12"/>
          <p:cNvSpPr/>
          <p:nvPr/>
        </p:nvSpPr>
        <p:spPr>
          <a:xfrm>
            <a:off x="144294" y="3467112"/>
            <a:ext cx="377026" cy="369332"/>
          </a:xfrm>
          <a:prstGeom prst="rect">
            <a:avLst/>
          </a:prstGeom>
        </p:spPr>
        <p:txBody>
          <a:bodyPr wrap="none">
            <a:spAutoFit/>
          </a:bodyPr>
          <a:lstStyle/>
          <a:p>
            <a:r>
              <a:rPr lang="en-US" dirty="0" smtClean="0"/>
              <a:t>2.</a:t>
            </a:r>
            <a:endParaRPr lang="en-IN" dirty="0"/>
          </a:p>
        </p:txBody>
      </p:sp>
    </p:spTree>
    <p:extLst>
      <p:ext uri="{BB962C8B-B14F-4D97-AF65-F5344CB8AC3E}">
        <p14:creationId xmlns:p14="http://schemas.microsoft.com/office/powerpoint/2010/main" val="366298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270575"/>
            <a:ext cx="8381160" cy="75600"/>
          </a:xfrm>
          <a:prstGeom prst="rect">
            <a:avLst/>
          </a:prstGeom>
          <a:solidFill>
            <a:srgbClr val="7030A0"/>
          </a:solidFill>
          <a:ln w="25560">
            <a:solidFill>
              <a:srgbClr val="3A5F8B"/>
            </a:solidFill>
            <a:round/>
          </a:ln>
        </p:spPr>
      </p:sp>
      <p:sp>
        <p:nvSpPr>
          <p:cNvPr id="5" name="Rectangle 4"/>
          <p:cNvSpPr/>
          <p:nvPr/>
        </p:nvSpPr>
        <p:spPr>
          <a:xfrm>
            <a:off x="457200" y="685800"/>
            <a:ext cx="3168047" cy="646331"/>
          </a:xfrm>
          <a:prstGeom prst="rect">
            <a:avLst/>
          </a:prstGeom>
        </p:spPr>
        <p:txBody>
          <a:bodyPr wrap="square">
            <a:spAutoFit/>
          </a:bodyPr>
          <a:lstStyle/>
          <a:p>
            <a:r>
              <a:rPr lang="en-US" sz="3600" b="1" dirty="0" smtClean="0">
                <a:solidFill>
                  <a:srgbClr val="C00000"/>
                </a:solidFill>
                <a:latin typeface="Calibri"/>
                <a:ea typeface="Calibri"/>
                <a:cs typeface="Calibri"/>
                <a:sym typeface="Calibri"/>
              </a:rPr>
              <a:t>Result</a:t>
            </a:r>
            <a:endParaRPr lang="en-US" sz="3600" dirty="0">
              <a:solidFill>
                <a:srgbClr val="C00000"/>
              </a:solidFill>
              <a:ea typeface="Arial"/>
              <a:cs typeface="Arial"/>
              <a:sym typeface="Arial"/>
            </a:endParaRPr>
          </a:p>
        </p:txBody>
      </p:sp>
      <p:sp>
        <p:nvSpPr>
          <p:cNvPr id="12" name="Rectangle 11"/>
          <p:cNvSpPr/>
          <p:nvPr/>
        </p:nvSpPr>
        <p:spPr>
          <a:xfrm>
            <a:off x="144294" y="1741336"/>
            <a:ext cx="377026" cy="369332"/>
          </a:xfrm>
          <a:prstGeom prst="rect">
            <a:avLst/>
          </a:prstGeom>
        </p:spPr>
        <p:txBody>
          <a:bodyPr wrap="none">
            <a:spAutoFit/>
          </a:bodyPr>
          <a:lstStyle/>
          <a:p>
            <a:r>
              <a:rPr lang="en-IN" dirty="0"/>
              <a:t>3</a:t>
            </a:r>
            <a:r>
              <a:rPr lang="en-IN" dirty="0" smtClean="0"/>
              <a:t>.</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600201"/>
            <a:ext cx="5638800" cy="5105400"/>
          </a:xfrm>
          <a:prstGeom prst="rect">
            <a:avLst/>
          </a:prstGeom>
        </p:spPr>
      </p:pic>
    </p:spTree>
    <p:extLst>
      <p:ext uri="{BB962C8B-B14F-4D97-AF65-F5344CB8AC3E}">
        <p14:creationId xmlns:p14="http://schemas.microsoft.com/office/powerpoint/2010/main" val="1055722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6" name="Rectangle 5"/>
          <p:cNvSpPr/>
          <p:nvPr/>
        </p:nvSpPr>
        <p:spPr>
          <a:xfrm>
            <a:off x="609600" y="1752600"/>
            <a:ext cx="7772400" cy="3139321"/>
          </a:xfrm>
          <a:prstGeom prst="rect">
            <a:avLst/>
          </a:prstGeom>
        </p:spPr>
        <p:txBody>
          <a:bodyPr wrap="square">
            <a:spAutoFit/>
          </a:bodyPr>
          <a:lstStyle/>
          <a:p>
            <a:pPr algn="just"/>
            <a:r>
              <a:rPr lang="en-US" dirty="0"/>
              <a:t>In conclusion, the innovative project described in the abstract represents a significant advancement in the field of automated newsletter generation</a:t>
            </a:r>
            <a:r>
              <a:rPr lang="en-US" dirty="0" smtClean="0"/>
              <a:t>.</a:t>
            </a:r>
          </a:p>
          <a:p>
            <a:pPr algn="just"/>
            <a:r>
              <a:rPr lang="en-US" dirty="0" smtClean="0"/>
              <a:t>And we can download in .pdf format  </a:t>
            </a:r>
            <a:r>
              <a:rPr lang="en-US" dirty="0"/>
              <a:t>By seamlessly integrating the </a:t>
            </a:r>
            <a:r>
              <a:rPr lang="en-US" dirty="0" err="1"/>
              <a:t>OpenAI</a:t>
            </a:r>
            <a:r>
              <a:rPr lang="en-US" dirty="0"/>
              <a:t> GPT-3.5 Turbo model with a user-friendly front-end interface and dynamic visual content handling, this initiative promises to reshape how organizations connect with their audiences.</a:t>
            </a:r>
          </a:p>
          <a:p>
            <a:pPr algn="just"/>
            <a:r>
              <a:rPr lang="en-US" dirty="0"/>
              <a:t>With the capacity to automate the creation of newsletter content, including both text and images, this project offers a streamlined and efficient solution. It not only saves valuable time and resources but also ensures consistency in messaging and branding.</a:t>
            </a:r>
          </a:p>
          <a:p>
            <a:endParaRPr lang="en-IN" dirty="0"/>
          </a:p>
        </p:txBody>
      </p:sp>
    </p:spTree>
    <p:extLst>
      <p:ext uri="{BB962C8B-B14F-4D97-AF65-F5344CB8AC3E}">
        <p14:creationId xmlns:p14="http://schemas.microsoft.com/office/powerpoint/2010/main" val="149235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05265"/>
            <a:ext cx="8381160" cy="455760"/>
          </a:xfrm>
          <a:prstGeom prst="rect">
            <a:avLst/>
          </a:prstGeom>
        </p:spPr>
        <p:txBody>
          <a:bodyPr lIns="90000" tIns="45000" rIns="90000" bIns="45000"/>
          <a:lstStyle/>
          <a:p>
            <a:pPr>
              <a:lnSpc>
                <a:spcPct val="100000"/>
              </a:lnSpc>
            </a:pPr>
            <a:r>
              <a:rPr lang="en-US" sz="3200" b="1" dirty="0" smtClean="0">
                <a:solidFill>
                  <a:srgbClr val="C00000"/>
                </a:solidFill>
                <a:latin typeface="Calibri"/>
              </a:rPr>
              <a:t>References</a:t>
            </a:r>
            <a:endParaRPr sz="3200" dirty="0">
              <a:solidFill>
                <a:srgbClr val="C00000"/>
              </a:solidFill>
            </a:endParaRPr>
          </a:p>
        </p:txBody>
      </p:sp>
      <p:sp>
        <p:nvSpPr>
          <p:cNvPr id="6" name="Rectangle 5"/>
          <p:cNvSpPr/>
          <p:nvPr/>
        </p:nvSpPr>
        <p:spPr>
          <a:xfrm>
            <a:off x="609600" y="1752600"/>
            <a:ext cx="7772400" cy="369332"/>
          </a:xfrm>
          <a:prstGeom prst="rect">
            <a:avLst/>
          </a:prstGeom>
        </p:spPr>
        <p:txBody>
          <a:bodyPr wrap="square">
            <a:spAutoFit/>
          </a:bodyPr>
          <a:lstStyle/>
          <a:p>
            <a:endParaRPr lang="en-IN" dirty="0"/>
          </a:p>
        </p:txBody>
      </p:sp>
      <p:sp>
        <p:nvSpPr>
          <p:cNvPr id="2" name="Rectangle 1"/>
          <p:cNvSpPr/>
          <p:nvPr/>
        </p:nvSpPr>
        <p:spPr>
          <a:xfrm>
            <a:off x="478302" y="1247935"/>
            <a:ext cx="8115720" cy="4524315"/>
          </a:xfrm>
          <a:prstGeom prst="rect">
            <a:avLst/>
          </a:prstGeom>
        </p:spPr>
        <p:txBody>
          <a:bodyPr wrap="square">
            <a:spAutoFit/>
          </a:bodyPr>
          <a:lstStyle/>
          <a:p>
            <a:pPr algn="just"/>
            <a:r>
              <a:rPr lang="en-US" sz="1600" dirty="0"/>
              <a:t>[1] </a:t>
            </a:r>
            <a:r>
              <a:rPr lang="en-US" sz="1600" dirty="0" err="1"/>
              <a:t>Mohaimenul</a:t>
            </a:r>
            <a:r>
              <a:rPr lang="en-US" sz="1600" dirty="0"/>
              <a:t> </a:t>
            </a:r>
            <a:r>
              <a:rPr lang="en-US" sz="1600" dirty="0" err="1"/>
              <a:t>Azam</a:t>
            </a:r>
            <a:r>
              <a:rPr lang="en-US" sz="1600" dirty="0"/>
              <a:t> Khan </a:t>
            </a:r>
            <a:r>
              <a:rPr lang="en-US" sz="1600" dirty="0" err="1"/>
              <a:t>Raiaan</a:t>
            </a:r>
            <a:r>
              <a:rPr lang="en-US" sz="1600" dirty="0"/>
              <a:t>: The basic GPT format, GPT-1, was showed up by </a:t>
            </a:r>
            <a:r>
              <a:rPr lang="en-US" sz="1600" dirty="0" err="1"/>
              <a:t>OpenAI</a:t>
            </a:r>
            <a:r>
              <a:rPr lang="en-US" sz="1600" dirty="0"/>
              <a:t> in 2018</a:t>
            </a:r>
            <a:r>
              <a:rPr lang="en-US" sz="1600" dirty="0" smtClean="0"/>
              <a:t>.</a:t>
            </a:r>
          </a:p>
          <a:p>
            <a:pPr algn="just"/>
            <a:r>
              <a:rPr lang="en-US" sz="1600" dirty="0" smtClean="0"/>
              <a:t>[</a:t>
            </a:r>
            <a:r>
              <a:rPr lang="en-US" sz="1600" dirty="0"/>
              <a:t>2] </a:t>
            </a:r>
            <a:r>
              <a:rPr lang="en-US" sz="1600" dirty="0" err="1"/>
              <a:t>Hellberg</a:t>
            </a:r>
            <a:r>
              <a:rPr lang="en-US" sz="1600" dirty="0"/>
              <a:t>, </a:t>
            </a:r>
            <a:r>
              <a:rPr lang="en-US" sz="1600" dirty="0" err="1"/>
              <a:t>Ebba</a:t>
            </a:r>
            <a:r>
              <a:rPr lang="en-US" sz="1600" dirty="0"/>
              <a:t>: GPT-2 is an as well generative pre-trained transformer show up </a:t>
            </a:r>
            <a:r>
              <a:rPr lang="en-US" sz="1600" dirty="0" err="1"/>
              <a:t>up</a:t>
            </a:r>
            <a:r>
              <a:rPr lang="en-US" sz="1600" dirty="0"/>
              <a:t> made by </a:t>
            </a:r>
            <a:r>
              <a:rPr lang="en-US" sz="1600" dirty="0" err="1"/>
              <a:t>OpenAI</a:t>
            </a:r>
            <a:r>
              <a:rPr lang="en-US" sz="1600" dirty="0"/>
              <a:t>, discharged in 2019. International Journal for Research in Applied Science &amp; Engineering Technology (IJRASET) ISSN: 2321-9653; IC Value: 45.98; SJ Impact Factor: 7.538 Volume 12 Issue III Mar 2024- Available at www.ijraset.com ©IJRASET: All Rights are Reserved | SJ Impact Factor 7.538 | ISRA Journal Impact Factor 7.894 1303 </a:t>
            </a:r>
            <a:r>
              <a:rPr lang="en-US" sz="1600" dirty="0" smtClean="0"/>
              <a:t>|</a:t>
            </a:r>
          </a:p>
          <a:p>
            <a:pPr algn="just"/>
            <a:r>
              <a:rPr lang="en-US" sz="1600" dirty="0" smtClean="0"/>
              <a:t>[</a:t>
            </a:r>
            <a:r>
              <a:rPr lang="en-US" sz="1600" dirty="0"/>
              <a:t>3] Tanya </a:t>
            </a:r>
            <a:r>
              <a:rPr lang="en-US" sz="1600" dirty="0" err="1"/>
              <a:t>Goyal</a:t>
            </a:r>
            <a:r>
              <a:rPr lang="en-US" sz="1600" dirty="0"/>
              <a:t>, </a:t>
            </a:r>
            <a:r>
              <a:rPr lang="en-US" sz="1600" dirty="0" err="1"/>
              <a:t>Junyi</a:t>
            </a:r>
            <a:r>
              <a:rPr lang="en-US" sz="1600" dirty="0"/>
              <a:t> Jessy Li: The a in spite of the fact that a whereas afterward triumph of influencing colossal lingo models like GPT-3 has driven to a worldview move in NLP ask around. </a:t>
            </a:r>
            <a:endParaRPr lang="en-US" sz="1600" dirty="0" smtClean="0"/>
          </a:p>
          <a:p>
            <a:pPr algn="just"/>
            <a:r>
              <a:rPr lang="en-US" sz="1600" dirty="0" smtClean="0"/>
              <a:t>[</a:t>
            </a:r>
            <a:r>
              <a:rPr lang="en-US" sz="1600" dirty="0"/>
              <a:t>4] </a:t>
            </a:r>
            <a:r>
              <a:rPr lang="en-US" sz="1600" dirty="0" err="1"/>
              <a:t>Hellberg</a:t>
            </a:r>
            <a:r>
              <a:rPr lang="en-US" sz="1600" dirty="0"/>
              <a:t>, </a:t>
            </a:r>
            <a:r>
              <a:rPr lang="en-US" sz="1600" dirty="0" err="1"/>
              <a:t>Ebba</a:t>
            </a:r>
            <a:r>
              <a:rPr lang="en-US" sz="1600" dirty="0"/>
              <a:t>: The unmistakable potential benefits of generative AI (</a:t>
            </a:r>
            <a:r>
              <a:rPr lang="en-US" sz="1600" dirty="0" err="1"/>
              <a:t>GenAI</a:t>
            </a:r>
            <a:r>
              <a:rPr lang="en-US" sz="1600" dirty="0"/>
              <a:t>) contraptions ought to be </a:t>
            </a:r>
            <a:r>
              <a:rPr lang="en-US" sz="1600" dirty="0" err="1"/>
              <a:t>be</a:t>
            </a:r>
            <a:r>
              <a:rPr lang="en-US" sz="1600" dirty="0"/>
              <a:t> </a:t>
            </a:r>
            <a:r>
              <a:rPr lang="en-US" sz="1600" dirty="0" err="1"/>
              <a:t>be</a:t>
            </a:r>
            <a:r>
              <a:rPr lang="en-US" sz="1600" dirty="0"/>
              <a:t> clear with the energized planning of ChatGPT-3.5 in late 2022. </a:t>
            </a:r>
            <a:endParaRPr lang="en-US" sz="1600" dirty="0" smtClean="0"/>
          </a:p>
          <a:p>
            <a:pPr algn="just"/>
            <a:r>
              <a:rPr lang="en-US" sz="1600" dirty="0" smtClean="0"/>
              <a:t>[</a:t>
            </a:r>
            <a:r>
              <a:rPr lang="en-US" sz="1600" dirty="0"/>
              <a:t>5] </a:t>
            </a:r>
            <a:r>
              <a:rPr lang="en-US" sz="1600" dirty="0" err="1"/>
              <a:t>Hellberg</a:t>
            </a:r>
            <a:r>
              <a:rPr lang="en-US" sz="1600" dirty="0"/>
              <a:t>, </a:t>
            </a:r>
            <a:r>
              <a:rPr lang="en-US" sz="1600" dirty="0" err="1"/>
              <a:t>Ebba</a:t>
            </a:r>
            <a:r>
              <a:rPr lang="en-US" sz="1600" dirty="0"/>
              <a:t>: The unmistakable potential benefits of generative AI (</a:t>
            </a:r>
            <a:r>
              <a:rPr lang="en-US" sz="1600" dirty="0" err="1"/>
              <a:t>GenAI</a:t>
            </a:r>
            <a:r>
              <a:rPr lang="en-US" sz="1600" dirty="0"/>
              <a:t>) contraptions got to be </a:t>
            </a:r>
            <a:r>
              <a:rPr lang="en-US" sz="1600" dirty="0" err="1"/>
              <a:t>be</a:t>
            </a:r>
            <a:r>
              <a:rPr lang="en-US" sz="1600" dirty="0"/>
              <a:t> </a:t>
            </a:r>
            <a:r>
              <a:rPr lang="en-US" sz="1600" dirty="0" err="1"/>
              <a:t>be</a:t>
            </a:r>
            <a:r>
              <a:rPr lang="en-US" sz="1600" dirty="0"/>
              <a:t> clear with the excited eagerness of ChatGPT-3.5 in late 2022. [6] Doe, J., &amp; Smith, A. (2021). "Making a Show Generator with </a:t>
            </a:r>
            <a:r>
              <a:rPr lang="en-US" sz="1600" dirty="0" err="1"/>
              <a:t>OpenAI</a:t>
            </a:r>
            <a:r>
              <a:rPr lang="en-US" sz="1600" dirty="0"/>
              <a:t>: A Commonsense Encourage." Journal of Fake Bits of Data Applications, 15(3), 123– </a:t>
            </a:r>
            <a:r>
              <a:rPr lang="en-US" sz="1600" dirty="0" smtClean="0"/>
              <a:t>137</a:t>
            </a:r>
            <a:endParaRPr lang="en-IN" sz="1600" dirty="0"/>
          </a:p>
        </p:txBody>
      </p:sp>
    </p:spTree>
    <p:extLst>
      <p:ext uri="{BB962C8B-B14F-4D97-AF65-F5344CB8AC3E}">
        <p14:creationId xmlns:p14="http://schemas.microsoft.com/office/powerpoint/2010/main" val="989851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Research Objective</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Project </a:t>
            </a:r>
            <a:r>
              <a:rPr lang="en-IN" sz="2000" b="1" dirty="0" smtClean="0">
                <a:solidFill>
                  <a:srgbClr val="000000"/>
                </a:solidFill>
                <a:latin typeface="Bookman Old Style" pitchFamily="18" charset="0"/>
              </a:rPr>
              <a:t>Scope</a:t>
            </a:r>
          </a:p>
          <a:p>
            <a:pPr>
              <a:buFont typeface="Arial" pitchFamily="34" charset="0"/>
              <a:buChar char="•"/>
            </a:pPr>
            <a:r>
              <a:rPr lang="en-US" sz="2000" b="1" dirty="0" smtClean="0">
                <a:solidFill>
                  <a:srgbClr val="000000"/>
                </a:solidFill>
                <a:latin typeface="Bookman Old Style" pitchFamily="18" charset="0"/>
              </a:rPr>
              <a:t> </a:t>
            </a:r>
            <a:r>
              <a:rPr lang="en-US" sz="2000" b="1" dirty="0" err="1" smtClean="0">
                <a:solidFill>
                  <a:srgbClr val="000000"/>
                </a:solidFill>
                <a:latin typeface="Bookman Old Style" pitchFamily="18" charset="0"/>
              </a:rPr>
              <a:t>Exsisting</a:t>
            </a:r>
            <a:r>
              <a:rPr lang="en-US" sz="2000" b="1" dirty="0" smtClean="0">
                <a:solidFill>
                  <a:srgbClr val="000000"/>
                </a:solidFill>
                <a:latin typeface="Bookman Old Style" pitchFamily="18" charset="0"/>
              </a:rPr>
              <a:t> Solutions</a:t>
            </a:r>
          </a:p>
          <a:p>
            <a:pPr marL="914400" lvl="1" indent="-457200">
              <a:buFont typeface="+mj-lt"/>
              <a:buAutoNum type="arabicPeriod"/>
            </a:pPr>
            <a:r>
              <a:rPr lang="en-US" sz="2000" dirty="0" err="1" smtClean="0">
                <a:solidFill>
                  <a:srgbClr val="000000"/>
                </a:solidFill>
                <a:latin typeface="Bookman Old Style" pitchFamily="18" charset="0"/>
              </a:rPr>
              <a:t>ChatGPT</a:t>
            </a:r>
            <a:r>
              <a:rPr lang="en-US" sz="2000" dirty="0" smtClean="0">
                <a:solidFill>
                  <a:srgbClr val="000000"/>
                </a:solidFill>
                <a:latin typeface="Bookman Old Style" pitchFamily="18" charset="0"/>
              </a:rPr>
              <a:t> </a:t>
            </a:r>
          </a:p>
          <a:p>
            <a:pPr marL="914400" lvl="1" indent="-457200">
              <a:buFont typeface="+mj-lt"/>
              <a:buAutoNum type="arabicPeriod"/>
            </a:pPr>
            <a:r>
              <a:rPr lang="en-US" sz="2000" dirty="0" smtClean="0">
                <a:solidFill>
                  <a:srgbClr val="000000"/>
                </a:solidFill>
                <a:latin typeface="Bookman Old Style" pitchFamily="18" charset="0"/>
              </a:rPr>
              <a:t>Microsoft </a:t>
            </a:r>
            <a:r>
              <a:rPr lang="en-US" sz="2000" dirty="0" err="1" smtClean="0">
                <a:solidFill>
                  <a:srgbClr val="000000"/>
                </a:solidFill>
                <a:latin typeface="Bookman Old Style" pitchFamily="18" charset="0"/>
              </a:rPr>
              <a:t>bing</a:t>
            </a:r>
            <a:endParaRPr lang="en-IN" sz="2000" dirty="0" smtClean="0">
              <a:solidFill>
                <a:srgbClr val="000000"/>
              </a:solidFill>
              <a:latin typeface="Bookman Old Style" pitchFamily="18" charset="0"/>
            </a:endParaRPr>
          </a:p>
          <a:p>
            <a:pPr>
              <a:buFont typeface="Arial" pitchFamily="34" charset="0"/>
              <a:buChar char="•"/>
            </a:pPr>
            <a:r>
              <a:rPr lang="en-US" sz="2000" b="1" dirty="0" smtClean="0">
                <a:solidFill>
                  <a:srgbClr val="000000"/>
                </a:solidFill>
                <a:latin typeface="Bookman Old Style" pitchFamily="18" charset="0"/>
              </a:rPr>
              <a:t> Proposed method</a:t>
            </a:r>
          </a:p>
          <a:p>
            <a:pPr>
              <a:buFont typeface="Arial" pitchFamily="34" charset="0"/>
              <a:buChar char="•"/>
            </a:pPr>
            <a:r>
              <a:rPr lang="en-US" sz="2000" b="1" dirty="0" smtClean="0">
                <a:solidFill>
                  <a:srgbClr val="000000"/>
                </a:solidFill>
                <a:latin typeface="Bookman Old Style" pitchFamily="18" charset="0"/>
              </a:rPr>
              <a:t> Architecture</a:t>
            </a:r>
          </a:p>
          <a:p>
            <a:pPr>
              <a:buFont typeface="Arial" pitchFamily="34" charset="0"/>
              <a:buChar char="•"/>
            </a:pPr>
            <a:r>
              <a:rPr lang="en-US" sz="2000" b="1" dirty="0" smtClean="0">
                <a:solidFill>
                  <a:srgbClr val="000000"/>
                </a:solidFill>
                <a:latin typeface="Bookman Old Style" pitchFamily="18" charset="0"/>
              </a:rPr>
              <a:t> </a:t>
            </a:r>
            <a:r>
              <a:rPr lang="en-US" sz="2000" b="1" dirty="0" err="1" smtClean="0">
                <a:solidFill>
                  <a:srgbClr val="000000"/>
                </a:solidFill>
                <a:latin typeface="Bookman Old Style" pitchFamily="18" charset="0"/>
              </a:rPr>
              <a:t>Implementaton</a:t>
            </a:r>
            <a:endParaRPr lang="en-US" sz="2000" b="1" dirty="0">
              <a:solidFill>
                <a:srgbClr val="000000"/>
              </a:solidFill>
              <a:latin typeface="Bookman Old Style" pitchFamily="18" charset="0"/>
            </a:endParaRPr>
          </a:p>
          <a:p>
            <a:pPr>
              <a:buFont typeface="Arial" pitchFamily="34" charset="0"/>
              <a:buChar char="•"/>
            </a:pPr>
            <a:r>
              <a:rPr lang="en-US" sz="2000" b="1" dirty="0" smtClean="0">
                <a:solidFill>
                  <a:srgbClr val="000000"/>
                </a:solidFill>
                <a:latin typeface="Bookman Old Style" pitchFamily="18" charset="0"/>
              </a:rPr>
              <a:t> Result</a:t>
            </a:r>
            <a:endParaRPr lang="en-IN" sz="2000" b="1" dirty="0" smtClean="0">
              <a:solidFill>
                <a:srgbClr val="000000"/>
              </a:solidFill>
              <a:latin typeface="Bookman Old Style" pitchFamily="18" charset="0"/>
            </a:endParaRPr>
          </a:p>
          <a:p>
            <a:pPr>
              <a:buFont typeface="Arial" pitchFamily="34" charset="0"/>
              <a:buChar char="•"/>
            </a:pPr>
            <a:r>
              <a:rPr lang="en-IN" sz="2000" b="1" dirty="0" smtClean="0">
                <a:solidFill>
                  <a:srgbClr val="000000"/>
                </a:solidFill>
                <a:latin typeface="Bookman Old Style" pitchFamily="18" charset="0"/>
              </a:rPr>
              <a:t> Conclusion</a:t>
            </a:r>
            <a:endParaRPr lang="en-IN" sz="2000" b="1" dirty="0">
              <a:solidFill>
                <a:srgbClr val="000000"/>
              </a:solidFill>
              <a:latin typeface="Bookman Old Style" pitchFamily="18" charset="0"/>
            </a:endParaRPr>
          </a:p>
          <a:p>
            <a:endParaRPr lang="en-IN" sz="2000" b="1" dirty="0">
              <a:solidFill>
                <a:srgbClr val="000000"/>
              </a:solidFill>
              <a:latin typeface="Bookman Old Style" pitchFamily="18" charset="0"/>
            </a:endParaRP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6" name="Rectangle 5"/>
          <p:cNvSpPr/>
          <p:nvPr/>
        </p:nvSpPr>
        <p:spPr>
          <a:xfrm>
            <a:off x="837900" y="1617578"/>
            <a:ext cx="7619760" cy="4247317"/>
          </a:xfrm>
          <a:prstGeom prst="rect">
            <a:avLst/>
          </a:prstGeom>
        </p:spPr>
        <p:txBody>
          <a:bodyPr wrap="square">
            <a:spAutoFit/>
          </a:bodyPr>
          <a:lstStyle/>
          <a:p>
            <a:pPr algn="just"/>
            <a:r>
              <a:rPr lang="en-US" dirty="0"/>
              <a:t>Modern communication strategies rely heavily on newsletters to connect organizations with their audience, sharing vital information in an engaging and visually appealing manner. However, manual newsletter creation can be time-consuming and limit the integration of dynamic visual elements. This project introduces an innovative solution by leveraging the capabilities of the OpenAI GPT-3.5 Turbo model to automate the process of generating newsletter content, including both text and images, while providing a user-friendly front-end </a:t>
            </a:r>
            <a:r>
              <a:rPr lang="en-US" dirty="0" smtClean="0"/>
              <a:t>interface. The </a:t>
            </a:r>
            <a:r>
              <a:rPr lang="en-US" dirty="0"/>
              <a:t>integration of the OpenAI GPT-3.5 Turbo model with a user-friendly front-end interface and visual content handling marks a significant advancement in automated newsletter generation. By combining AI-driven text creation with dynamic visual elements, organizations can efficiently produce engaging newsletters that effectively communicate their messages and captivate their audience. This project bridges the gap between automated content generation and </a:t>
            </a:r>
            <a:r>
              <a:rPr lang="en-US" dirty="0" smtClean="0"/>
              <a:t>creative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Rectangle 1"/>
          <p:cNvSpPr/>
          <p:nvPr/>
        </p:nvSpPr>
        <p:spPr>
          <a:xfrm>
            <a:off x="914400" y="1821821"/>
            <a:ext cx="7315200" cy="4247317"/>
          </a:xfrm>
          <a:prstGeom prst="rect">
            <a:avLst/>
          </a:prstGeom>
        </p:spPr>
        <p:txBody>
          <a:bodyPr wrap="square">
            <a:spAutoFit/>
          </a:bodyPr>
          <a:lstStyle/>
          <a:p>
            <a:pPr marL="285750" indent="-285750" algn="just">
              <a:buFont typeface="Wingdings" panose="05000000000000000000" pitchFamily="2" charset="2"/>
              <a:buChar char="Ø"/>
            </a:pPr>
            <a:r>
              <a:rPr lang="en-US" dirty="0">
                <a:solidFill>
                  <a:srgbClr val="374151"/>
                </a:solidFill>
                <a:latin typeface="Söhne"/>
              </a:rPr>
              <a:t>In today's fast-paced world, effective communication is more critical than ever, and newsletters play a pivotal role in connecting organizations with their audience</a:t>
            </a:r>
            <a:r>
              <a:rPr lang="en-US" dirty="0" smtClean="0">
                <a:solidFill>
                  <a:srgbClr val="374151"/>
                </a:solidFill>
                <a:latin typeface="Söhne"/>
              </a:rPr>
              <a:t>.</a:t>
            </a:r>
          </a:p>
          <a:p>
            <a:pPr algn="just"/>
            <a:endParaRPr lang="en-US" dirty="0">
              <a:solidFill>
                <a:srgbClr val="374151"/>
              </a:solidFill>
              <a:latin typeface="Söhne"/>
            </a:endParaRPr>
          </a:p>
          <a:p>
            <a:pPr marL="285750" indent="-285750" algn="just">
              <a:buFont typeface="Wingdings" panose="05000000000000000000" pitchFamily="2" charset="2"/>
              <a:buChar char="Ø"/>
            </a:pPr>
            <a:r>
              <a:rPr lang="en-US" dirty="0">
                <a:solidFill>
                  <a:srgbClr val="374151"/>
                </a:solidFill>
                <a:latin typeface="Söhne"/>
              </a:rPr>
              <a:t>However, the traditional manual process of creating newsletters can be time-consuming and limit the integration of dynamic visual elements</a:t>
            </a:r>
            <a:r>
              <a:rPr lang="en-US" dirty="0" smtClean="0">
                <a:solidFill>
                  <a:srgbClr val="374151"/>
                </a:solidFill>
                <a:latin typeface="Söhne"/>
              </a:rPr>
              <a:t>.</a:t>
            </a:r>
          </a:p>
          <a:p>
            <a:pPr algn="just"/>
            <a:endParaRPr lang="en-US" dirty="0">
              <a:solidFill>
                <a:srgbClr val="374151"/>
              </a:solidFill>
              <a:latin typeface="Söhne"/>
            </a:endParaRPr>
          </a:p>
          <a:p>
            <a:pPr marL="285750" indent="-285750" algn="just">
              <a:buFont typeface="Wingdings" panose="05000000000000000000" pitchFamily="2" charset="2"/>
              <a:buChar char="Ø"/>
            </a:pPr>
            <a:r>
              <a:rPr lang="en-US" dirty="0">
                <a:solidFill>
                  <a:srgbClr val="374151"/>
                </a:solidFill>
                <a:latin typeface="Söhne"/>
              </a:rPr>
              <a:t>Today, we are excited to introduce an innovative solution that leverages the power of the OpenAI GPT-3.5 Turbo model to automate the entire newsletter creation process</a:t>
            </a:r>
            <a:r>
              <a:rPr lang="en-US" dirty="0" smtClean="0">
                <a:solidFill>
                  <a:srgbClr val="374151"/>
                </a:solidFill>
                <a:latin typeface="Söhne"/>
              </a:rPr>
              <a:t>.</a:t>
            </a:r>
          </a:p>
          <a:p>
            <a:pPr algn="just"/>
            <a:endParaRPr lang="en-US" dirty="0">
              <a:solidFill>
                <a:srgbClr val="374151"/>
              </a:solidFill>
              <a:latin typeface="Söhne"/>
            </a:endParaRPr>
          </a:p>
          <a:p>
            <a:pPr marL="285750" indent="-285750" algn="just">
              <a:buFont typeface="Wingdings" panose="05000000000000000000" pitchFamily="2" charset="2"/>
              <a:buChar char="Ø"/>
            </a:pPr>
            <a:r>
              <a:rPr lang="en-US" dirty="0">
                <a:solidFill>
                  <a:srgbClr val="374151"/>
                </a:solidFill>
                <a:latin typeface="Söhne"/>
              </a:rPr>
              <a:t>This solution not only streamlines content generation but also provides a user-friendly front-end interface for a seamless user experience</a:t>
            </a:r>
            <a:r>
              <a:rPr lang="en-US" dirty="0" smtClean="0">
                <a:solidFill>
                  <a:srgbClr val="374151"/>
                </a:solidFill>
                <a:latin typeface="Söhne"/>
              </a:rPr>
              <a:t>. </a:t>
            </a:r>
            <a:endParaRPr lang="en-US" b="0" i="0" dirty="0">
              <a:solidFill>
                <a:srgbClr val="374151"/>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Rectangle 1"/>
          <p:cNvSpPr/>
          <p:nvPr/>
        </p:nvSpPr>
        <p:spPr>
          <a:xfrm>
            <a:off x="685800" y="1720840"/>
            <a:ext cx="7315200" cy="2585323"/>
          </a:xfrm>
          <a:prstGeom prst="rect">
            <a:avLst/>
          </a:prstGeom>
        </p:spPr>
        <p:txBody>
          <a:bodyPr wrap="square">
            <a:spAutoFit/>
          </a:bodyPr>
          <a:lstStyle/>
          <a:p>
            <a:pPr marL="285750" indent="-285750" algn="just">
              <a:buFont typeface="Wingdings" panose="05000000000000000000" pitchFamily="2" charset="2"/>
              <a:buChar char="Ø"/>
            </a:pPr>
            <a:r>
              <a:rPr lang="en-US" dirty="0"/>
              <a:t>This project introduces an innovative solution by leveraging the capabilities of the </a:t>
            </a:r>
            <a:r>
              <a:rPr lang="en-US" dirty="0" err="1"/>
              <a:t>OpenAI</a:t>
            </a:r>
            <a:r>
              <a:rPr lang="en-US" dirty="0"/>
              <a:t> GPT-3.5 Turbo model to automate the process of generating newsletter content, including both text and images, while providing a user-friendly front-end interface</a:t>
            </a:r>
            <a:r>
              <a:rPr lang="en-US" dirty="0" smtClean="0"/>
              <a:t>.</a:t>
            </a:r>
          </a:p>
          <a:p>
            <a:pPr algn="just"/>
            <a:endParaRPr lang="en-US" dirty="0"/>
          </a:p>
          <a:p>
            <a:pPr marL="285750" indent="-285750" algn="just">
              <a:buFont typeface="Wingdings" panose="05000000000000000000" pitchFamily="2" charset="2"/>
              <a:buChar char="Ø"/>
            </a:pPr>
            <a:r>
              <a:rPr lang="en-US" dirty="0" smtClean="0"/>
              <a:t> </a:t>
            </a:r>
            <a:r>
              <a:rPr lang="en-US" dirty="0"/>
              <a:t>The integration of the </a:t>
            </a:r>
            <a:r>
              <a:rPr lang="en-US" dirty="0" err="1"/>
              <a:t>OpenAI</a:t>
            </a:r>
            <a:r>
              <a:rPr lang="en-US" dirty="0"/>
              <a:t> GPT-3.5 Turbo model with a </a:t>
            </a:r>
            <a:r>
              <a:rPr lang="en-US" dirty="0" smtClean="0"/>
              <a:t>user-   friendly </a:t>
            </a:r>
            <a:r>
              <a:rPr lang="en-US" dirty="0"/>
              <a:t>front-end interface and visual content handling marks a significant advancement in automated newsletter generation. </a:t>
            </a:r>
            <a:endParaRPr lang="en-US" dirty="0" smtClean="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Rectangle 1"/>
          <p:cNvSpPr/>
          <p:nvPr/>
        </p:nvSpPr>
        <p:spPr>
          <a:xfrm>
            <a:off x="474785" y="1981200"/>
            <a:ext cx="8077200" cy="2862322"/>
          </a:xfrm>
          <a:prstGeom prst="rect">
            <a:avLst/>
          </a:prstGeom>
        </p:spPr>
        <p:txBody>
          <a:bodyPr wrap="square">
            <a:spAutoFit/>
          </a:bodyPr>
          <a:lstStyle/>
          <a:p>
            <a:pPr marL="285750" indent="-285750" algn="just">
              <a:buFont typeface="Wingdings" panose="05000000000000000000" pitchFamily="2" charset="2"/>
              <a:buChar char="Ø"/>
            </a:pPr>
            <a:r>
              <a:rPr lang="en-US" dirty="0">
                <a:solidFill>
                  <a:srgbClr val="374151"/>
                </a:solidFill>
                <a:latin typeface="Söhne"/>
              </a:rPr>
              <a:t>In the realm of modern communication, newsletters serve as a vital tool for organizations to connect with their audience. </a:t>
            </a:r>
            <a:endParaRPr lang="en-US" dirty="0" smtClean="0">
              <a:solidFill>
                <a:srgbClr val="374151"/>
              </a:solidFill>
              <a:latin typeface="Söhne"/>
            </a:endParaRPr>
          </a:p>
          <a:p>
            <a:pPr algn="just"/>
            <a:endParaRPr lang="en-US" dirty="0" smtClean="0">
              <a:solidFill>
                <a:srgbClr val="374151"/>
              </a:solidFill>
              <a:latin typeface="Söhne"/>
            </a:endParaRPr>
          </a:p>
          <a:p>
            <a:pPr marL="285750" indent="-285750" algn="just">
              <a:buFont typeface="Wingdings" panose="05000000000000000000" pitchFamily="2" charset="2"/>
              <a:buChar char="Ø"/>
            </a:pPr>
            <a:r>
              <a:rPr lang="en-US" dirty="0" smtClean="0">
                <a:solidFill>
                  <a:srgbClr val="374151"/>
                </a:solidFill>
                <a:latin typeface="Söhne"/>
              </a:rPr>
              <a:t>However</a:t>
            </a:r>
            <a:r>
              <a:rPr lang="en-US" dirty="0">
                <a:solidFill>
                  <a:srgbClr val="374151"/>
                </a:solidFill>
                <a:latin typeface="Söhne"/>
              </a:rPr>
              <a:t>, the traditional manual creation process is not only time-consuming but also limited in its ability to integrate dynamic visual elements. </a:t>
            </a:r>
            <a:endParaRPr lang="en-US" dirty="0" smtClean="0">
              <a:solidFill>
                <a:srgbClr val="374151"/>
              </a:solidFill>
              <a:latin typeface="Söhne"/>
            </a:endParaRPr>
          </a:p>
          <a:p>
            <a:pPr algn="just"/>
            <a:endParaRPr lang="en-US" dirty="0" smtClean="0">
              <a:solidFill>
                <a:srgbClr val="374151"/>
              </a:solidFill>
              <a:latin typeface="Söhne"/>
            </a:endParaRPr>
          </a:p>
          <a:p>
            <a:pPr marL="285750" indent="-285750" algn="just">
              <a:buFont typeface="Wingdings" panose="05000000000000000000" pitchFamily="2" charset="2"/>
              <a:buChar char="Ø"/>
            </a:pPr>
            <a:r>
              <a:rPr lang="en-US" dirty="0" smtClean="0">
                <a:solidFill>
                  <a:srgbClr val="374151"/>
                </a:solidFill>
                <a:latin typeface="Söhne"/>
              </a:rPr>
              <a:t>This </a:t>
            </a:r>
            <a:r>
              <a:rPr lang="en-US" dirty="0">
                <a:solidFill>
                  <a:srgbClr val="374151"/>
                </a:solidFill>
                <a:latin typeface="Söhne"/>
              </a:rPr>
              <a:t>presents a significant challenge for organizations looking to efficiently and effectively produce engaging newsletters that can capture their audience's attention.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477128"/>
            <a:ext cx="8381160" cy="455760"/>
          </a:xfrm>
          <a:prstGeom prst="rect">
            <a:avLst/>
          </a:prstGeom>
        </p:spPr>
        <p:txBody>
          <a:bodyPr lIns="90000" tIns="45000" rIns="90000" bIns="45000"/>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Project </a:t>
            </a:r>
            <a:r>
              <a:rPr lang="en-IN" sz="3200" b="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Scope</a:t>
            </a:r>
            <a:endPar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sz="3200" dirty="0">
              <a:solidFill>
                <a:srgbClr val="C00000"/>
              </a:solidFill>
            </a:endParaRPr>
          </a:p>
        </p:txBody>
      </p:sp>
      <p:sp>
        <p:nvSpPr>
          <p:cNvPr id="8" name="Rectangle 7"/>
          <p:cNvSpPr/>
          <p:nvPr/>
        </p:nvSpPr>
        <p:spPr>
          <a:xfrm>
            <a:off x="837780" y="1905000"/>
            <a:ext cx="7620000" cy="2308324"/>
          </a:xfrm>
          <a:prstGeom prst="rect">
            <a:avLst/>
          </a:prstGeom>
        </p:spPr>
        <p:txBody>
          <a:bodyPr wrap="square">
            <a:spAutoFit/>
          </a:bodyPr>
          <a:lstStyle/>
          <a:p>
            <a:pPr marL="285750" indent="-285750" algn="just">
              <a:buFont typeface="Wingdings" panose="05000000000000000000" pitchFamily="2" charset="2"/>
              <a:buChar char="Ø"/>
            </a:pPr>
            <a:r>
              <a:rPr lang="en-US" dirty="0">
                <a:solidFill>
                  <a:srgbClr val="374151"/>
                </a:solidFill>
                <a:latin typeface="Söhne"/>
              </a:rPr>
              <a:t>The project will involve integrating the </a:t>
            </a:r>
            <a:r>
              <a:rPr lang="en-US" dirty="0" err="1">
                <a:solidFill>
                  <a:srgbClr val="374151"/>
                </a:solidFill>
                <a:latin typeface="Söhne"/>
              </a:rPr>
              <a:t>OpenAI</a:t>
            </a:r>
            <a:r>
              <a:rPr lang="en-US" dirty="0">
                <a:solidFill>
                  <a:srgbClr val="374151"/>
                </a:solidFill>
                <a:latin typeface="Söhne"/>
              </a:rPr>
              <a:t> GPT-3.5 Turbo model, a powerful AI language model, to generate newsletter content, including articles, headlines, and other textual components</a:t>
            </a:r>
            <a:r>
              <a:rPr lang="en-US" dirty="0" smtClean="0">
                <a:solidFill>
                  <a:srgbClr val="374151"/>
                </a:solidFill>
                <a:latin typeface="Söhne"/>
              </a:rPr>
              <a:t>.</a:t>
            </a:r>
          </a:p>
          <a:p>
            <a:pPr marL="285750" indent="-285750" algn="just">
              <a:buFont typeface="Wingdings" panose="05000000000000000000" pitchFamily="2" charset="2"/>
              <a:buChar char="Ø"/>
            </a:pPr>
            <a:endParaRPr lang="en-US" dirty="0">
              <a:solidFill>
                <a:srgbClr val="374151"/>
              </a:solidFill>
              <a:latin typeface="Söhne"/>
            </a:endParaRPr>
          </a:p>
          <a:p>
            <a:pPr marL="285750" indent="-285750" algn="just">
              <a:buFont typeface="Wingdings" panose="05000000000000000000" pitchFamily="2" charset="2"/>
              <a:buChar char="Ø"/>
            </a:pPr>
            <a:r>
              <a:rPr lang="en-US" dirty="0" smtClean="0">
                <a:solidFill>
                  <a:srgbClr val="374151"/>
                </a:solidFill>
                <a:latin typeface="Söhne"/>
              </a:rPr>
              <a:t>We </a:t>
            </a:r>
            <a:r>
              <a:rPr lang="en-US" dirty="0">
                <a:solidFill>
                  <a:srgbClr val="374151"/>
                </a:solidFill>
                <a:latin typeface="Söhne"/>
              </a:rPr>
              <a:t>are using </a:t>
            </a:r>
            <a:r>
              <a:rPr lang="en-US" dirty="0" smtClean="0">
                <a:solidFill>
                  <a:srgbClr val="374151"/>
                </a:solidFill>
                <a:latin typeface="Söhne"/>
              </a:rPr>
              <a:t>DALL·E model it </a:t>
            </a:r>
            <a:r>
              <a:rPr lang="en-US" dirty="0">
                <a:solidFill>
                  <a:srgbClr val="374151"/>
                </a:solidFill>
                <a:latin typeface="Söhne"/>
              </a:rPr>
              <a:t>is an advanced AI </a:t>
            </a:r>
            <a:r>
              <a:rPr lang="en-US" dirty="0" smtClean="0">
                <a:solidFill>
                  <a:srgbClr val="374151"/>
                </a:solidFill>
                <a:latin typeface="Söhne"/>
              </a:rPr>
              <a:t>model. </a:t>
            </a:r>
            <a:r>
              <a:rPr lang="en-US" dirty="0">
                <a:solidFill>
                  <a:srgbClr val="374151"/>
                </a:solidFill>
                <a:latin typeface="Söhne"/>
              </a:rPr>
              <a:t>It's known for its ability to generate images from textual descriptions.</a:t>
            </a:r>
            <a:endParaRPr lang="en-US" dirty="0" smtClean="0">
              <a:solidFill>
                <a:srgbClr val="374151"/>
              </a:solidFill>
              <a:latin typeface="Söhne"/>
            </a:endParaRP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p:cNvSpPr/>
          <p:nvPr/>
        </p:nvSpPr>
        <p:spPr>
          <a:xfrm>
            <a:off x="457200" y="520984"/>
            <a:ext cx="8381160" cy="455760"/>
          </a:xfrm>
          <a:prstGeom prst="rect">
            <a:avLst/>
          </a:prstGeom>
        </p:spPr>
        <p:txBody>
          <a:bodyPr lIns="90000" tIns="45000" rIns="90000" bIns="45000"/>
          <a:lstStyle/>
          <a:p>
            <a:r>
              <a:rPr lang="en-US" sz="3200" b="1" dirty="0">
                <a:solidFill>
                  <a:srgbClr val="C00000"/>
                </a:solidFill>
                <a:latin typeface="Calibri"/>
                <a:ea typeface="Calibri"/>
                <a:cs typeface="Calibri"/>
                <a:sym typeface="Calibri"/>
              </a:rPr>
              <a:t>Existing Solutions</a:t>
            </a:r>
            <a:endParaRPr lang="en-US" sz="3200" dirty="0">
              <a:solidFill>
                <a:srgbClr val="C00000"/>
              </a:solidFill>
              <a:ea typeface="Arial"/>
              <a:cs typeface="Arial"/>
              <a:sym typeface="Arial"/>
            </a:endParaRPr>
          </a:p>
          <a:p>
            <a:endPar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buFont typeface="Wingdings" panose="05000000000000000000" pitchFamily="2" charset="2"/>
              <a:buChar char="Ø"/>
            </a:pPr>
            <a:r>
              <a:rPr lang="en-US" sz="2000" b="1" dirty="0" err="1" smtClean="0">
                <a:solidFill>
                  <a:srgbClr val="C00000"/>
                </a:solidFill>
              </a:rPr>
              <a:t>ChatGPT</a:t>
            </a:r>
            <a:r>
              <a:rPr lang="en-US" sz="2000" dirty="0" smtClean="0">
                <a:solidFill>
                  <a:srgbClr val="C00000"/>
                </a:solidFill>
              </a:rPr>
              <a:t> </a:t>
            </a:r>
            <a:r>
              <a:rPr lang="en-US" sz="2000" b="1" dirty="0" smtClean="0">
                <a:solidFill>
                  <a:srgbClr val="C00000"/>
                </a:solidFill>
              </a:rPr>
              <a:t>:</a:t>
            </a:r>
          </a:p>
          <a:p>
            <a:pPr>
              <a:lnSpc>
                <a:spcPct val="100000"/>
              </a:lnSpc>
            </a:pPr>
            <a:r>
              <a:rPr lang="en-US" dirty="0">
                <a:solidFill>
                  <a:srgbClr val="C00000"/>
                </a:solidFill>
              </a:rPr>
              <a:t> </a:t>
            </a:r>
            <a:r>
              <a:rPr lang="en-US" dirty="0" smtClean="0">
                <a:solidFill>
                  <a:srgbClr val="C00000"/>
                </a:solidFill>
              </a:rPr>
              <a:t>         </a:t>
            </a:r>
          </a:p>
          <a:p>
            <a:pPr marL="800100" lvl="1" indent="-342900" algn="just">
              <a:buFont typeface="+mj-lt"/>
              <a:buAutoNum type="arabicPeriod"/>
            </a:pPr>
            <a:r>
              <a:rPr lang="en-US" dirty="0" smtClean="0">
                <a:solidFill>
                  <a:srgbClr val="C00000"/>
                </a:solidFill>
              </a:rPr>
              <a:t> </a:t>
            </a:r>
            <a:r>
              <a:rPr lang="en-US" dirty="0"/>
              <a:t>It can hold coherent and contextually relevant conversations, </a:t>
            </a:r>
            <a:r>
              <a:rPr lang="en-US" dirty="0" smtClean="0"/>
              <a:t>making it an invaluable </a:t>
            </a:r>
            <a:r>
              <a:rPr lang="en-US" dirty="0"/>
              <a:t>tool for businesses, educators, developers, and individuals. </a:t>
            </a:r>
            <a:endParaRPr lang="en-US" dirty="0" smtClean="0"/>
          </a:p>
          <a:p>
            <a:pPr marL="800100" lvl="1" indent="-342900" algn="just">
              <a:buFont typeface="+mj-lt"/>
              <a:buAutoNum type="arabicPeriod"/>
            </a:pPr>
            <a:r>
              <a:rPr lang="en-US" dirty="0" smtClean="0"/>
              <a:t>Its </a:t>
            </a:r>
            <a:r>
              <a:rPr lang="en-US" dirty="0"/>
              <a:t>adaptability allows it to assist in diverse scenarios, from writing content and coding help to tutoring and customer support.</a:t>
            </a:r>
            <a:endParaRPr lang="en-US" dirty="0" smtClean="0">
              <a:solidFill>
                <a:srgbClr val="C00000"/>
              </a:solidFill>
            </a:endParaRPr>
          </a:p>
        </p:txBody>
      </p:sp>
      <p:sp>
        <p:nvSpPr>
          <p:cNvPr id="5" name="CustomShape 1"/>
          <p:cNvSpPr/>
          <p:nvPr/>
        </p:nvSpPr>
        <p:spPr>
          <a:xfrm>
            <a:off x="533400" y="1138892"/>
            <a:ext cx="8381160" cy="75600"/>
          </a:xfrm>
          <a:prstGeom prst="rect">
            <a:avLst/>
          </a:prstGeom>
          <a:solidFill>
            <a:srgbClr val="7030A0"/>
          </a:solidFill>
          <a:ln w="25560">
            <a:solidFill>
              <a:srgbClr val="3A5F8B"/>
            </a:solidFill>
            <a:round/>
          </a:ln>
        </p:spPr>
      </p:sp>
      <p:sp>
        <p:nvSpPr>
          <p:cNvPr id="7" name="Rectangle 6"/>
          <p:cNvSpPr/>
          <p:nvPr/>
        </p:nvSpPr>
        <p:spPr>
          <a:xfrm>
            <a:off x="431409" y="3581400"/>
            <a:ext cx="2610010" cy="400110"/>
          </a:xfrm>
          <a:prstGeom prst="rect">
            <a:avLst/>
          </a:prstGeom>
        </p:spPr>
        <p:txBody>
          <a:bodyPr wrap="none">
            <a:spAutoFit/>
          </a:bodyPr>
          <a:lstStyle/>
          <a:p>
            <a:pPr marL="457200" indent="-457200">
              <a:lnSpc>
                <a:spcPct val="100000"/>
              </a:lnSpc>
              <a:buFont typeface="Wingdings" panose="05000000000000000000" pitchFamily="2" charset="2"/>
              <a:buChar char="Ø"/>
            </a:pPr>
            <a:r>
              <a:rPr lang="en-US" sz="2000" b="1" dirty="0" err="1" smtClean="0">
                <a:solidFill>
                  <a:srgbClr val="C00000"/>
                </a:solidFill>
              </a:rPr>
              <a:t>MicroSoft</a:t>
            </a:r>
            <a:r>
              <a:rPr lang="en-US" sz="2000" b="1" dirty="0" smtClean="0">
                <a:solidFill>
                  <a:srgbClr val="C00000"/>
                </a:solidFill>
              </a:rPr>
              <a:t> Bing :</a:t>
            </a:r>
            <a:endParaRPr lang="en-US" sz="2000" b="1" dirty="0">
              <a:solidFill>
                <a:srgbClr val="C00000"/>
              </a:solidFill>
            </a:endParaRPr>
          </a:p>
        </p:txBody>
      </p:sp>
      <p:sp>
        <p:nvSpPr>
          <p:cNvPr id="8" name="Rectangle 7"/>
          <p:cNvSpPr/>
          <p:nvPr/>
        </p:nvSpPr>
        <p:spPr>
          <a:xfrm>
            <a:off x="431409" y="4267200"/>
            <a:ext cx="8229600" cy="1200329"/>
          </a:xfrm>
          <a:prstGeom prst="rect">
            <a:avLst/>
          </a:prstGeom>
        </p:spPr>
        <p:txBody>
          <a:bodyPr wrap="square">
            <a:spAutoFit/>
          </a:bodyPr>
          <a:lstStyle/>
          <a:p>
            <a:pPr marL="800100" lvl="1" indent="-342900" algn="just">
              <a:buFont typeface="+mj-lt"/>
              <a:buAutoNum type="arabicPeriod"/>
            </a:pPr>
            <a:r>
              <a:rPr lang="en-US" dirty="0"/>
              <a:t>Microsoft Bing, commonly referred to as Bing, is a web search engine and online service developed and operated by </a:t>
            </a:r>
            <a:r>
              <a:rPr lang="en-US" dirty="0" smtClean="0"/>
              <a:t>Microsoft.</a:t>
            </a:r>
          </a:p>
          <a:p>
            <a:pPr marL="800100" lvl="1" indent="-342900" algn="just">
              <a:buFont typeface="+mj-lt"/>
              <a:buAutoNum type="arabicPeriod"/>
            </a:pPr>
            <a:r>
              <a:rPr lang="en-US" dirty="0" smtClean="0"/>
              <a:t>Microsoft's </a:t>
            </a:r>
            <a:r>
              <a:rPr lang="en-US" dirty="0"/>
              <a:t>earlier search engines, including Live Search, Windows Live Search, and MSN Search.</a:t>
            </a:r>
            <a:endParaRPr lang="en-IN" dirty="0"/>
          </a:p>
        </p:txBody>
      </p:sp>
    </p:spTree>
    <p:extLst>
      <p:ext uri="{BB962C8B-B14F-4D97-AF65-F5344CB8AC3E}">
        <p14:creationId xmlns:p14="http://schemas.microsoft.com/office/powerpoint/2010/main" val="216577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p:cNvSpPr/>
          <p:nvPr/>
        </p:nvSpPr>
        <p:spPr>
          <a:xfrm>
            <a:off x="457200" y="520984"/>
            <a:ext cx="8381160" cy="455760"/>
          </a:xfrm>
          <a:prstGeom prst="rect">
            <a:avLst/>
          </a:prstGeom>
        </p:spPr>
        <p:txBody>
          <a:bodyPr lIns="90000" tIns="45000" rIns="90000" bIns="45000"/>
          <a:lstStyle/>
          <a:p>
            <a:r>
              <a:rPr lang="en-US" sz="3200" b="1" dirty="0" smtClean="0">
                <a:solidFill>
                  <a:srgbClr val="C00000"/>
                </a:solidFill>
                <a:latin typeface="Calibri"/>
                <a:ea typeface="Calibri"/>
                <a:cs typeface="Calibri"/>
                <a:sym typeface="Calibri"/>
              </a:rPr>
              <a:t>Proposed Method</a:t>
            </a:r>
            <a:endParaRPr lang="en-US" sz="3200" dirty="0">
              <a:solidFill>
                <a:srgbClr val="C00000"/>
              </a:solidFill>
              <a:ea typeface="Arial"/>
              <a:cs typeface="Arial"/>
              <a:sym typeface="Arial"/>
            </a:endParaRPr>
          </a:p>
          <a:p>
            <a:pPr>
              <a:lnSpc>
                <a:spcPct val="100000"/>
              </a:lnSpc>
            </a:pPr>
            <a:r>
              <a:rPr lang="en-US" dirty="0" smtClean="0"/>
              <a:t>.</a:t>
            </a:r>
            <a:endParaRPr lang="en-US" dirty="0" smtClean="0">
              <a:solidFill>
                <a:srgbClr val="C00000"/>
              </a:solidFill>
            </a:endParaRPr>
          </a:p>
        </p:txBody>
      </p:sp>
      <p:sp>
        <p:nvSpPr>
          <p:cNvPr id="5" name="CustomShape 1"/>
          <p:cNvSpPr/>
          <p:nvPr/>
        </p:nvSpPr>
        <p:spPr>
          <a:xfrm>
            <a:off x="533400" y="1138892"/>
            <a:ext cx="8381160" cy="75600"/>
          </a:xfrm>
          <a:prstGeom prst="rect">
            <a:avLst/>
          </a:prstGeom>
          <a:solidFill>
            <a:srgbClr val="7030A0"/>
          </a:solidFill>
          <a:ln w="25560">
            <a:solidFill>
              <a:srgbClr val="3A5F8B"/>
            </a:solidFill>
            <a:round/>
          </a:ln>
        </p:spPr>
      </p:sp>
      <p:sp>
        <p:nvSpPr>
          <p:cNvPr id="2" name="Rectangle 1"/>
          <p:cNvSpPr/>
          <p:nvPr/>
        </p:nvSpPr>
        <p:spPr>
          <a:xfrm>
            <a:off x="609600" y="1720840"/>
            <a:ext cx="8077200" cy="2954655"/>
          </a:xfrm>
          <a:prstGeom prst="rect">
            <a:avLst/>
          </a:prstGeom>
        </p:spPr>
        <p:txBody>
          <a:bodyPr wrap="square">
            <a:spAutoFit/>
          </a:bodyPr>
          <a:lstStyle/>
          <a:p>
            <a:pPr marL="285750" indent="-285750">
              <a:buFont typeface="Wingdings" panose="05000000000000000000" pitchFamily="2" charset="2"/>
              <a:buChar char="Ø"/>
            </a:pPr>
            <a:r>
              <a:rPr lang="en-US" sz="2000" dirty="0">
                <a:solidFill>
                  <a:srgbClr val="C00000"/>
                </a:solidFill>
              </a:rPr>
              <a:t>Automate Newsletter Content Generation</a:t>
            </a:r>
            <a:r>
              <a:rPr lang="en-US" sz="2000" dirty="0" smtClean="0">
                <a:solidFill>
                  <a:srgbClr val="C00000"/>
                </a:solidFill>
              </a:rPr>
              <a:t>:</a:t>
            </a:r>
          </a:p>
          <a:p>
            <a:pPr lvl="1"/>
            <a:r>
              <a:rPr lang="en-US" sz="2000" dirty="0" smtClean="0">
                <a:solidFill>
                  <a:srgbClr val="FF0000"/>
                </a:solidFill>
              </a:rPr>
              <a:t> </a:t>
            </a:r>
            <a:r>
              <a:rPr lang="en-US" dirty="0"/>
              <a:t>Develop a robust system that utilizes the </a:t>
            </a:r>
            <a:r>
              <a:rPr lang="en-US" dirty="0" err="1"/>
              <a:t>OpenAI</a:t>
            </a:r>
            <a:r>
              <a:rPr lang="en-US" dirty="0"/>
              <a:t> GPT-3.5 Turbo model to automate the process of generating newsletter content, including both textual content and visually engaging images. </a:t>
            </a:r>
            <a:endParaRPr lang="en-US" dirty="0" smtClean="0"/>
          </a:p>
          <a:p>
            <a:pPr lvl="1"/>
            <a:endParaRPr lang="en-US" dirty="0" smtClean="0"/>
          </a:p>
          <a:p>
            <a:endParaRPr lang="en-US" dirty="0"/>
          </a:p>
          <a:p>
            <a:pPr marL="285750" indent="-285750">
              <a:buFont typeface="Wingdings" panose="05000000000000000000" pitchFamily="2" charset="2"/>
              <a:buChar char="Ø"/>
            </a:pPr>
            <a:r>
              <a:rPr lang="en-US" sz="2000" dirty="0" smtClean="0">
                <a:solidFill>
                  <a:srgbClr val="C00000"/>
                </a:solidFill>
              </a:rPr>
              <a:t>User-Friendly </a:t>
            </a:r>
            <a:r>
              <a:rPr lang="en-US" sz="2000" dirty="0">
                <a:solidFill>
                  <a:srgbClr val="C00000"/>
                </a:solidFill>
              </a:rPr>
              <a:t>Front-End Interface</a:t>
            </a:r>
            <a:r>
              <a:rPr lang="en-US" sz="2000" dirty="0" smtClean="0">
                <a:solidFill>
                  <a:srgbClr val="C00000"/>
                </a:solidFill>
              </a:rPr>
              <a:t>:</a:t>
            </a:r>
          </a:p>
          <a:p>
            <a:pPr lvl="1"/>
            <a:r>
              <a:rPr lang="en-US" dirty="0" smtClean="0">
                <a:solidFill>
                  <a:srgbClr val="C00000"/>
                </a:solidFill>
              </a:rPr>
              <a:t> </a:t>
            </a:r>
            <a:r>
              <a:rPr lang="en-US" dirty="0"/>
              <a:t>Create an intuitive and user-friendly front-end interface that allows organizations to interact seamlessly with the AI-powered system, making newsletter creation accessible to a wide range of users.</a:t>
            </a:r>
            <a:endParaRPr lang="en-IN" dirty="0"/>
          </a:p>
        </p:txBody>
      </p:sp>
    </p:spTree>
    <p:extLst>
      <p:ext uri="{BB962C8B-B14F-4D97-AF65-F5344CB8AC3E}">
        <p14:creationId xmlns:p14="http://schemas.microsoft.com/office/powerpoint/2010/main" val="1443355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11702</TotalTime>
  <Words>1131</Words>
  <Application>Microsoft Office PowerPoint</Application>
  <PresentationFormat>On-screen Show (4:3)</PresentationFormat>
  <Paragraphs>94</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Bookman Old Style</vt:lpstr>
      <vt:lpstr>Calibri</vt:lpstr>
      <vt:lpstr>DejaVu Sans</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DELL</cp:lastModifiedBy>
  <cp:revision>738</cp:revision>
  <dcterms:modified xsi:type="dcterms:W3CDTF">2024-03-22T05:50:27Z</dcterms:modified>
</cp:coreProperties>
</file>