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295524" y="3411052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/>
              <a:t>NAME</a:t>
            </a:r>
            <a:r>
              <a:rPr lang="en-US" sz="2400" smtClean="0"/>
              <a:t>: BHAVANA.B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</a:t>
            </a:r>
            <a:endParaRPr lang="en-US" sz="2400" dirty="0"/>
          </a:p>
          <a:p>
            <a:r>
              <a:rPr lang="en-US" sz="2400" dirty="0" smtClean="0"/>
              <a:t>DEPARTMENT: B.COM (general)</a:t>
            </a:r>
            <a:endParaRPr lang="en-US" sz="2400" dirty="0"/>
          </a:p>
          <a:p>
            <a:r>
              <a:rPr lang="en-US" sz="2400" dirty="0" smtClean="0"/>
              <a:t>COLLEGE: Government arts and science collage </a:t>
            </a:r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914400" y="2438400"/>
            <a:ext cx="6086901" cy="1563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474747"/>
                </a:solidFill>
                <a:latin typeface="Franklin Gothic Medium" panose="020B0603020102020204" pitchFamily="34" charset="0"/>
              </a:rPr>
              <a:t> Excel models are </a:t>
            </a:r>
            <a:r>
              <a:rPr lang="en-US" sz="3200" dirty="0">
                <a:solidFill>
                  <a:srgbClr val="040C28"/>
                </a:solidFill>
                <a:latin typeface="Franklin Gothic Medium" panose="020B0603020102020204" pitchFamily="34" charset="0"/>
              </a:rPr>
              <a:t>an effective way to forecast future events and occurrences</a:t>
            </a:r>
            <a:r>
              <a:rPr lang="en-US" dirty="0">
                <a:solidFill>
                  <a:srgbClr val="474747"/>
                </a:solidFill>
                <a:latin typeface="Google Sans"/>
              </a:rPr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1920" y="2019300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040C28"/>
                </a:solidFill>
                <a:latin typeface="Franklin Gothic Medium" panose="020B0603020102020204" pitchFamily="34" charset="0"/>
              </a:rPr>
              <a:t>type the equal sign followed by the numeric values that you want to calculate and the math operators that you want to use</a:t>
            </a:r>
            <a:r>
              <a:rPr lang="en-US" dirty="0">
                <a:solidFill>
                  <a:srgbClr val="474747"/>
                </a:solidFill>
                <a:latin typeface="Google Sans"/>
              </a:rPr>
              <a:t> 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400" y="1828800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1F1F1F"/>
                </a:solidFill>
                <a:latin typeface="Franklin Gothic Medium" panose="020B0603020102020204" pitchFamily="34" charset="0"/>
              </a:rPr>
              <a:t>In conclusion, </a:t>
            </a:r>
            <a:r>
              <a:rPr lang="en-US" sz="3200" dirty="0">
                <a:solidFill>
                  <a:srgbClr val="040C28"/>
                </a:solidFill>
                <a:latin typeface="Franklin Gothic Medium" panose="020B0603020102020204" pitchFamily="34" charset="0"/>
              </a:rPr>
              <a:t>Microsoft Excel is a versatile tool that offers powerful data analysis and visualization capabilities, collaborative features, and automation possibilities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074336" y="2254032"/>
            <a:ext cx="6096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74747"/>
                </a:solidFill>
                <a:latin typeface="Arial Rounded MT Bold" panose="020F0704030504030204" pitchFamily="34" charset="0"/>
              </a:rPr>
              <a:t>To write a problem statement on employee performance, you need to </a:t>
            </a:r>
            <a:r>
              <a:rPr lang="en-US" sz="2800" dirty="0">
                <a:solidFill>
                  <a:srgbClr val="040C28"/>
                </a:solidFill>
                <a:latin typeface="Arial Rounded MT Bold" panose="020F0704030504030204" pitchFamily="34" charset="0"/>
              </a:rPr>
              <a:t>identify the specific area of performance that is problematic</a:t>
            </a:r>
            <a:r>
              <a:rPr lang="en-US" sz="2800" dirty="0">
                <a:solidFill>
                  <a:srgbClr val="474747"/>
                </a:solidFill>
                <a:latin typeface="Arial Rounded MT Bold" panose="020F0704030504030204" pitchFamily="34" charset="0"/>
              </a:rPr>
              <a:t>, such as low productivity, high absenteeism, or poor quality of work</a:t>
            </a:r>
            <a:endParaRPr lang="en-IN" sz="280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219200" y="2333445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86469" y="2482632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474747"/>
                </a:solidFill>
                <a:latin typeface="Franklin Gothic Medium" panose="020B0603020102020204" pitchFamily="34" charset="0"/>
              </a:rPr>
              <a:t>Drag the Year column in the row field, and </a:t>
            </a:r>
            <a:r>
              <a:rPr lang="en-US" sz="2800" dirty="0" err="1">
                <a:solidFill>
                  <a:srgbClr val="474747"/>
                </a:solidFill>
                <a:latin typeface="Franklin Gothic Medium" panose="020B0603020102020204" pitchFamily="34" charset="0"/>
              </a:rPr>
              <a:t>Performace</a:t>
            </a:r>
            <a:r>
              <a:rPr lang="en-US" sz="2800" dirty="0">
                <a:solidFill>
                  <a:srgbClr val="474747"/>
                </a:solidFill>
                <a:latin typeface="Franklin Gothic Medium" panose="020B0603020102020204" pitchFamily="34" charset="0"/>
              </a:rPr>
              <a:t> Score in the values field. Select the pivot table, Insert a Column Chart, and then Select any cell of the pivot table after that go to the Analyze tab in the ribbon and then Insert slice</a:t>
            </a:r>
            <a:endParaRPr lang="en-IN" sz="2800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143000" y="2280345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1F1F1F"/>
                </a:solidFill>
                <a:latin typeface="Franklin Gothic Medium" panose="020B0603020102020204" pitchFamily="34" charset="0"/>
              </a:rPr>
              <a:t>An end user is </a:t>
            </a:r>
            <a:r>
              <a:rPr lang="en-US" sz="2800" dirty="0">
                <a:solidFill>
                  <a:srgbClr val="040C28"/>
                </a:solidFill>
                <a:latin typeface="Franklin Gothic Medium" panose="020B0603020102020204" pitchFamily="34" charset="0"/>
              </a:rPr>
              <a:t>a person or other entity that consumes or makes use of the goods or services produced by businesses</a:t>
            </a:r>
            <a:r>
              <a:rPr lang="en-US" sz="2800" dirty="0">
                <a:solidFill>
                  <a:srgbClr val="1F1F1F"/>
                </a:solidFill>
                <a:latin typeface="Franklin Gothic Medium" panose="020B0603020102020204" pitchFamily="34" charset="0"/>
              </a:rPr>
              <a:t>. In this way, an end user may differ from a customer—since the entity or person that buys a product or service may not be the one who actually uses it.</a:t>
            </a:r>
            <a:endParaRPr lang="en-IN" sz="2800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48000" y="2551837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40C28"/>
                </a:solidFill>
                <a:latin typeface="Franklin Gothic Medium" panose="020B0603020102020204" pitchFamily="34" charset="0"/>
              </a:rPr>
              <a:t>A value proposition is a short statement that communicates why buyers should choose your products or services</a:t>
            </a:r>
            <a:r>
              <a:rPr lang="en-US" sz="2400" dirty="0">
                <a:solidFill>
                  <a:srgbClr val="1F1F1F"/>
                </a:solidFill>
                <a:latin typeface="Franklin Gothic Medium" panose="020B0603020102020204" pitchFamily="34" charset="0"/>
              </a:rPr>
              <a:t>. It's more than just a product or service description — it's the specific solution that your business provides and the promise of value that a customer can expect you to deliver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905000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1F1F1F"/>
                </a:solidFill>
                <a:latin typeface="Google Sans"/>
              </a:rPr>
              <a:t>A data set (or dataset) is </a:t>
            </a:r>
            <a:r>
              <a:rPr lang="en-US" sz="2800" dirty="0">
                <a:solidFill>
                  <a:srgbClr val="040C28"/>
                </a:solidFill>
                <a:latin typeface="Google Sans"/>
              </a:rPr>
              <a:t>a collection of data</a:t>
            </a:r>
            <a:r>
              <a:rPr lang="en-US" sz="2800" dirty="0">
                <a:solidFill>
                  <a:srgbClr val="1F1F1F"/>
                </a:solidFill>
                <a:latin typeface="Google Sans"/>
              </a:rPr>
              <a:t>. In the case of tabular data, a data set corresponds to one or more database tables, where every column of a table represents a particular variable, and each row corresponds to a given record of the data set in question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362200" y="2629641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43200" y="2825652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040C28"/>
                </a:solidFill>
                <a:latin typeface="Franklin Gothic Medium" panose="020B0603020102020204" pitchFamily="34" charset="0"/>
              </a:rPr>
              <a:t>exceeding customer expectations by delivering exceptional experiences that leave a lasting positive impression</a:t>
            </a:r>
            <a:r>
              <a:rPr lang="en-US" dirty="0">
                <a:solidFill>
                  <a:srgbClr val="474747"/>
                </a:solidFill>
                <a:latin typeface="Google Sans"/>
              </a:rPr>
              <a:t>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260</Words>
  <Application>Microsoft Office PowerPoint</Application>
  <PresentationFormat>Widescreen</PresentationFormat>
  <Paragraphs>51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Rounded MT Bold</vt:lpstr>
      <vt:lpstr>Calibri</vt:lpstr>
      <vt:lpstr>Franklin Gothic Medium</vt:lpstr>
      <vt:lpstr>Google Sans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Vasu</cp:lastModifiedBy>
  <cp:revision>15</cp:revision>
  <dcterms:created xsi:type="dcterms:W3CDTF">2024-03-29T15:07:22Z</dcterms:created>
  <dcterms:modified xsi:type="dcterms:W3CDTF">2024-08-31T15:19:08Z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