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75575-1889-4DAA-99B6-60CFDAA46E47}" v="93" dt="2025-03-18T21:03:43.015"/>
    <p1510:client id="{C3DF3601-ECF8-4A2B-952B-7B9D86C9AC82}" v="4" dt="2025-03-19T01:56:35.7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ari Radhika" userId="4443290d2f064424" providerId="LiveId" clId="{C3DF3601-ECF8-4A2B-952B-7B9D86C9AC82}"/>
    <pc:docChg chg="custSel modSld">
      <pc:chgData name="Talari Radhika" userId="4443290d2f064424" providerId="LiveId" clId="{C3DF3601-ECF8-4A2B-952B-7B9D86C9AC82}" dt="2025-03-19T01:57:21.508" v="11" actId="1076"/>
      <pc:docMkLst>
        <pc:docMk/>
      </pc:docMkLst>
      <pc:sldChg chg="addSp delSp modSp mod">
        <pc:chgData name="Talari Radhika" userId="4443290d2f064424" providerId="LiveId" clId="{C3DF3601-ECF8-4A2B-952B-7B9D86C9AC82}" dt="2025-03-19T01:57:21.508" v="11" actId="1076"/>
        <pc:sldMkLst>
          <pc:docMk/>
          <pc:sldMk cId="298925654" sldId="268"/>
        </pc:sldMkLst>
        <pc:graphicFrameChg chg="add del mod">
          <ac:chgData name="Talari Radhika" userId="4443290d2f064424" providerId="LiveId" clId="{C3DF3601-ECF8-4A2B-952B-7B9D86C9AC82}" dt="2025-03-19T01:56:13.116" v="4" actId="21"/>
          <ac:graphicFrameMkLst>
            <pc:docMk/>
            <pc:sldMk cId="298925654" sldId="268"/>
            <ac:graphicFrameMk id="2" creationId="{BEA3F8AD-225D-711F-DBBE-506B44CE8C96}"/>
          </ac:graphicFrameMkLst>
        </pc:graphicFrameChg>
        <pc:graphicFrameChg chg="add del mod">
          <ac:chgData name="Talari Radhika" userId="4443290d2f064424" providerId="LiveId" clId="{C3DF3601-ECF8-4A2B-952B-7B9D86C9AC82}" dt="2025-03-19T01:56:01.839" v="2" actId="21"/>
          <ac:graphicFrameMkLst>
            <pc:docMk/>
            <pc:sldMk cId="298925654" sldId="268"/>
            <ac:graphicFrameMk id="3" creationId="{BEA3F8AD-225D-711F-DBBE-506B44CE8C96}"/>
          </ac:graphicFrameMkLst>
        </pc:graphicFrameChg>
        <pc:graphicFrameChg chg="add mod">
          <ac:chgData name="Talari Radhika" userId="4443290d2f064424" providerId="LiveId" clId="{C3DF3601-ECF8-4A2B-952B-7B9D86C9AC82}" dt="2025-03-19T01:57:21.508" v="11" actId="1076"/>
          <ac:graphicFrameMkLst>
            <pc:docMk/>
            <pc:sldMk cId="298925654" sldId="268"/>
            <ac:graphicFrameMk id="4" creationId="{58A287BB-30A3-FFF7-51E1-E735AAF88C4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dhika\OneDrive\Desktop\SQL\f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dhika\OneDrive\Desktop\SQL\f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dhika\OneDrive\Desktop\SQL\f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dhika\OneDrive\Desktop\SQL\f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dhika\OneDrive\Desktop\SQL\f5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dhika\OneDrive\Desktop\SQL\f6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dhika\OneDrive\Desktop\SQL\f7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'f1'!$B$1</c:f>
              <c:strCache>
                <c:ptCount val="1"/>
                <c:pt idx="0">
                  <c:v>TotalSales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'f1'!$A$2:$A$6</c:f>
              <c:strCache>
                <c:ptCount val="5"/>
                <c:pt idx="0">
                  <c:v>United States of America</c:v>
                </c:pt>
                <c:pt idx="1">
                  <c:v>France</c:v>
                </c:pt>
                <c:pt idx="2">
                  <c:v>Canada</c:v>
                </c:pt>
                <c:pt idx="3">
                  <c:v>Mexico</c:v>
                </c:pt>
                <c:pt idx="4">
                  <c:v>Germany</c:v>
                </c:pt>
              </c:strCache>
            </c:strRef>
          </c:cat>
          <c:val>
            <c:numRef>
              <c:f>'f1'!$B$2:$B$6</c:f>
              <c:numCache>
                <c:formatCode>General</c:formatCode>
                <c:ptCount val="5"/>
                <c:pt idx="0">
                  <c:v>2716</c:v>
                </c:pt>
                <c:pt idx="1">
                  <c:v>2714</c:v>
                </c:pt>
                <c:pt idx="2">
                  <c:v>2662</c:v>
                </c:pt>
                <c:pt idx="3">
                  <c:v>2037</c:v>
                </c:pt>
                <c:pt idx="4">
                  <c:v>1998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39-4B97-9CF8-CB0B8DD3B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7748127"/>
        <c:axId val="857765407"/>
      </c:barChart>
      <c:catAx>
        <c:axId val="85774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765407"/>
        <c:crosses val="autoZero"/>
        <c:auto val="1"/>
        <c:lblAlgn val="ctr"/>
        <c:lblOffset val="100"/>
        <c:noMultiLvlLbl val="0"/>
      </c:catAx>
      <c:valAx>
        <c:axId val="85776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7748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Top</a:t>
            </a:r>
            <a:r>
              <a:rPr lang="en-IN" baseline="0" dirty="0"/>
              <a:t> 5 products by 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'f2'!$A$2</c:f>
              <c:strCache>
                <c:ptCount val="1"/>
                <c:pt idx="0">
                  <c:v> Paseo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'f2'!$B$1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'f2'!$B$2</c:f>
              <c:numCache>
                <c:formatCode>General</c:formatCode>
                <c:ptCount val="1"/>
                <c:pt idx="0">
                  <c:v>3615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C-4E1B-A80A-F284456D4E5D}"/>
            </c:ext>
          </c:extLst>
        </c:ser>
        <c:ser>
          <c:idx val="1"/>
          <c:order val="1"/>
          <c:tx>
            <c:strRef>
              <c:f>'f2'!$A$3</c:f>
              <c:strCache>
                <c:ptCount val="1"/>
                <c:pt idx="0">
                  <c:v> VTT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'f2'!$B$1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'f2'!$B$3</c:f>
              <c:numCache>
                <c:formatCode>General</c:formatCode>
                <c:ptCount val="1"/>
                <c:pt idx="0">
                  <c:v>2078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2C-4E1B-A80A-F284456D4E5D}"/>
            </c:ext>
          </c:extLst>
        </c:ser>
        <c:ser>
          <c:idx val="2"/>
          <c:order val="2"/>
          <c:tx>
            <c:strRef>
              <c:f>'f2'!$A$4</c:f>
              <c:strCache>
                <c:ptCount val="1"/>
                <c:pt idx="0">
                  <c:v> Velo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'f2'!$B$1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'f2'!$B$4</c:f>
              <c:numCache>
                <c:formatCode>General</c:formatCode>
                <c:ptCount val="1"/>
                <c:pt idx="0">
                  <c:v>1791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2C-4E1B-A80A-F284456D4E5D}"/>
            </c:ext>
          </c:extLst>
        </c:ser>
        <c:ser>
          <c:idx val="3"/>
          <c:order val="3"/>
          <c:tx>
            <c:strRef>
              <c:f>'f2'!$A$5</c:f>
              <c:strCache>
                <c:ptCount val="1"/>
                <c:pt idx="0">
                  <c:v> Montana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'f2'!$B$1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'f2'!$B$5</c:f>
              <c:numCache>
                <c:formatCode>General</c:formatCode>
                <c:ptCount val="1"/>
                <c:pt idx="0">
                  <c:v>1583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2C-4E1B-A80A-F284456D4E5D}"/>
            </c:ext>
          </c:extLst>
        </c:ser>
        <c:ser>
          <c:idx val="4"/>
          <c:order val="4"/>
          <c:tx>
            <c:strRef>
              <c:f>'f2'!$A$6</c:f>
              <c:strCache>
                <c:ptCount val="1"/>
                <c:pt idx="0">
                  <c:v> Carretera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'f2'!$B$1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'f2'!$B$6</c:f>
              <c:numCache>
                <c:formatCode>General</c:formatCode>
                <c:ptCount val="1"/>
                <c:pt idx="0">
                  <c:v>1556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2C-4E1B-A80A-F284456D4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1379135"/>
        <c:axId val="1221381055"/>
      </c:barChart>
      <c:catAx>
        <c:axId val="122137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381055"/>
        <c:crosses val="autoZero"/>
        <c:auto val="1"/>
        <c:lblAlgn val="ctr"/>
        <c:lblOffset val="100"/>
        <c:noMultiLvlLbl val="0"/>
      </c:catAx>
      <c:valAx>
        <c:axId val="122138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379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'f3'!$B$1</c:f>
              <c:strCache>
                <c:ptCount val="1"/>
                <c:pt idx="0">
                  <c:v>AvgDiscount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1A-4AD4-B791-28C2E0C0D1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1A-4AD4-B791-28C2E0C0D1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1A-4AD4-B791-28C2E0C0D1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1A-4AD4-B791-28C2E0C0D1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1A-4AD4-B791-28C2E0C0D1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1A-4AD4-B791-28C2E0C0D1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'f3'!$A$2:$A$7</c:f>
              <c:strCache>
                <c:ptCount val="6"/>
                <c:pt idx="0">
                  <c:v> October </c:v>
                </c:pt>
                <c:pt idx="1">
                  <c:v> February </c:v>
                </c:pt>
                <c:pt idx="2">
                  <c:v> June </c:v>
                </c:pt>
                <c:pt idx="3">
                  <c:v> July </c:v>
                </c:pt>
                <c:pt idx="4">
                  <c:v> December </c:v>
                </c:pt>
                <c:pt idx="5">
                  <c:v> April </c:v>
                </c:pt>
              </c:strCache>
            </c:strRef>
          </c:cat>
          <c:val>
            <c:numRef>
              <c:f>'f3'!$B$2:$B$7</c:f>
              <c:numCache>
                <c:formatCode>General</c:formatCode>
                <c:ptCount val="6"/>
                <c:pt idx="0">
                  <c:v>158.73514285714199</c:v>
                </c:pt>
                <c:pt idx="1">
                  <c:v>155.886857142857</c:v>
                </c:pt>
                <c:pt idx="2">
                  <c:v>149.18542857142799</c:v>
                </c:pt>
                <c:pt idx="3">
                  <c:v>146.05228571428501</c:v>
                </c:pt>
                <c:pt idx="4">
                  <c:v>136.15923809523801</c:v>
                </c:pt>
                <c:pt idx="5">
                  <c:v>124.32085714285699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31A-4AD4-B791-28C2E0C0D16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Highest</a:t>
            </a:r>
            <a:r>
              <a:rPr lang="en-IN" baseline="0"/>
              <a:t> profit margin</a:t>
            </a:r>
            <a:endParaRPr lang="en-IN"/>
          </a:p>
        </c:rich>
      </c:tx>
      <c:layout>
        <c:manualLayout>
          <c:xMode val="edge"/>
          <c:yMode val="edge"/>
          <c:x val="0.319569335083114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'f4'!$A$2</c:f>
              <c:strCache>
                <c:ptCount val="1"/>
                <c:pt idx="0">
                  <c:v>Germany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'f4'!$B$1</c:f>
              <c:strCache>
                <c:ptCount val="1"/>
                <c:pt idx="0">
                  <c:v>ProfitMargin</c:v>
                </c:pt>
              </c:strCache>
            </c:strRef>
          </c:cat>
          <c:val>
            <c:numRef>
              <c:f>'f4'!$B$2</c:f>
              <c:numCache>
                <c:formatCode>General</c:formatCode>
                <c:ptCount val="1"/>
                <c:pt idx="0">
                  <c:v>232.65215215215201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A8-4A42-A6D7-EB5ABBD4F3E3}"/>
            </c:ext>
          </c:extLst>
        </c:ser>
        <c:ser>
          <c:idx val="1"/>
          <c:order val="1"/>
          <c:tx>
            <c:strRef>
              <c:f>'f4'!$A$3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'f4'!$B$1</c:f>
              <c:strCache>
                <c:ptCount val="1"/>
                <c:pt idx="0">
                  <c:v>ProfitMargin</c:v>
                </c:pt>
              </c:strCache>
            </c:strRef>
          </c:cat>
          <c:val>
            <c:numRef>
              <c:f>'f4'!$B$3</c:f>
              <c:numCache>
                <c:formatCode>General</c:formatCode>
                <c:ptCount val="1"/>
                <c:pt idx="0">
                  <c:v>232.52086401570901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A8-4A42-A6D7-EB5ABBD4F3E3}"/>
            </c:ext>
          </c:extLst>
        </c:ser>
        <c:ser>
          <c:idx val="2"/>
          <c:order val="2"/>
          <c:tx>
            <c:strRef>
              <c:f>'f4'!$A$4</c:f>
              <c:strCache>
                <c:ptCount val="1"/>
                <c:pt idx="0">
                  <c:v>United States of America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'f4'!$B$1</c:f>
              <c:strCache>
                <c:ptCount val="1"/>
                <c:pt idx="0">
                  <c:v>ProfitMargin</c:v>
                </c:pt>
              </c:strCache>
            </c:strRef>
          </c:cat>
          <c:val>
            <c:numRef>
              <c:f>'f4'!$B$4</c:f>
              <c:numCache>
                <c:formatCode>General</c:formatCode>
                <c:ptCount val="1"/>
                <c:pt idx="0">
                  <c:v>226.481222385861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A8-4A42-A6D7-EB5ABBD4F3E3}"/>
            </c:ext>
          </c:extLst>
        </c:ser>
        <c:ser>
          <c:idx val="3"/>
          <c:order val="3"/>
          <c:tx>
            <c:strRef>
              <c:f>'f4'!$A$5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'f4'!$B$1</c:f>
              <c:strCache>
                <c:ptCount val="1"/>
                <c:pt idx="0">
                  <c:v>ProfitMargin</c:v>
                </c:pt>
              </c:strCache>
            </c:strRef>
          </c:cat>
          <c:val>
            <c:numRef>
              <c:f>'f4'!$B$5</c:f>
              <c:numCache>
                <c:formatCode>General</c:formatCode>
                <c:ptCount val="1"/>
                <c:pt idx="0">
                  <c:v>198.03193087903799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A8-4A42-A6D7-EB5ABBD4F3E3}"/>
            </c:ext>
          </c:extLst>
        </c:ser>
        <c:ser>
          <c:idx val="4"/>
          <c:order val="4"/>
          <c:tx>
            <c:strRef>
              <c:f>'f4'!$A$6</c:f>
              <c:strCache>
                <c:ptCount val="1"/>
                <c:pt idx="0">
                  <c:v>France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'f4'!$B$1</c:f>
              <c:strCache>
                <c:ptCount val="1"/>
                <c:pt idx="0">
                  <c:v>ProfitMargin</c:v>
                </c:pt>
              </c:strCache>
            </c:strRef>
          </c:cat>
          <c:val>
            <c:numRef>
              <c:f>'f4'!$B$6</c:f>
              <c:numCache>
                <c:formatCode>General</c:formatCode>
                <c:ptCount val="1"/>
                <c:pt idx="0">
                  <c:v>47.185703758290302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BA8-4A42-A6D7-EB5ABBD4F3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8085023"/>
        <c:axId val="168087423"/>
      </c:barChart>
      <c:catAx>
        <c:axId val="168085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87423"/>
        <c:crosses val="autoZero"/>
        <c:auto val="1"/>
        <c:lblAlgn val="ctr"/>
        <c:lblOffset val="100"/>
        <c:noMultiLvlLbl val="0"/>
      </c:catAx>
      <c:valAx>
        <c:axId val="168087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8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'f5'!$A$1</c:f>
              <c:strCache>
                <c:ptCount val="1"/>
                <c:pt idx="0">
                  <c:v>Year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'f5'!$A$2:$A$3</c:f>
              <c:numCache>
                <c:formatCode>General</c:formatCode>
                <c:ptCount val="2"/>
                <c:pt idx="0">
                  <c:v>2014</c:v>
                </c:pt>
                <c:pt idx="1">
                  <c:v>2013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C6-4BF0-8C7D-80EC9F3C80FC}"/>
            </c:ext>
          </c:extLst>
        </c:ser>
        <c:ser>
          <c:idx val="1"/>
          <c:order val="1"/>
          <c:tx>
            <c:strRef>
              <c:f>'f5'!$B$1</c:f>
              <c:strCache>
                <c:ptCount val="1"/>
                <c:pt idx="0">
                  <c:v>TotalCOGS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'f5'!$B$2:$B$3</c:f>
              <c:numCache>
                <c:formatCode>General</c:formatCode>
                <c:ptCount val="2"/>
                <c:pt idx="0">
                  <c:v>5651</c:v>
                </c:pt>
                <c:pt idx="1">
                  <c:v>3656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C6-4BF0-8C7D-80EC9F3C80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0738111"/>
        <c:axId val="1311187055"/>
      </c:barChart>
      <c:catAx>
        <c:axId val="123073811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1187055"/>
        <c:crosses val="autoZero"/>
        <c:auto val="1"/>
        <c:lblAlgn val="ctr"/>
        <c:lblOffset val="100"/>
        <c:noMultiLvlLbl val="0"/>
      </c:catAx>
      <c:valAx>
        <c:axId val="13111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073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Highest</a:t>
            </a:r>
            <a:r>
              <a:rPr lang="en-IN" baseline="0" dirty="0"/>
              <a:t> sales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'f6'!$A$2:$B$2</c:f>
              <c:strCache>
                <c:ptCount val="2"/>
                <c:pt idx="0">
                  <c:v>Canada</c:v>
                </c:pt>
                <c:pt idx="1">
                  <c:v> Paseo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'f6'!$C$1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'f6'!$C$2</c:f>
              <c:numCache>
                <c:formatCode>General</c:formatCode>
                <c:ptCount val="1"/>
                <c:pt idx="0">
                  <c:v>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A3-449F-8D78-A5423F7D56F9}"/>
            </c:ext>
          </c:extLst>
        </c:ser>
        <c:ser>
          <c:idx val="1"/>
          <c:order val="1"/>
          <c:tx>
            <c:strRef>
              <c:f>'f6'!$A$3:$B$3</c:f>
              <c:strCache>
                <c:ptCount val="2"/>
                <c:pt idx="0">
                  <c:v>Canada</c:v>
                </c:pt>
                <c:pt idx="1">
                  <c:v> Velo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'f6'!$C$1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'f6'!$C$3</c:f>
              <c:numCache>
                <c:formatCode>General</c:formatCode>
                <c:ptCount val="1"/>
                <c:pt idx="0">
                  <c:v>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A3-449F-8D78-A5423F7D56F9}"/>
            </c:ext>
          </c:extLst>
        </c:ser>
        <c:ser>
          <c:idx val="2"/>
          <c:order val="2"/>
          <c:tx>
            <c:strRef>
              <c:f>'f6'!$A$4:$B$4</c:f>
              <c:strCache>
                <c:ptCount val="2"/>
                <c:pt idx="0">
                  <c:v>Canada</c:v>
                </c:pt>
                <c:pt idx="1">
                  <c:v> Carretera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'f6'!$C$1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'f6'!$C$4</c:f>
              <c:numCache>
                <c:formatCode>General</c:formatCode>
                <c:ptCount val="1"/>
                <c:pt idx="0">
                  <c:v>439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A3-449F-8D78-A5423F7D56F9}"/>
            </c:ext>
          </c:extLst>
        </c:ser>
        <c:ser>
          <c:idx val="3"/>
          <c:order val="3"/>
          <c:tx>
            <c:strRef>
              <c:f>'f6'!$A$5:$B$5</c:f>
              <c:strCache>
                <c:ptCount val="2"/>
                <c:pt idx="0">
                  <c:v>Canada</c:v>
                </c:pt>
                <c:pt idx="1">
                  <c:v> VTT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'f6'!$C$1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'f6'!$C$5</c:f>
              <c:numCache>
                <c:formatCode>General</c:formatCode>
                <c:ptCount val="1"/>
                <c:pt idx="0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A3-449F-8D78-A5423F7D56F9}"/>
            </c:ext>
          </c:extLst>
        </c:ser>
        <c:ser>
          <c:idx val="4"/>
          <c:order val="4"/>
          <c:tx>
            <c:strRef>
              <c:f>'f6'!$A$6:$B$6</c:f>
              <c:strCache>
                <c:ptCount val="2"/>
                <c:pt idx="0">
                  <c:v>Canada</c:v>
                </c:pt>
                <c:pt idx="1">
                  <c:v> Montana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'f6'!$C$1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'f6'!$C$6</c:f>
              <c:numCache>
                <c:formatCode>General</c:formatCode>
                <c:ptCount val="1"/>
                <c:pt idx="0">
                  <c:v>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A3-449F-8D78-A5423F7D56F9}"/>
            </c:ext>
          </c:extLst>
        </c:ser>
        <c:ser>
          <c:idx val="5"/>
          <c:order val="5"/>
          <c:tx>
            <c:strRef>
              <c:f>'f6'!$A$7:$B$7</c:f>
              <c:strCache>
                <c:ptCount val="2"/>
                <c:pt idx="0">
                  <c:v>Canada</c:v>
                </c:pt>
                <c:pt idx="1">
                  <c:v> Amarilla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'f6'!$C$1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'f6'!$C$7</c:f>
              <c:numCache>
                <c:formatCode>General</c:formatCode>
                <c:ptCount val="1"/>
                <c:pt idx="0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AA3-449F-8D78-A5423F7D5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3909040"/>
        <c:axId val="2043907120"/>
      </c:barChart>
      <c:catAx>
        <c:axId val="20439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907120"/>
        <c:crosses val="autoZero"/>
        <c:auto val="1"/>
        <c:lblAlgn val="ctr"/>
        <c:lblOffset val="100"/>
        <c:noMultiLvlLbl val="0"/>
      </c:catAx>
      <c:valAx>
        <c:axId val="204390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9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Sales</a:t>
            </a:r>
            <a:r>
              <a:rPr lang="en-IN" baseline="0" dirty="0"/>
              <a:t> In each region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'f7'!$A$2:$B$2</c:f>
              <c:strCache>
                <c:ptCount val="2"/>
                <c:pt idx="0">
                  <c:v>Channel Partners</c:v>
                </c:pt>
                <c:pt idx="1">
                  <c:v>Canada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'f7'!$C$1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'f7'!$C$2</c:f>
              <c:numCache>
                <c:formatCode>General</c:formatCode>
                <c:ptCount val="1"/>
                <c:pt idx="0">
                  <c:v>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3-4381-A58C-68BB2CADE673}"/>
            </c:ext>
          </c:extLst>
        </c:ser>
        <c:ser>
          <c:idx val="1"/>
          <c:order val="1"/>
          <c:tx>
            <c:strRef>
              <c:f>'f7'!$A$3:$B$3</c:f>
              <c:strCache>
                <c:ptCount val="2"/>
                <c:pt idx="0">
                  <c:v>Channel Partners</c:v>
                </c:pt>
                <c:pt idx="1">
                  <c:v>France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'f7'!$C$1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'f7'!$C$3</c:f>
              <c:numCache>
                <c:formatCode>General</c:formatCode>
                <c:ptCount val="1"/>
                <c:pt idx="0">
                  <c:v>391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13-4381-A58C-68BB2CADE673}"/>
            </c:ext>
          </c:extLst>
        </c:ser>
        <c:ser>
          <c:idx val="2"/>
          <c:order val="2"/>
          <c:tx>
            <c:strRef>
              <c:f>'f7'!$A$4:$B$4</c:f>
              <c:strCache>
                <c:ptCount val="2"/>
                <c:pt idx="0">
                  <c:v>Channel Partners</c:v>
                </c:pt>
                <c:pt idx="1">
                  <c:v>United States of America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'f7'!$C$1</c:f>
              <c:strCache>
                <c:ptCount val="1"/>
                <c:pt idx="0">
                  <c:v>TotalSales</c:v>
                </c:pt>
              </c:strCache>
            </c:strRef>
          </c:cat>
          <c:val>
            <c:numRef>
              <c:f>'f7'!$C$4</c:f>
              <c:numCache>
                <c:formatCode>General</c:formatCode>
                <c:ptCount val="1"/>
                <c:pt idx="0">
                  <c:v>381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13-4381-A58C-68BB2CADE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6231664"/>
        <c:axId val="236234544"/>
      </c:barChart>
      <c:catAx>
        <c:axId val="23623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34544"/>
        <c:crosses val="autoZero"/>
        <c:auto val="1"/>
        <c:lblAlgn val="ctr"/>
        <c:lblOffset val="100"/>
        <c:noMultiLvlLbl val="0"/>
      </c:catAx>
      <c:valAx>
        <c:axId val="236234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623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2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84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3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2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4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25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2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31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5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69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9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605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7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2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4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A4C587-76EE-4E2A-82BB-47E8488F2137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994BC0-A1C6-4ED7-9CA8-50F55FFBD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8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7E3B52-3603-526C-F3B7-B17FA158C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C4ACD6-516D-614A-0D62-60135408E156}"/>
              </a:ext>
            </a:extLst>
          </p:cNvPr>
          <p:cNvSpPr txBox="1"/>
          <p:nvPr/>
        </p:nvSpPr>
        <p:spPr>
          <a:xfrm>
            <a:off x="1654629" y="936171"/>
            <a:ext cx="9267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FINANCIAL DATA ANALYSIS WITH SQL AND EXCEL</a:t>
            </a:r>
          </a:p>
        </p:txBody>
      </p:sp>
    </p:spTree>
    <p:extLst>
      <p:ext uri="{BB962C8B-B14F-4D97-AF65-F5344CB8AC3E}">
        <p14:creationId xmlns:p14="http://schemas.microsoft.com/office/powerpoint/2010/main" val="233881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C0B397-46CF-35C4-ACA9-CADA170EC426}"/>
              </a:ext>
            </a:extLst>
          </p:cNvPr>
          <p:cNvSpPr txBox="1"/>
          <p:nvPr/>
        </p:nvSpPr>
        <p:spPr>
          <a:xfrm>
            <a:off x="1839686" y="779307"/>
            <a:ext cx="767442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SELECT </a:t>
            </a:r>
            <a:r>
              <a:rPr lang="en-IN" sz="2000" dirty="0" err="1"/>
              <a:t>monthname</a:t>
            </a:r>
            <a:r>
              <a:rPr lang="en-IN" sz="2000" dirty="0"/>
              <a:t>, AVG(Discounts) AS </a:t>
            </a:r>
            <a:r>
              <a:rPr lang="en-IN" sz="2000" dirty="0" err="1"/>
              <a:t>AvgDiscount</a:t>
            </a:r>
            <a:endParaRPr lang="en-IN" sz="2000" dirty="0"/>
          </a:p>
          <a:p>
            <a:r>
              <a:rPr lang="en-IN" sz="2000" dirty="0"/>
              <a:t>FROM </a:t>
            </a:r>
            <a:r>
              <a:rPr lang="en-IN" sz="2000" dirty="0" err="1"/>
              <a:t>projects.financialdata</a:t>
            </a:r>
            <a:endParaRPr lang="en-IN" sz="2000" dirty="0"/>
          </a:p>
          <a:p>
            <a:r>
              <a:rPr lang="en-IN" sz="2000" dirty="0"/>
              <a:t>GROUP BY </a:t>
            </a:r>
            <a:r>
              <a:rPr lang="en-IN" sz="2000" dirty="0" err="1"/>
              <a:t>monthname</a:t>
            </a:r>
            <a:endParaRPr lang="en-IN" sz="2000" dirty="0"/>
          </a:p>
          <a:p>
            <a:r>
              <a:rPr lang="en-IN" sz="2000" dirty="0"/>
              <a:t>ORDER BY </a:t>
            </a:r>
            <a:r>
              <a:rPr lang="en-IN" sz="2000" dirty="0" err="1"/>
              <a:t>AvgDiscount</a:t>
            </a:r>
            <a:r>
              <a:rPr lang="en-IN" sz="2000" dirty="0"/>
              <a:t> DESC</a:t>
            </a:r>
          </a:p>
          <a:p>
            <a:r>
              <a:rPr lang="en-IN" sz="2000" dirty="0"/>
              <a:t>limit 6;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8F10E-2DDD-CF5C-2719-CFF409C9FA43}"/>
              </a:ext>
            </a:extLst>
          </p:cNvPr>
          <p:cNvSpPr txBox="1"/>
          <p:nvPr/>
        </p:nvSpPr>
        <p:spPr>
          <a:xfrm>
            <a:off x="4365171" y="119742"/>
            <a:ext cx="3674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Average discount by Month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F36E6-3CBA-AA3E-BB13-CF4E184A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686" y="2608423"/>
            <a:ext cx="10076864" cy="39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9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CCDA08F-7D46-3081-EA9C-BDECB5C19E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199675"/>
              </p:ext>
            </p:extLst>
          </p:nvPr>
        </p:nvGraphicFramePr>
        <p:xfrm>
          <a:off x="2198915" y="772886"/>
          <a:ext cx="8109856" cy="532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33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B74429-2929-C8AB-9078-F8EE1BD8FA57}"/>
              </a:ext>
            </a:extLst>
          </p:cNvPr>
          <p:cNvSpPr txBox="1"/>
          <p:nvPr/>
        </p:nvSpPr>
        <p:spPr>
          <a:xfrm>
            <a:off x="1828800" y="751115"/>
            <a:ext cx="76853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SELECT Country, SUM(Profit) / SUM(</a:t>
            </a:r>
            <a:r>
              <a:rPr lang="en-IN" sz="2000" dirty="0" err="1"/>
              <a:t>GrossSales</a:t>
            </a:r>
            <a:r>
              <a:rPr lang="en-IN" sz="2000" dirty="0"/>
              <a:t>)*100 AS </a:t>
            </a:r>
            <a:r>
              <a:rPr lang="en-IN" sz="2000" dirty="0" err="1"/>
              <a:t>ProfitMargin</a:t>
            </a:r>
            <a:endParaRPr lang="en-IN" sz="2000" dirty="0"/>
          </a:p>
          <a:p>
            <a:r>
              <a:rPr lang="en-IN" sz="2000" dirty="0"/>
              <a:t>FROM </a:t>
            </a:r>
            <a:r>
              <a:rPr lang="en-IN" sz="2000" dirty="0" err="1"/>
              <a:t>projects.financialdata</a:t>
            </a:r>
            <a:endParaRPr lang="en-IN" sz="2000" dirty="0"/>
          </a:p>
          <a:p>
            <a:r>
              <a:rPr lang="en-IN" sz="2000" dirty="0"/>
              <a:t>GROUP BY Country</a:t>
            </a:r>
          </a:p>
          <a:p>
            <a:r>
              <a:rPr lang="en-IN" sz="2000" dirty="0"/>
              <a:t>ORDER BY </a:t>
            </a:r>
            <a:r>
              <a:rPr lang="en-IN" sz="2000" dirty="0" err="1"/>
              <a:t>ProfitMargin</a:t>
            </a:r>
            <a:endParaRPr lang="en-IN" sz="2000" dirty="0"/>
          </a:p>
          <a:p>
            <a:r>
              <a:rPr lang="en-IN" sz="2000" dirty="0"/>
              <a:t> DESCLIMIT 5;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50A48-4CFE-7AC6-02F5-9C2AA38E16EE}"/>
              </a:ext>
            </a:extLst>
          </p:cNvPr>
          <p:cNvSpPr txBox="1"/>
          <p:nvPr/>
        </p:nvSpPr>
        <p:spPr>
          <a:xfrm>
            <a:off x="4550229" y="0"/>
            <a:ext cx="482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Countries with Highest profit margin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71F7A-D23E-821E-5D64-68C919ADD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2529039"/>
            <a:ext cx="10341428" cy="38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5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8A287BB-30A3-FFF7-51E1-E735AAF88C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808723"/>
              </p:ext>
            </p:extLst>
          </p:nvPr>
        </p:nvGraphicFramePr>
        <p:xfrm>
          <a:off x="3483429" y="990599"/>
          <a:ext cx="6923314" cy="4147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92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F87AF-8B33-25FB-29C4-481BEEB4AD9B}"/>
              </a:ext>
            </a:extLst>
          </p:cNvPr>
          <p:cNvSpPr txBox="1"/>
          <p:nvPr/>
        </p:nvSpPr>
        <p:spPr>
          <a:xfrm>
            <a:off x="2057399" y="1034849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</a:t>
            </a:r>
            <a:r>
              <a:rPr lang="en-IN" sz="2000" dirty="0"/>
              <a:t>ELECT Year, SUM(COGS) AS </a:t>
            </a:r>
            <a:r>
              <a:rPr lang="en-IN" sz="2000" dirty="0" err="1"/>
              <a:t>TotalCOGS</a:t>
            </a:r>
            <a:endParaRPr lang="en-IN" sz="2000" dirty="0"/>
          </a:p>
          <a:p>
            <a:r>
              <a:rPr lang="en-IN" sz="2000" dirty="0"/>
              <a:t>FROM </a:t>
            </a:r>
            <a:r>
              <a:rPr lang="en-IN" sz="2000" dirty="0" err="1"/>
              <a:t>projects.financialdata</a:t>
            </a:r>
            <a:endParaRPr lang="en-IN" sz="2000" dirty="0"/>
          </a:p>
          <a:p>
            <a:r>
              <a:rPr lang="en-IN" sz="2000" dirty="0"/>
              <a:t>GROUP BY Year</a:t>
            </a:r>
          </a:p>
          <a:p>
            <a:r>
              <a:rPr lang="en-IN" sz="2000" dirty="0"/>
              <a:t>ORDER BY </a:t>
            </a:r>
            <a:r>
              <a:rPr lang="en-IN" sz="2000" dirty="0" err="1"/>
              <a:t>TotalCOGS</a:t>
            </a:r>
            <a:r>
              <a:rPr lang="en-IN" sz="2000" dirty="0"/>
              <a:t> </a:t>
            </a:r>
          </a:p>
          <a:p>
            <a:r>
              <a:rPr lang="en-IN" sz="2000" dirty="0"/>
              <a:t>DESC;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1BF6-AE68-57A3-BD15-E76BBC206D16}"/>
              </a:ext>
            </a:extLst>
          </p:cNvPr>
          <p:cNvSpPr txBox="1"/>
          <p:nvPr/>
        </p:nvSpPr>
        <p:spPr>
          <a:xfrm>
            <a:off x="5105399" y="87086"/>
            <a:ext cx="405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Cost of goods sold by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F7AB82-1533-9BBF-4CCF-FFAA5CB53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819400"/>
            <a:ext cx="9927772" cy="38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332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5177E1-1640-DB65-80EE-37DD260F9A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737216"/>
              </p:ext>
            </p:extLst>
          </p:nvPr>
        </p:nvGraphicFramePr>
        <p:xfrm>
          <a:off x="3080658" y="957943"/>
          <a:ext cx="7032170" cy="415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4003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F822D-6E7F-D821-590B-83EB4EDB4268}"/>
              </a:ext>
            </a:extLst>
          </p:cNvPr>
          <p:cNvSpPr txBox="1"/>
          <p:nvPr/>
        </p:nvSpPr>
        <p:spPr>
          <a:xfrm>
            <a:off x="1752601" y="696686"/>
            <a:ext cx="92419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/>
          </a:p>
          <a:p>
            <a:r>
              <a:rPr lang="en-IN" sz="2000" dirty="0"/>
              <a:t>SELECT Country, Product, SUM(</a:t>
            </a:r>
            <a:r>
              <a:rPr lang="en-IN" sz="2000" dirty="0" err="1"/>
              <a:t>GrossSales</a:t>
            </a:r>
            <a:r>
              <a:rPr lang="en-IN" sz="2000" dirty="0"/>
              <a:t>) AS </a:t>
            </a:r>
            <a:r>
              <a:rPr lang="en-IN" sz="2000" dirty="0" err="1"/>
              <a:t>TotalSales</a:t>
            </a:r>
            <a:endParaRPr lang="en-IN" sz="2000" dirty="0"/>
          </a:p>
          <a:p>
            <a:r>
              <a:rPr lang="en-IN" sz="2000" dirty="0"/>
              <a:t>FROM </a:t>
            </a:r>
            <a:r>
              <a:rPr lang="en-IN" sz="2000" dirty="0" err="1"/>
              <a:t>projects.financialdata</a:t>
            </a:r>
            <a:endParaRPr lang="en-IN" sz="2000" dirty="0"/>
          </a:p>
          <a:p>
            <a:r>
              <a:rPr lang="en-IN" sz="2000" dirty="0"/>
              <a:t>GROUP BY Country, Product</a:t>
            </a:r>
          </a:p>
          <a:p>
            <a:r>
              <a:rPr lang="en-IN" sz="2000" dirty="0"/>
              <a:t>ORDER BY Country, </a:t>
            </a:r>
            <a:r>
              <a:rPr lang="en-IN" sz="2000" dirty="0" err="1"/>
              <a:t>TotalSales</a:t>
            </a:r>
            <a:r>
              <a:rPr lang="en-IN" sz="2000" dirty="0"/>
              <a:t> DESC</a:t>
            </a:r>
          </a:p>
          <a:p>
            <a:r>
              <a:rPr lang="en-IN" sz="2000" dirty="0"/>
              <a:t>limit 6;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76DF9-DEA4-C44E-B3DA-26E9B20FF8B8}"/>
              </a:ext>
            </a:extLst>
          </p:cNvPr>
          <p:cNvSpPr txBox="1"/>
          <p:nvPr/>
        </p:nvSpPr>
        <p:spPr>
          <a:xfrm>
            <a:off x="3788227" y="87086"/>
            <a:ext cx="6596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products with Highest sales in Each country</a:t>
            </a:r>
            <a:endParaRPr lang="en-IN" sz="28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7BE6A-AF2A-0708-612C-55D1CED59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893" y="2722058"/>
            <a:ext cx="10028535" cy="39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4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512D82E-2CE6-851F-3C86-4AA5DC3E35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144314"/>
              </p:ext>
            </p:extLst>
          </p:nvPr>
        </p:nvGraphicFramePr>
        <p:xfrm>
          <a:off x="2862943" y="1197429"/>
          <a:ext cx="7424057" cy="437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7027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75A2C4-0719-5A0B-56B8-664A1F632554}"/>
              </a:ext>
            </a:extLst>
          </p:cNvPr>
          <p:cNvSpPr txBox="1"/>
          <p:nvPr/>
        </p:nvSpPr>
        <p:spPr>
          <a:xfrm>
            <a:off x="1817914" y="674914"/>
            <a:ext cx="732608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SELECT segment, Country, SUM(</a:t>
            </a:r>
            <a:r>
              <a:rPr lang="en-IN" sz="2000" dirty="0" err="1"/>
              <a:t>GrossSales</a:t>
            </a:r>
            <a:r>
              <a:rPr lang="en-IN" sz="2000" dirty="0"/>
              <a:t>) AS </a:t>
            </a:r>
            <a:r>
              <a:rPr lang="en-IN" sz="2000" dirty="0" err="1"/>
              <a:t>TotalSales</a:t>
            </a:r>
            <a:endParaRPr lang="en-IN" sz="2000" dirty="0"/>
          </a:p>
          <a:p>
            <a:r>
              <a:rPr lang="en-IN" sz="2000" dirty="0"/>
              <a:t>FROM </a:t>
            </a:r>
            <a:r>
              <a:rPr lang="en-IN" sz="2000" dirty="0" err="1"/>
              <a:t>projects.financialdata</a:t>
            </a:r>
            <a:endParaRPr lang="en-IN" sz="2000" dirty="0"/>
          </a:p>
          <a:p>
            <a:r>
              <a:rPr lang="en-IN" sz="2000" dirty="0"/>
              <a:t>GROUP BY </a:t>
            </a:r>
            <a:r>
              <a:rPr lang="en-IN" sz="2000" dirty="0" err="1"/>
              <a:t>segment,Country</a:t>
            </a:r>
            <a:endParaRPr lang="en-IN" sz="2000" dirty="0"/>
          </a:p>
          <a:p>
            <a:r>
              <a:rPr lang="en-IN" sz="2000" dirty="0"/>
              <a:t>ORDER BY segment, </a:t>
            </a:r>
            <a:r>
              <a:rPr lang="en-IN" sz="2000" dirty="0" err="1"/>
              <a:t>TotalSales</a:t>
            </a:r>
            <a:r>
              <a:rPr lang="en-IN" sz="2000" dirty="0"/>
              <a:t> DESC</a:t>
            </a:r>
          </a:p>
          <a:p>
            <a:r>
              <a:rPr lang="en-IN" sz="2000" dirty="0"/>
              <a:t>LIMIT 3;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F2998B-4281-19DC-1755-B9E589414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14" y="2873829"/>
            <a:ext cx="9579429" cy="3525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518A23-C060-C3D9-51C2-445C2C03A95D}"/>
              </a:ext>
            </a:extLst>
          </p:cNvPr>
          <p:cNvSpPr txBox="1"/>
          <p:nvPr/>
        </p:nvSpPr>
        <p:spPr>
          <a:xfrm>
            <a:off x="4453031" y="107215"/>
            <a:ext cx="4309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Countries by sales in each region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79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E135C89-BAD9-0325-E157-E55C540FE8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7454"/>
              </p:ext>
            </p:extLst>
          </p:nvPr>
        </p:nvGraphicFramePr>
        <p:xfrm>
          <a:off x="2645229" y="653143"/>
          <a:ext cx="7282542" cy="5050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205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E4F34-7F79-0AFB-AEF9-0E83A4A25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73F4F-32E5-EC02-89D0-AF5CF9299BCB}"/>
              </a:ext>
            </a:extLst>
          </p:cNvPr>
          <p:cNvSpPr txBox="1"/>
          <p:nvPr/>
        </p:nvSpPr>
        <p:spPr>
          <a:xfrm>
            <a:off x="4887686" y="228600"/>
            <a:ext cx="215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C66CD-D8E3-0738-3DDB-12BA9402525B}"/>
              </a:ext>
            </a:extLst>
          </p:cNvPr>
          <p:cNvSpPr txBox="1"/>
          <p:nvPr/>
        </p:nvSpPr>
        <p:spPr>
          <a:xfrm>
            <a:off x="1349829" y="1371600"/>
            <a:ext cx="8856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project aims to Demonstrate the Capabilities of SQL and EXCEL in financial data analysis,</a:t>
            </a:r>
          </a:p>
          <a:p>
            <a:r>
              <a:rPr lang="en-IN" dirty="0"/>
              <a:t>From data extraction and manipulation to data visualization .</a:t>
            </a:r>
          </a:p>
          <a:p>
            <a:endParaRPr lang="en-IN" dirty="0"/>
          </a:p>
          <a:p>
            <a:r>
              <a:rPr lang="en-IN" dirty="0"/>
              <a:t>Tools Used: MYSQL workbench ,EXCEL, POWER POINT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3762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8D2E9-B6B8-949C-D031-489BBAE6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F4984-AE40-8C4B-62FB-519A50C2D4C4}"/>
              </a:ext>
            </a:extLst>
          </p:cNvPr>
          <p:cNvSpPr txBox="1"/>
          <p:nvPr/>
        </p:nvSpPr>
        <p:spPr>
          <a:xfrm>
            <a:off x="1557453" y="379141"/>
            <a:ext cx="907709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Financial Data Analysis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Data: Sales, Revenue, COGS, Profit</a:t>
            </a:r>
          </a:p>
          <a:p>
            <a:r>
              <a:rPr lang="en-US" sz="2000" dirty="0">
                <a:solidFill>
                  <a:srgbClr val="002060"/>
                </a:solidFill>
              </a:rPr>
              <a:t>Dimensions: Country, Product, Date, </a:t>
            </a:r>
            <a:r>
              <a:rPr lang="en-US" sz="2000" dirty="0" err="1">
                <a:solidFill>
                  <a:srgbClr val="002060"/>
                </a:solidFill>
              </a:rPr>
              <a:t>DiscountBand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Metrics: </a:t>
            </a:r>
            <a:r>
              <a:rPr lang="en-US" sz="2000" dirty="0" err="1">
                <a:solidFill>
                  <a:srgbClr val="002060"/>
                </a:solidFill>
              </a:rPr>
              <a:t>UnitsSold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ManufacturingPrice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SalePrice</a:t>
            </a:r>
            <a:r>
              <a:rPr lang="en-US" sz="2000" dirty="0">
                <a:solidFill>
                  <a:srgbClr val="002060"/>
                </a:solidFill>
              </a:rPr>
              <a:t>, </a:t>
            </a:r>
            <a:r>
              <a:rPr lang="en-US" sz="2000" dirty="0" err="1">
                <a:solidFill>
                  <a:srgbClr val="002060"/>
                </a:solidFill>
              </a:rPr>
              <a:t>GrossSales</a:t>
            </a:r>
            <a:r>
              <a:rPr lang="en-US" sz="2000" dirty="0">
                <a:solidFill>
                  <a:srgbClr val="002060"/>
                </a:solidFill>
              </a:rPr>
              <a:t>, Discounts, Sales, COGS, Profit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Analysis Insights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Country-wise sales and profit</a:t>
            </a:r>
          </a:p>
          <a:p>
            <a:r>
              <a:rPr lang="en-US" sz="2000" dirty="0">
                <a:solidFill>
                  <a:srgbClr val="002060"/>
                </a:solidFill>
              </a:rPr>
              <a:t>Product-wise sales and profit</a:t>
            </a:r>
          </a:p>
          <a:p>
            <a:r>
              <a:rPr lang="en-US" sz="2000" dirty="0">
                <a:solidFill>
                  <a:srgbClr val="002060"/>
                </a:solidFill>
              </a:rPr>
              <a:t>Monthly and yearly sales trends</a:t>
            </a:r>
          </a:p>
          <a:p>
            <a:r>
              <a:rPr lang="en-US" sz="2000" dirty="0" err="1">
                <a:solidFill>
                  <a:srgbClr val="002060"/>
                </a:solidFill>
              </a:rPr>
              <a:t>DiscountBand</a:t>
            </a:r>
            <a:r>
              <a:rPr lang="en-US" sz="2000" dirty="0">
                <a:solidFill>
                  <a:srgbClr val="002060"/>
                </a:solidFill>
              </a:rPr>
              <a:t>-wise sales and profit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Key Questions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Which country generates the highest sales?-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Which product has the highest profit margin?</a:t>
            </a:r>
          </a:p>
          <a:p>
            <a:r>
              <a:rPr lang="en-US" sz="2000" dirty="0">
                <a:solidFill>
                  <a:srgbClr val="002060"/>
                </a:solidFill>
              </a:rPr>
              <a:t>How do sales trends vary by month and year?-</a:t>
            </a:r>
          </a:p>
          <a:p>
            <a:r>
              <a:rPr lang="en-US" sz="2000" dirty="0">
                <a:solidFill>
                  <a:srgbClr val="002060"/>
                </a:solidFill>
              </a:rPr>
              <a:t>What is the impact of discounts on sales and profit?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72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FE93E-ED54-5194-4F8F-EBEB143598C5}"/>
              </a:ext>
            </a:extLst>
          </p:cNvPr>
          <p:cNvSpPr txBox="1"/>
          <p:nvPr/>
        </p:nvSpPr>
        <p:spPr>
          <a:xfrm>
            <a:off x="5268686" y="174171"/>
            <a:ext cx="2337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Retrieve all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23728-7E4F-B56F-C264-B471B9AE3627}"/>
              </a:ext>
            </a:extLst>
          </p:cNvPr>
          <p:cNvSpPr txBox="1"/>
          <p:nvPr/>
        </p:nvSpPr>
        <p:spPr>
          <a:xfrm>
            <a:off x="1687286" y="9365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* from </a:t>
            </a:r>
            <a:r>
              <a:rPr lang="en-IN" sz="2400" dirty="0" err="1"/>
              <a:t>projects.financialdata</a:t>
            </a:r>
            <a:r>
              <a:rPr lang="en-IN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A987C8-B610-02C5-DA27-BDC30548F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6" y="1905000"/>
            <a:ext cx="9927771" cy="42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3A65E7-A2EF-FE81-1CBC-10898C0CE99C}"/>
              </a:ext>
            </a:extLst>
          </p:cNvPr>
          <p:cNvSpPr txBox="1"/>
          <p:nvPr/>
        </p:nvSpPr>
        <p:spPr>
          <a:xfrm>
            <a:off x="1459014" y="467303"/>
            <a:ext cx="9829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distinct segment from </a:t>
            </a:r>
            <a:r>
              <a:rPr lang="en-IN" sz="2400" dirty="0" err="1"/>
              <a:t>projects.financialdata</a:t>
            </a:r>
            <a:r>
              <a:rPr lang="en-IN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distinct country from </a:t>
            </a:r>
            <a:r>
              <a:rPr lang="en-IN" sz="2400" dirty="0" err="1"/>
              <a:t>projects.financialdata</a:t>
            </a:r>
            <a:r>
              <a:rPr lang="en-IN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distinct Product from </a:t>
            </a:r>
            <a:r>
              <a:rPr lang="en-IN" sz="2400" dirty="0" err="1"/>
              <a:t>projects.financialdata</a:t>
            </a:r>
            <a:r>
              <a:rPr lang="en-IN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distinct </a:t>
            </a:r>
            <a:r>
              <a:rPr lang="en-IN" sz="2400" dirty="0" err="1"/>
              <a:t>monthname</a:t>
            </a:r>
            <a:r>
              <a:rPr lang="en-IN" sz="2400" dirty="0"/>
              <a:t> from </a:t>
            </a:r>
            <a:r>
              <a:rPr lang="en-IN" sz="2400" dirty="0" err="1"/>
              <a:t>projects.financialdata</a:t>
            </a:r>
            <a:r>
              <a:rPr lang="en-IN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err="1"/>
              <a:t>Selectsegment,country,Product,ManufacturingPrice,monthname,Year</a:t>
            </a:r>
            <a:r>
              <a:rPr lang="en-IN" sz="2400" dirty="0"/>
              <a:t> from </a:t>
            </a:r>
            <a:r>
              <a:rPr lang="en-IN" sz="2400" dirty="0" err="1"/>
              <a:t>projects.financialdata</a:t>
            </a:r>
            <a:r>
              <a:rPr lang="en-IN" dirty="0"/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1272B-94EC-8F69-ABCA-576B9C92E533}"/>
              </a:ext>
            </a:extLst>
          </p:cNvPr>
          <p:cNvSpPr txBox="1"/>
          <p:nvPr/>
        </p:nvSpPr>
        <p:spPr>
          <a:xfrm>
            <a:off x="4506686" y="38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582A4-B14E-9ECB-162D-AAD03CE0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856" y="3003520"/>
            <a:ext cx="9710057" cy="3538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E14C1-C6E3-F6D0-BC37-97C276A349A9}"/>
              </a:ext>
            </a:extLst>
          </p:cNvPr>
          <p:cNvSpPr txBox="1"/>
          <p:nvPr/>
        </p:nvSpPr>
        <p:spPr>
          <a:xfrm>
            <a:off x="4201886" y="-55917"/>
            <a:ext cx="484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Retrieve specific columns</a:t>
            </a:r>
          </a:p>
        </p:txBody>
      </p:sp>
    </p:spTree>
    <p:extLst>
      <p:ext uri="{BB962C8B-B14F-4D97-AF65-F5344CB8AC3E}">
        <p14:creationId xmlns:p14="http://schemas.microsoft.com/office/powerpoint/2010/main" val="80055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DC0C5-B11E-06F7-5C0E-1C3439E4C103}"/>
              </a:ext>
            </a:extLst>
          </p:cNvPr>
          <p:cNvSpPr txBox="1"/>
          <p:nvPr/>
        </p:nvSpPr>
        <p:spPr>
          <a:xfrm>
            <a:off x="4038600" y="0"/>
            <a:ext cx="4810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Calculate Total sales by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A0B4A-9958-076E-47E5-BA415DE17DE3}"/>
              </a:ext>
            </a:extLst>
          </p:cNvPr>
          <p:cNvSpPr txBox="1"/>
          <p:nvPr/>
        </p:nvSpPr>
        <p:spPr>
          <a:xfrm>
            <a:off x="1752601" y="866392"/>
            <a:ext cx="84473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Country, SUM(</a:t>
            </a:r>
            <a:r>
              <a:rPr lang="en-IN" sz="2400" dirty="0" err="1"/>
              <a:t>GrossSales</a:t>
            </a:r>
            <a:r>
              <a:rPr lang="en-IN" sz="2400" dirty="0"/>
              <a:t>)AS </a:t>
            </a:r>
            <a:r>
              <a:rPr lang="en-IN" sz="2400" dirty="0" err="1"/>
              <a:t>TotalSales</a:t>
            </a:r>
            <a:r>
              <a:rPr lang="en-IN" sz="2400" dirty="0"/>
              <a:t> </a:t>
            </a:r>
          </a:p>
          <a:p>
            <a:r>
              <a:rPr lang="en-IN" sz="2400" dirty="0"/>
              <a:t>      FROM </a:t>
            </a:r>
            <a:r>
              <a:rPr lang="en-IN" sz="2400" dirty="0" err="1"/>
              <a:t>projects.financialdata</a:t>
            </a:r>
            <a:endParaRPr lang="en-IN" sz="2400" dirty="0"/>
          </a:p>
          <a:p>
            <a:r>
              <a:rPr lang="en-IN" sz="2400" dirty="0"/>
              <a:t>      GROUP BY Country</a:t>
            </a:r>
          </a:p>
          <a:p>
            <a:r>
              <a:rPr lang="en-IN" sz="2400" dirty="0"/>
              <a:t>      ORDER BY </a:t>
            </a:r>
            <a:r>
              <a:rPr lang="en-IN" sz="2400" dirty="0" err="1"/>
              <a:t>TotalSales</a:t>
            </a:r>
            <a:r>
              <a:rPr lang="en-IN" sz="2400" dirty="0"/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CC6C8-EDA8-0380-1C76-65A9ED45D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57" y="2621109"/>
            <a:ext cx="9818914" cy="39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8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20E5808-401A-1248-1152-F8BD4244B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905457"/>
              </p:ext>
            </p:extLst>
          </p:nvPr>
        </p:nvGraphicFramePr>
        <p:xfrm>
          <a:off x="2667000" y="1262743"/>
          <a:ext cx="76962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977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3A3084-BA75-AA36-06CB-7A0D765DE2CD}"/>
              </a:ext>
            </a:extLst>
          </p:cNvPr>
          <p:cNvSpPr txBox="1"/>
          <p:nvPr/>
        </p:nvSpPr>
        <p:spPr>
          <a:xfrm>
            <a:off x="1796143" y="888164"/>
            <a:ext cx="77615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SELECT Product, SUM(</a:t>
            </a:r>
            <a:r>
              <a:rPr lang="en-IN" sz="2000" dirty="0" err="1"/>
              <a:t>GrossSales</a:t>
            </a:r>
            <a:r>
              <a:rPr lang="en-IN" sz="2000" dirty="0"/>
              <a:t>) AS </a:t>
            </a:r>
            <a:r>
              <a:rPr lang="en-IN" sz="2000" dirty="0" err="1"/>
              <a:t>TotalSales</a:t>
            </a:r>
            <a:endParaRPr lang="en-IN" sz="2000" dirty="0"/>
          </a:p>
          <a:p>
            <a:r>
              <a:rPr lang="en-IN" sz="2000" dirty="0"/>
              <a:t>FROM </a:t>
            </a:r>
            <a:r>
              <a:rPr lang="en-IN" sz="2000" dirty="0" err="1"/>
              <a:t>projects.financialdata</a:t>
            </a:r>
            <a:endParaRPr lang="en-IN" sz="2000" dirty="0"/>
          </a:p>
          <a:p>
            <a:r>
              <a:rPr lang="en-IN" sz="2000" dirty="0"/>
              <a:t>GROUP BY Product</a:t>
            </a:r>
          </a:p>
          <a:p>
            <a:r>
              <a:rPr lang="en-IN" sz="2000" dirty="0"/>
              <a:t>ORDER BY </a:t>
            </a:r>
            <a:r>
              <a:rPr lang="en-IN" sz="2000" dirty="0" err="1"/>
              <a:t>TotalSales</a:t>
            </a:r>
            <a:r>
              <a:rPr lang="en-IN" sz="2000" dirty="0"/>
              <a:t> DESC</a:t>
            </a:r>
          </a:p>
          <a:p>
            <a:r>
              <a:rPr lang="en-IN" sz="2000" dirty="0"/>
              <a:t> LIMIT 5;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58BE0-C74E-2A96-CBC0-68D95DA7B715}"/>
              </a:ext>
            </a:extLst>
          </p:cNvPr>
          <p:cNvSpPr txBox="1"/>
          <p:nvPr/>
        </p:nvSpPr>
        <p:spPr>
          <a:xfrm>
            <a:off x="4909457" y="97972"/>
            <a:ext cx="3605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0070C0"/>
                </a:solidFill>
              </a:rPr>
              <a:t>Top 5 products by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A48A1-44E0-D40C-D023-E1BA0FF3E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15" y="2601685"/>
            <a:ext cx="9895114" cy="40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BE1CF2-3A38-0D66-C5CC-95DD98402C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683238"/>
              </p:ext>
            </p:extLst>
          </p:nvPr>
        </p:nvGraphicFramePr>
        <p:xfrm>
          <a:off x="2177143" y="587829"/>
          <a:ext cx="8033657" cy="4212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1920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146</TotalTime>
  <Words>435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Talari Radhika</dc:creator>
  <cp:lastModifiedBy>Talari Radhika</cp:lastModifiedBy>
  <cp:revision>2</cp:revision>
  <dcterms:created xsi:type="dcterms:W3CDTF">2025-03-18T18:41:17Z</dcterms:created>
  <dcterms:modified xsi:type="dcterms:W3CDTF">2025-03-19T01:57:31Z</dcterms:modified>
</cp:coreProperties>
</file>