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5"/>
  </p:normalViewPr>
  <p:slideViewPr>
    <p:cSldViewPr snapToGrid="0">
      <p:cViewPr varScale="1">
        <p:scale>
          <a:sx n="115" d="100"/>
          <a:sy n="115" d="100"/>
        </p:scale>
        <p:origin x="7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7D44-7824-A6F9-5FBB-F120CB90B6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915409-B077-1FE6-4102-878FCF867E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D02E3E-916D-8F35-DF6F-1B330F559E17}"/>
              </a:ext>
            </a:extLst>
          </p:cNvPr>
          <p:cNvSpPr>
            <a:spLocks noGrp="1"/>
          </p:cNvSpPr>
          <p:nvPr>
            <p:ph type="dt" sz="half" idx="10"/>
          </p:nvPr>
        </p:nvSpPr>
        <p:spPr/>
        <p:txBody>
          <a:bodyPr/>
          <a:lstStyle/>
          <a:p>
            <a:fld id="{1CB04E04-8E54-E64A-A547-D8FBF93B07EE}" type="datetimeFigureOut">
              <a:rPr lang="en-US" smtClean="0"/>
              <a:t>6/9/24</a:t>
            </a:fld>
            <a:endParaRPr lang="en-US"/>
          </a:p>
        </p:txBody>
      </p:sp>
      <p:sp>
        <p:nvSpPr>
          <p:cNvPr id="5" name="Footer Placeholder 4">
            <a:extLst>
              <a:ext uri="{FF2B5EF4-FFF2-40B4-BE49-F238E27FC236}">
                <a16:creationId xmlns:a16="http://schemas.microsoft.com/office/drawing/2014/main" id="{9B68A8FC-ECD9-C6C6-21B5-BD2469917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947269-F235-5CB7-9BC9-3E75EB18404F}"/>
              </a:ext>
            </a:extLst>
          </p:cNvPr>
          <p:cNvSpPr>
            <a:spLocks noGrp="1"/>
          </p:cNvSpPr>
          <p:nvPr>
            <p:ph type="sldNum" sz="quarter" idx="12"/>
          </p:nvPr>
        </p:nvSpPr>
        <p:spPr/>
        <p:txBody>
          <a:bodyPr/>
          <a:lstStyle/>
          <a:p>
            <a:fld id="{33F8FA0F-0342-584C-9783-6A90E7C42477}" type="slidenum">
              <a:rPr lang="en-US" smtClean="0"/>
              <a:t>‹#›</a:t>
            </a:fld>
            <a:endParaRPr lang="en-US"/>
          </a:p>
        </p:txBody>
      </p:sp>
    </p:spTree>
    <p:extLst>
      <p:ext uri="{BB962C8B-B14F-4D97-AF65-F5344CB8AC3E}">
        <p14:creationId xmlns:p14="http://schemas.microsoft.com/office/powerpoint/2010/main" val="1068190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F942-438D-9960-C332-A3647470FA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C493B2-4A5E-4DEC-2B82-08C67BA8C9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572164-AB8B-09BC-30CD-7C40D1D269BE}"/>
              </a:ext>
            </a:extLst>
          </p:cNvPr>
          <p:cNvSpPr>
            <a:spLocks noGrp="1"/>
          </p:cNvSpPr>
          <p:nvPr>
            <p:ph type="dt" sz="half" idx="10"/>
          </p:nvPr>
        </p:nvSpPr>
        <p:spPr/>
        <p:txBody>
          <a:bodyPr/>
          <a:lstStyle/>
          <a:p>
            <a:fld id="{1CB04E04-8E54-E64A-A547-D8FBF93B07EE}" type="datetimeFigureOut">
              <a:rPr lang="en-US" smtClean="0"/>
              <a:t>6/9/24</a:t>
            </a:fld>
            <a:endParaRPr lang="en-US"/>
          </a:p>
        </p:txBody>
      </p:sp>
      <p:sp>
        <p:nvSpPr>
          <p:cNvPr id="5" name="Footer Placeholder 4">
            <a:extLst>
              <a:ext uri="{FF2B5EF4-FFF2-40B4-BE49-F238E27FC236}">
                <a16:creationId xmlns:a16="http://schemas.microsoft.com/office/drawing/2014/main" id="{40FD14D9-02F9-ECDB-69D3-6367ABDD1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2E2E9-4424-12BB-288E-BB29018B8970}"/>
              </a:ext>
            </a:extLst>
          </p:cNvPr>
          <p:cNvSpPr>
            <a:spLocks noGrp="1"/>
          </p:cNvSpPr>
          <p:nvPr>
            <p:ph type="sldNum" sz="quarter" idx="12"/>
          </p:nvPr>
        </p:nvSpPr>
        <p:spPr/>
        <p:txBody>
          <a:bodyPr/>
          <a:lstStyle/>
          <a:p>
            <a:fld id="{33F8FA0F-0342-584C-9783-6A90E7C42477}" type="slidenum">
              <a:rPr lang="en-US" smtClean="0"/>
              <a:t>‹#›</a:t>
            </a:fld>
            <a:endParaRPr lang="en-US"/>
          </a:p>
        </p:txBody>
      </p:sp>
    </p:spTree>
    <p:extLst>
      <p:ext uri="{BB962C8B-B14F-4D97-AF65-F5344CB8AC3E}">
        <p14:creationId xmlns:p14="http://schemas.microsoft.com/office/powerpoint/2010/main" val="1783047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C94963-57D4-1FD1-281F-4715C5A3A0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2611E5-D166-F8CC-A739-581D1C3440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08F831-2D91-4A55-7181-BA25442A7847}"/>
              </a:ext>
            </a:extLst>
          </p:cNvPr>
          <p:cNvSpPr>
            <a:spLocks noGrp="1"/>
          </p:cNvSpPr>
          <p:nvPr>
            <p:ph type="dt" sz="half" idx="10"/>
          </p:nvPr>
        </p:nvSpPr>
        <p:spPr/>
        <p:txBody>
          <a:bodyPr/>
          <a:lstStyle/>
          <a:p>
            <a:fld id="{1CB04E04-8E54-E64A-A547-D8FBF93B07EE}" type="datetimeFigureOut">
              <a:rPr lang="en-US" smtClean="0"/>
              <a:t>6/9/24</a:t>
            </a:fld>
            <a:endParaRPr lang="en-US"/>
          </a:p>
        </p:txBody>
      </p:sp>
      <p:sp>
        <p:nvSpPr>
          <p:cNvPr id="5" name="Footer Placeholder 4">
            <a:extLst>
              <a:ext uri="{FF2B5EF4-FFF2-40B4-BE49-F238E27FC236}">
                <a16:creationId xmlns:a16="http://schemas.microsoft.com/office/drawing/2014/main" id="{A4F16DD9-E149-C342-83B3-649500B21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58775-F321-557C-DFB7-78B342CE58A1}"/>
              </a:ext>
            </a:extLst>
          </p:cNvPr>
          <p:cNvSpPr>
            <a:spLocks noGrp="1"/>
          </p:cNvSpPr>
          <p:nvPr>
            <p:ph type="sldNum" sz="quarter" idx="12"/>
          </p:nvPr>
        </p:nvSpPr>
        <p:spPr/>
        <p:txBody>
          <a:bodyPr/>
          <a:lstStyle/>
          <a:p>
            <a:fld id="{33F8FA0F-0342-584C-9783-6A90E7C42477}" type="slidenum">
              <a:rPr lang="en-US" smtClean="0"/>
              <a:t>‹#›</a:t>
            </a:fld>
            <a:endParaRPr lang="en-US"/>
          </a:p>
        </p:txBody>
      </p:sp>
    </p:spTree>
    <p:extLst>
      <p:ext uri="{BB962C8B-B14F-4D97-AF65-F5344CB8AC3E}">
        <p14:creationId xmlns:p14="http://schemas.microsoft.com/office/powerpoint/2010/main" val="4267786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7777-56CC-E4DD-ED91-1401CD6ECF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5671DF-6D37-9DBA-7630-FC837F5477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DAC09-D5D9-E73C-F0DD-B440BF7F65C7}"/>
              </a:ext>
            </a:extLst>
          </p:cNvPr>
          <p:cNvSpPr>
            <a:spLocks noGrp="1"/>
          </p:cNvSpPr>
          <p:nvPr>
            <p:ph type="dt" sz="half" idx="10"/>
          </p:nvPr>
        </p:nvSpPr>
        <p:spPr/>
        <p:txBody>
          <a:bodyPr/>
          <a:lstStyle/>
          <a:p>
            <a:fld id="{1CB04E04-8E54-E64A-A547-D8FBF93B07EE}" type="datetimeFigureOut">
              <a:rPr lang="en-US" smtClean="0"/>
              <a:t>6/9/24</a:t>
            </a:fld>
            <a:endParaRPr lang="en-US"/>
          </a:p>
        </p:txBody>
      </p:sp>
      <p:sp>
        <p:nvSpPr>
          <p:cNvPr id="5" name="Footer Placeholder 4">
            <a:extLst>
              <a:ext uri="{FF2B5EF4-FFF2-40B4-BE49-F238E27FC236}">
                <a16:creationId xmlns:a16="http://schemas.microsoft.com/office/drawing/2014/main" id="{68BF36A0-1263-0403-9A2A-DAA712951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586C9-0614-F3E0-2B63-B2C9E37BD2AF}"/>
              </a:ext>
            </a:extLst>
          </p:cNvPr>
          <p:cNvSpPr>
            <a:spLocks noGrp="1"/>
          </p:cNvSpPr>
          <p:nvPr>
            <p:ph type="sldNum" sz="quarter" idx="12"/>
          </p:nvPr>
        </p:nvSpPr>
        <p:spPr/>
        <p:txBody>
          <a:bodyPr/>
          <a:lstStyle/>
          <a:p>
            <a:fld id="{33F8FA0F-0342-584C-9783-6A90E7C42477}" type="slidenum">
              <a:rPr lang="en-US" smtClean="0"/>
              <a:t>‹#›</a:t>
            </a:fld>
            <a:endParaRPr lang="en-US"/>
          </a:p>
        </p:txBody>
      </p:sp>
    </p:spTree>
    <p:extLst>
      <p:ext uri="{BB962C8B-B14F-4D97-AF65-F5344CB8AC3E}">
        <p14:creationId xmlns:p14="http://schemas.microsoft.com/office/powerpoint/2010/main" val="393265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1917-743C-C6E2-D977-CCE19374C3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570609-4AAC-70CF-EEA6-E794051B2B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4B3FD8-268A-FC38-0592-CCD3C366D5E7}"/>
              </a:ext>
            </a:extLst>
          </p:cNvPr>
          <p:cNvSpPr>
            <a:spLocks noGrp="1"/>
          </p:cNvSpPr>
          <p:nvPr>
            <p:ph type="dt" sz="half" idx="10"/>
          </p:nvPr>
        </p:nvSpPr>
        <p:spPr/>
        <p:txBody>
          <a:bodyPr/>
          <a:lstStyle/>
          <a:p>
            <a:fld id="{1CB04E04-8E54-E64A-A547-D8FBF93B07EE}" type="datetimeFigureOut">
              <a:rPr lang="en-US" smtClean="0"/>
              <a:t>6/9/24</a:t>
            </a:fld>
            <a:endParaRPr lang="en-US"/>
          </a:p>
        </p:txBody>
      </p:sp>
      <p:sp>
        <p:nvSpPr>
          <p:cNvPr id="5" name="Footer Placeholder 4">
            <a:extLst>
              <a:ext uri="{FF2B5EF4-FFF2-40B4-BE49-F238E27FC236}">
                <a16:creationId xmlns:a16="http://schemas.microsoft.com/office/drawing/2014/main" id="{C1AC9084-A05B-7DB7-403D-C9D84D72A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28850-A0C2-52A6-12E5-507496AE6C6B}"/>
              </a:ext>
            </a:extLst>
          </p:cNvPr>
          <p:cNvSpPr>
            <a:spLocks noGrp="1"/>
          </p:cNvSpPr>
          <p:nvPr>
            <p:ph type="sldNum" sz="quarter" idx="12"/>
          </p:nvPr>
        </p:nvSpPr>
        <p:spPr/>
        <p:txBody>
          <a:bodyPr/>
          <a:lstStyle/>
          <a:p>
            <a:fld id="{33F8FA0F-0342-584C-9783-6A90E7C42477}" type="slidenum">
              <a:rPr lang="en-US" smtClean="0"/>
              <a:t>‹#›</a:t>
            </a:fld>
            <a:endParaRPr lang="en-US"/>
          </a:p>
        </p:txBody>
      </p:sp>
    </p:spTree>
    <p:extLst>
      <p:ext uri="{BB962C8B-B14F-4D97-AF65-F5344CB8AC3E}">
        <p14:creationId xmlns:p14="http://schemas.microsoft.com/office/powerpoint/2010/main" val="3622738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BC41-DA8D-2CF9-5903-D617B63DE1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2B0738-18FA-E8CE-B903-18EB59CB9F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713AF6-27EA-54C1-6FD7-BF04A2DF12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EB5307-9935-BF45-E811-AC11AA63B34D}"/>
              </a:ext>
            </a:extLst>
          </p:cNvPr>
          <p:cNvSpPr>
            <a:spLocks noGrp="1"/>
          </p:cNvSpPr>
          <p:nvPr>
            <p:ph type="dt" sz="half" idx="10"/>
          </p:nvPr>
        </p:nvSpPr>
        <p:spPr/>
        <p:txBody>
          <a:bodyPr/>
          <a:lstStyle/>
          <a:p>
            <a:fld id="{1CB04E04-8E54-E64A-A547-D8FBF93B07EE}" type="datetimeFigureOut">
              <a:rPr lang="en-US" smtClean="0"/>
              <a:t>6/9/24</a:t>
            </a:fld>
            <a:endParaRPr lang="en-US"/>
          </a:p>
        </p:txBody>
      </p:sp>
      <p:sp>
        <p:nvSpPr>
          <p:cNvPr id="6" name="Footer Placeholder 5">
            <a:extLst>
              <a:ext uri="{FF2B5EF4-FFF2-40B4-BE49-F238E27FC236}">
                <a16:creationId xmlns:a16="http://schemas.microsoft.com/office/drawing/2014/main" id="{92D37F63-5209-BA18-BED8-68951FB9E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57804-58BE-045F-3A96-967B21C58CB7}"/>
              </a:ext>
            </a:extLst>
          </p:cNvPr>
          <p:cNvSpPr>
            <a:spLocks noGrp="1"/>
          </p:cNvSpPr>
          <p:nvPr>
            <p:ph type="sldNum" sz="quarter" idx="12"/>
          </p:nvPr>
        </p:nvSpPr>
        <p:spPr/>
        <p:txBody>
          <a:bodyPr/>
          <a:lstStyle/>
          <a:p>
            <a:fld id="{33F8FA0F-0342-584C-9783-6A90E7C42477}" type="slidenum">
              <a:rPr lang="en-US" smtClean="0"/>
              <a:t>‹#›</a:t>
            </a:fld>
            <a:endParaRPr lang="en-US"/>
          </a:p>
        </p:txBody>
      </p:sp>
    </p:spTree>
    <p:extLst>
      <p:ext uri="{BB962C8B-B14F-4D97-AF65-F5344CB8AC3E}">
        <p14:creationId xmlns:p14="http://schemas.microsoft.com/office/powerpoint/2010/main" val="2531338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F5B0-4207-EB40-207F-F39DD57BD9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750298-E65B-CE42-B6E1-570EB976FD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51A15F-53E0-570C-7DA0-A7D5EDE3E1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7C017-41AD-0CB6-5C09-4433C965EB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10AFC6-89CA-A250-3D8A-21FED45BC4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6ADAB9-5BE0-0F26-6317-EABBBF0FB91D}"/>
              </a:ext>
            </a:extLst>
          </p:cNvPr>
          <p:cNvSpPr>
            <a:spLocks noGrp="1"/>
          </p:cNvSpPr>
          <p:nvPr>
            <p:ph type="dt" sz="half" idx="10"/>
          </p:nvPr>
        </p:nvSpPr>
        <p:spPr/>
        <p:txBody>
          <a:bodyPr/>
          <a:lstStyle/>
          <a:p>
            <a:fld id="{1CB04E04-8E54-E64A-A547-D8FBF93B07EE}" type="datetimeFigureOut">
              <a:rPr lang="en-US" smtClean="0"/>
              <a:t>6/9/24</a:t>
            </a:fld>
            <a:endParaRPr lang="en-US"/>
          </a:p>
        </p:txBody>
      </p:sp>
      <p:sp>
        <p:nvSpPr>
          <p:cNvPr id="8" name="Footer Placeholder 7">
            <a:extLst>
              <a:ext uri="{FF2B5EF4-FFF2-40B4-BE49-F238E27FC236}">
                <a16:creationId xmlns:a16="http://schemas.microsoft.com/office/drawing/2014/main" id="{C2F9CA65-2B41-9C28-5C24-3721FD4811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5AB3D2-0C1E-5A23-AA55-DFD987B19C5C}"/>
              </a:ext>
            </a:extLst>
          </p:cNvPr>
          <p:cNvSpPr>
            <a:spLocks noGrp="1"/>
          </p:cNvSpPr>
          <p:nvPr>
            <p:ph type="sldNum" sz="quarter" idx="12"/>
          </p:nvPr>
        </p:nvSpPr>
        <p:spPr/>
        <p:txBody>
          <a:bodyPr/>
          <a:lstStyle/>
          <a:p>
            <a:fld id="{33F8FA0F-0342-584C-9783-6A90E7C42477}" type="slidenum">
              <a:rPr lang="en-US" smtClean="0"/>
              <a:t>‹#›</a:t>
            </a:fld>
            <a:endParaRPr lang="en-US"/>
          </a:p>
        </p:txBody>
      </p:sp>
    </p:spTree>
    <p:extLst>
      <p:ext uri="{BB962C8B-B14F-4D97-AF65-F5344CB8AC3E}">
        <p14:creationId xmlns:p14="http://schemas.microsoft.com/office/powerpoint/2010/main" val="182715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019B-FE8F-61C4-CA4C-C52C72A7FD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7A94BA-27B1-C8A5-F910-86127E74BD1B}"/>
              </a:ext>
            </a:extLst>
          </p:cNvPr>
          <p:cNvSpPr>
            <a:spLocks noGrp="1"/>
          </p:cNvSpPr>
          <p:nvPr>
            <p:ph type="dt" sz="half" idx="10"/>
          </p:nvPr>
        </p:nvSpPr>
        <p:spPr/>
        <p:txBody>
          <a:bodyPr/>
          <a:lstStyle/>
          <a:p>
            <a:fld id="{1CB04E04-8E54-E64A-A547-D8FBF93B07EE}" type="datetimeFigureOut">
              <a:rPr lang="en-US" smtClean="0"/>
              <a:t>6/9/24</a:t>
            </a:fld>
            <a:endParaRPr lang="en-US"/>
          </a:p>
        </p:txBody>
      </p:sp>
      <p:sp>
        <p:nvSpPr>
          <p:cNvPr id="4" name="Footer Placeholder 3">
            <a:extLst>
              <a:ext uri="{FF2B5EF4-FFF2-40B4-BE49-F238E27FC236}">
                <a16:creationId xmlns:a16="http://schemas.microsoft.com/office/drawing/2014/main" id="{D0FFB8DA-16DF-C48C-E5EA-572DAB2607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4F328A-3A02-E2D5-C0C3-519BF059327E}"/>
              </a:ext>
            </a:extLst>
          </p:cNvPr>
          <p:cNvSpPr>
            <a:spLocks noGrp="1"/>
          </p:cNvSpPr>
          <p:nvPr>
            <p:ph type="sldNum" sz="quarter" idx="12"/>
          </p:nvPr>
        </p:nvSpPr>
        <p:spPr/>
        <p:txBody>
          <a:bodyPr/>
          <a:lstStyle/>
          <a:p>
            <a:fld id="{33F8FA0F-0342-584C-9783-6A90E7C42477}" type="slidenum">
              <a:rPr lang="en-US" smtClean="0"/>
              <a:t>‹#›</a:t>
            </a:fld>
            <a:endParaRPr lang="en-US"/>
          </a:p>
        </p:txBody>
      </p:sp>
    </p:spTree>
    <p:extLst>
      <p:ext uri="{BB962C8B-B14F-4D97-AF65-F5344CB8AC3E}">
        <p14:creationId xmlns:p14="http://schemas.microsoft.com/office/powerpoint/2010/main" val="241766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AFA26-AB00-98D1-D049-D967F993BCFC}"/>
              </a:ext>
            </a:extLst>
          </p:cNvPr>
          <p:cNvSpPr>
            <a:spLocks noGrp="1"/>
          </p:cNvSpPr>
          <p:nvPr>
            <p:ph type="dt" sz="half" idx="10"/>
          </p:nvPr>
        </p:nvSpPr>
        <p:spPr/>
        <p:txBody>
          <a:bodyPr/>
          <a:lstStyle/>
          <a:p>
            <a:fld id="{1CB04E04-8E54-E64A-A547-D8FBF93B07EE}" type="datetimeFigureOut">
              <a:rPr lang="en-US" smtClean="0"/>
              <a:t>6/9/24</a:t>
            </a:fld>
            <a:endParaRPr lang="en-US"/>
          </a:p>
        </p:txBody>
      </p:sp>
      <p:sp>
        <p:nvSpPr>
          <p:cNvPr id="3" name="Footer Placeholder 2">
            <a:extLst>
              <a:ext uri="{FF2B5EF4-FFF2-40B4-BE49-F238E27FC236}">
                <a16:creationId xmlns:a16="http://schemas.microsoft.com/office/drawing/2014/main" id="{CAB3E0EB-A5AF-86B7-EFD1-D95F6BF1FC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31D643-3967-2DEB-B5C6-96EB456A8B7A}"/>
              </a:ext>
            </a:extLst>
          </p:cNvPr>
          <p:cNvSpPr>
            <a:spLocks noGrp="1"/>
          </p:cNvSpPr>
          <p:nvPr>
            <p:ph type="sldNum" sz="quarter" idx="12"/>
          </p:nvPr>
        </p:nvSpPr>
        <p:spPr/>
        <p:txBody>
          <a:bodyPr/>
          <a:lstStyle/>
          <a:p>
            <a:fld id="{33F8FA0F-0342-584C-9783-6A90E7C42477}" type="slidenum">
              <a:rPr lang="en-US" smtClean="0"/>
              <a:t>‹#›</a:t>
            </a:fld>
            <a:endParaRPr lang="en-US"/>
          </a:p>
        </p:txBody>
      </p:sp>
    </p:spTree>
    <p:extLst>
      <p:ext uri="{BB962C8B-B14F-4D97-AF65-F5344CB8AC3E}">
        <p14:creationId xmlns:p14="http://schemas.microsoft.com/office/powerpoint/2010/main" val="2379062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2515-F2D6-47B7-3786-B826BA5AFE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003FDE-2F7C-828B-1B02-16CC611911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8A86DF-A9A9-2551-30FA-3BE40D945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8C413-04D2-D4A3-D796-4AF360C7503D}"/>
              </a:ext>
            </a:extLst>
          </p:cNvPr>
          <p:cNvSpPr>
            <a:spLocks noGrp="1"/>
          </p:cNvSpPr>
          <p:nvPr>
            <p:ph type="dt" sz="half" idx="10"/>
          </p:nvPr>
        </p:nvSpPr>
        <p:spPr/>
        <p:txBody>
          <a:bodyPr/>
          <a:lstStyle/>
          <a:p>
            <a:fld id="{1CB04E04-8E54-E64A-A547-D8FBF93B07EE}" type="datetimeFigureOut">
              <a:rPr lang="en-US" smtClean="0"/>
              <a:t>6/9/24</a:t>
            </a:fld>
            <a:endParaRPr lang="en-US"/>
          </a:p>
        </p:txBody>
      </p:sp>
      <p:sp>
        <p:nvSpPr>
          <p:cNvPr id="6" name="Footer Placeholder 5">
            <a:extLst>
              <a:ext uri="{FF2B5EF4-FFF2-40B4-BE49-F238E27FC236}">
                <a16:creationId xmlns:a16="http://schemas.microsoft.com/office/drawing/2014/main" id="{9FBDB464-EE00-0B78-D1C3-9A6EB453AF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5B913-17A0-A7F6-D2FC-9FB2DBE39A41}"/>
              </a:ext>
            </a:extLst>
          </p:cNvPr>
          <p:cNvSpPr>
            <a:spLocks noGrp="1"/>
          </p:cNvSpPr>
          <p:nvPr>
            <p:ph type="sldNum" sz="quarter" idx="12"/>
          </p:nvPr>
        </p:nvSpPr>
        <p:spPr/>
        <p:txBody>
          <a:bodyPr/>
          <a:lstStyle/>
          <a:p>
            <a:fld id="{33F8FA0F-0342-584C-9783-6A90E7C42477}" type="slidenum">
              <a:rPr lang="en-US" smtClean="0"/>
              <a:t>‹#›</a:t>
            </a:fld>
            <a:endParaRPr lang="en-US"/>
          </a:p>
        </p:txBody>
      </p:sp>
    </p:spTree>
    <p:extLst>
      <p:ext uri="{BB962C8B-B14F-4D97-AF65-F5344CB8AC3E}">
        <p14:creationId xmlns:p14="http://schemas.microsoft.com/office/powerpoint/2010/main" val="369009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547C-84CA-75B8-4BC9-CFBFADCF7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A140A4-149D-3D5C-2B29-3B23906FDE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AD3903-FC93-EBBC-69EF-311E9BFE44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81AC16-5DE3-C178-41C4-374DA8BAC219}"/>
              </a:ext>
            </a:extLst>
          </p:cNvPr>
          <p:cNvSpPr>
            <a:spLocks noGrp="1"/>
          </p:cNvSpPr>
          <p:nvPr>
            <p:ph type="dt" sz="half" idx="10"/>
          </p:nvPr>
        </p:nvSpPr>
        <p:spPr/>
        <p:txBody>
          <a:bodyPr/>
          <a:lstStyle/>
          <a:p>
            <a:fld id="{1CB04E04-8E54-E64A-A547-D8FBF93B07EE}" type="datetimeFigureOut">
              <a:rPr lang="en-US" smtClean="0"/>
              <a:t>6/9/24</a:t>
            </a:fld>
            <a:endParaRPr lang="en-US"/>
          </a:p>
        </p:txBody>
      </p:sp>
      <p:sp>
        <p:nvSpPr>
          <p:cNvPr id="6" name="Footer Placeholder 5">
            <a:extLst>
              <a:ext uri="{FF2B5EF4-FFF2-40B4-BE49-F238E27FC236}">
                <a16:creationId xmlns:a16="http://schemas.microsoft.com/office/drawing/2014/main" id="{6A9ACEFE-8550-4761-0B8D-AA177603D7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D6C952-4D15-E413-35E4-FD92D62273A3}"/>
              </a:ext>
            </a:extLst>
          </p:cNvPr>
          <p:cNvSpPr>
            <a:spLocks noGrp="1"/>
          </p:cNvSpPr>
          <p:nvPr>
            <p:ph type="sldNum" sz="quarter" idx="12"/>
          </p:nvPr>
        </p:nvSpPr>
        <p:spPr/>
        <p:txBody>
          <a:bodyPr/>
          <a:lstStyle/>
          <a:p>
            <a:fld id="{33F8FA0F-0342-584C-9783-6A90E7C42477}" type="slidenum">
              <a:rPr lang="en-US" smtClean="0"/>
              <a:t>‹#›</a:t>
            </a:fld>
            <a:endParaRPr lang="en-US"/>
          </a:p>
        </p:txBody>
      </p:sp>
    </p:spTree>
    <p:extLst>
      <p:ext uri="{BB962C8B-B14F-4D97-AF65-F5344CB8AC3E}">
        <p14:creationId xmlns:p14="http://schemas.microsoft.com/office/powerpoint/2010/main" val="1125616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115F90-E76C-B4B4-17E3-DE1F85596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B18CA7-05D5-2EF6-54E5-A99A82A930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8A728-DFA8-86C5-6509-4F3DDD2C81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04E04-8E54-E64A-A547-D8FBF93B07EE}" type="datetimeFigureOut">
              <a:rPr lang="en-US" smtClean="0"/>
              <a:t>6/9/24</a:t>
            </a:fld>
            <a:endParaRPr lang="en-US"/>
          </a:p>
        </p:txBody>
      </p:sp>
      <p:sp>
        <p:nvSpPr>
          <p:cNvPr id="5" name="Footer Placeholder 4">
            <a:extLst>
              <a:ext uri="{FF2B5EF4-FFF2-40B4-BE49-F238E27FC236}">
                <a16:creationId xmlns:a16="http://schemas.microsoft.com/office/drawing/2014/main" id="{3778335A-565B-441A-430D-7E7E05C5E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E70AE6-45FD-F465-3B62-44A5EC50F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8FA0F-0342-584C-9783-6A90E7C42477}" type="slidenum">
              <a:rPr lang="en-US" smtClean="0"/>
              <a:t>‹#›</a:t>
            </a:fld>
            <a:endParaRPr lang="en-US"/>
          </a:p>
        </p:txBody>
      </p:sp>
    </p:spTree>
    <p:extLst>
      <p:ext uri="{BB962C8B-B14F-4D97-AF65-F5344CB8AC3E}">
        <p14:creationId xmlns:p14="http://schemas.microsoft.com/office/powerpoint/2010/main" val="2078859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rchive.ics.uci.edu/dataset/53/ir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7ACF-30A2-29E8-CF68-261FF7D51420}"/>
              </a:ext>
            </a:extLst>
          </p:cNvPr>
          <p:cNvSpPr>
            <a:spLocks noGrp="1"/>
          </p:cNvSpPr>
          <p:nvPr>
            <p:ph type="ctrTitle"/>
          </p:nvPr>
        </p:nvSpPr>
        <p:spPr/>
        <p:txBody>
          <a:bodyPr/>
          <a:lstStyle/>
          <a:p>
            <a:r>
              <a:rPr lang="en-US" dirty="0"/>
              <a:t>Introduction to Machine Learning</a:t>
            </a:r>
          </a:p>
        </p:txBody>
      </p:sp>
      <p:sp>
        <p:nvSpPr>
          <p:cNvPr id="3" name="Subtitle 2">
            <a:extLst>
              <a:ext uri="{FF2B5EF4-FFF2-40B4-BE49-F238E27FC236}">
                <a16:creationId xmlns:a16="http://schemas.microsoft.com/office/drawing/2014/main" id="{69FA3C86-189E-70CD-8204-CE6D86D3E821}"/>
              </a:ext>
            </a:extLst>
          </p:cNvPr>
          <p:cNvSpPr>
            <a:spLocks noGrp="1"/>
          </p:cNvSpPr>
          <p:nvPr>
            <p:ph type="subTitle" idx="1"/>
          </p:nvPr>
        </p:nvSpPr>
        <p:spPr/>
        <p:txBody>
          <a:bodyPr/>
          <a:lstStyle/>
          <a:p>
            <a:r>
              <a:rPr lang="en-US" dirty="0"/>
              <a:t>Week 1 </a:t>
            </a:r>
          </a:p>
        </p:txBody>
      </p:sp>
    </p:spTree>
    <p:extLst>
      <p:ext uri="{BB962C8B-B14F-4D97-AF65-F5344CB8AC3E}">
        <p14:creationId xmlns:p14="http://schemas.microsoft.com/office/powerpoint/2010/main" val="3065132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01E1-040C-A995-C8D7-195E91298E50}"/>
              </a:ext>
            </a:extLst>
          </p:cNvPr>
          <p:cNvSpPr>
            <a:spLocks noGrp="1"/>
          </p:cNvSpPr>
          <p:nvPr>
            <p:ph type="title"/>
          </p:nvPr>
        </p:nvSpPr>
        <p:spPr/>
        <p:txBody>
          <a:bodyPr/>
          <a:lstStyle/>
          <a:p>
            <a:r>
              <a:rPr lang="en-US" dirty="0"/>
              <a:t>Types of Features</a:t>
            </a:r>
          </a:p>
        </p:txBody>
      </p:sp>
      <p:sp>
        <p:nvSpPr>
          <p:cNvPr id="3" name="Content Placeholder 2">
            <a:extLst>
              <a:ext uri="{FF2B5EF4-FFF2-40B4-BE49-F238E27FC236}">
                <a16:creationId xmlns:a16="http://schemas.microsoft.com/office/drawing/2014/main" id="{6491CD98-B334-5345-C9D6-58DD5D5AD15B}"/>
              </a:ext>
            </a:extLst>
          </p:cNvPr>
          <p:cNvSpPr>
            <a:spLocks noGrp="1"/>
          </p:cNvSpPr>
          <p:nvPr>
            <p:ph idx="1"/>
          </p:nvPr>
        </p:nvSpPr>
        <p:spPr/>
        <p:txBody>
          <a:bodyPr/>
          <a:lstStyle/>
          <a:p>
            <a:r>
              <a:rPr lang="en-US" dirty="0"/>
              <a:t>Text Features</a:t>
            </a:r>
          </a:p>
          <a:p>
            <a:pPr lvl="1"/>
            <a:r>
              <a:rPr lang="en-US" dirty="0"/>
              <a:t>Features derived from textual data, often requiring specialized processing techniques.</a:t>
            </a:r>
          </a:p>
          <a:p>
            <a:pPr lvl="1"/>
            <a:r>
              <a:rPr lang="en-US" b="1" dirty="0"/>
              <a:t>Examples</a:t>
            </a:r>
            <a:r>
              <a:rPr lang="en-US" dirty="0"/>
              <a:t>: Customer reviews, news articles, social media posts.</a:t>
            </a:r>
          </a:p>
          <a:p>
            <a:pPr lvl="1"/>
            <a:r>
              <a:rPr lang="en-US" b="1" dirty="0"/>
              <a:t>Techniques</a:t>
            </a:r>
            <a:r>
              <a:rPr lang="en-US" dirty="0"/>
              <a:t>: Tokenization, stop word removal, stemming, lemmatization.</a:t>
            </a:r>
          </a:p>
          <a:p>
            <a:endParaRPr lang="en-US" dirty="0"/>
          </a:p>
        </p:txBody>
      </p:sp>
    </p:spTree>
    <p:extLst>
      <p:ext uri="{BB962C8B-B14F-4D97-AF65-F5344CB8AC3E}">
        <p14:creationId xmlns:p14="http://schemas.microsoft.com/office/powerpoint/2010/main" val="3035258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F94B3-7D50-869C-2E31-8E9DA3552552}"/>
              </a:ext>
            </a:extLst>
          </p:cNvPr>
          <p:cNvSpPr>
            <a:spLocks noGrp="1"/>
          </p:cNvSpPr>
          <p:nvPr>
            <p:ph type="title"/>
          </p:nvPr>
        </p:nvSpPr>
        <p:spPr/>
        <p:txBody>
          <a:bodyPr/>
          <a:lstStyle/>
          <a:p>
            <a:r>
              <a:rPr lang="en-US" dirty="0"/>
              <a:t>Types of Features</a:t>
            </a:r>
          </a:p>
        </p:txBody>
      </p:sp>
      <p:sp>
        <p:nvSpPr>
          <p:cNvPr id="3" name="Content Placeholder 2">
            <a:extLst>
              <a:ext uri="{FF2B5EF4-FFF2-40B4-BE49-F238E27FC236}">
                <a16:creationId xmlns:a16="http://schemas.microsoft.com/office/drawing/2014/main" id="{E5637FA4-8302-D5FE-B23F-DD634F03DADC}"/>
              </a:ext>
            </a:extLst>
          </p:cNvPr>
          <p:cNvSpPr>
            <a:spLocks noGrp="1"/>
          </p:cNvSpPr>
          <p:nvPr>
            <p:ph idx="1"/>
          </p:nvPr>
        </p:nvSpPr>
        <p:spPr/>
        <p:txBody>
          <a:bodyPr/>
          <a:lstStyle/>
          <a:p>
            <a:r>
              <a:rPr lang="en-US" dirty="0"/>
              <a:t>Time-Series Features</a:t>
            </a:r>
          </a:p>
          <a:p>
            <a:pPr lvl="1"/>
            <a:r>
              <a:rPr lang="en-US" dirty="0"/>
              <a:t>Features that represent data points collected or recorded at specific time intervals.</a:t>
            </a:r>
          </a:p>
          <a:p>
            <a:pPr lvl="1"/>
            <a:r>
              <a:rPr lang="en-US" b="1" dirty="0"/>
              <a:t>Examples</a:t>
            </a:r>
            <a:r>
              <a:rPr lang="en-US" dirty="0"/>
              <a:t>: Stock prices over time, daily weather data, sensor readings.</a:t>
            </a:r>
          </a:p>
          <a:p>
            <a:pPr lvl="1"/>
            <a:r>
              <a:rPr lang="en-US" b="1" dirty="0"/>
              <a:t>Properties</a:t>
            </a:r>
            <a:r>
              <a:rPr lang="en-US" dirty="0"/>
              <a:t>: Can include temporal patterns, seasonality, and trends.</a:t>
            </a:r>
          </a:p>
          <a:p>
            <a:pPr lvl="1"/>
            <a:endParaRPr lang="en-US" dirty="0"/>
          </a:p>
        </p:txBody>
      </p:sp>
    </p:spTree>
    <p:extLst>
      <p:ext uri="{BB962C8B-B14F-4D97-AF65-F5344CB8AC3E}">
        <p14:creationId xmlns:p14="http://schemas.microsoft.com/office/powerpoint/2010/main" val="1301628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D6B18-768F-75B1-205A-AF9258C8D2BE}"/>
              </a:ext>
            </a:extLst>
          </p:cNvPr>
          <p:cNvSpPr>
            <a:spLocks noGrp="1"/>
          </p:cNvSpPr>
          <p:nvPr>
            <p:ph type="title"/>
          </p:nvPr>
        </p:nvSpPr>
        <p:spPr/>
        <p:txBody>
          <a:bodyPr/>
          <a:lstStyle/>
          <a:p>
            <a:r>
              <a:rPr lang="en-US" dirty="0"/>
              <a:t>Knowledge Discovery in Databases (KDD process)</a:t>
            </a:r>
          </a:p>
        </p:txBody>
      </p:sp>
      <p:pic>
        <p:nvPicPr>
          <p:cNvPr id="1026" name="Picture 2" descr="Knowledge Discovery in Databases (KDD) - InfoVis:Wiki">
            <a:extLst>
              <a:ext uri="{FF2B5EF4-FFF2-40B4-BE49-F238E27FC236}">
                <a16:creationId xmlns:a16="http://schemas.microsoft.com/office/drawing/2014/main" id="{B931D332-5A13-EFAA-883E-8065E86BD0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93982"/>
            <a:ext cx="8946995" cy="410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526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410AC-ACB2-A060-BBE5-B28D08CE1E27}"/>
              </a:ext>
            </a:extLst>
          </p:cNvPr>
          <p:cNvSpPr>
            <a:spLocks noGrp="1"/>
          </p:cNvSpPr>
          <p:nvPr>
            <p:ph type="title"/>
          </p:nvPr>
        </p:nvSpPr>
        <p:spPr/>
        <p:txBody>
          <a:bodyPr/>
          <a:lstStyle/>
          <a:p>
            <a:r>
              <a:rPr lang="en-US" dirty="0"/>
              <a:t>Knowledge Discovery in Databases (KDD) </a:t>
            </a:r>
          </a:p>
        </p:txBody>
      </p:sp>
      <p:sp>
        <p:nvSpPr>
          <p:cNvPr id="3" name="Content Placeholder 2">
            <a:extLst>
              <a:ext uri="{FF2B5EF4-FFF2-40B4-BE49-F238E27FC236}">
                <a16:creationId xmlns:a16="http://schemas.microsoft.com/office/drawing/2014/main" id="{4699C735-CF9B-0585-C2C5-A14925635A34}"/>
              </a:ext>
            </a:extLst>
          </p:cNvPr>
          <p:cNvSpPr>
            <a:spLocks noGrp="1"/>
          </p:cNvSpPr>
          <p:nvPr>
            <p:ph idx="1"/>
          </p:nvPr>
        </p:nvSpPr>
        <p:spPr/>
        <p:txBody>
          <a:bodyPr>
            <a:normAutofit fontScale="92500"/>
          </a:bodyPr>
          <a:lstStyle/>
          <a:p>
            <a:r>
              <a:rPr lang="en-US" dirty="0"/>
              <a:t>Data Selection : Identify and retrieve relevant data from various data sources.</a:t>
            </a:r>
          </a:p>
          <a:p>
            <a:r>
              <a:rPr lang="en-US" dirty="0"/>
              <a:t>Data Preprocessing: Clean and prepare the data for further analysis.</a:t>
            </a:r>
          </a:p>
          <a:p>
            <a:r>
              <a:rPr lang="en-US" dirty="0"/>
              <a:t>Data Transformation: Transform the data into suitable formats for analysis.</a:t>
            </a:r>
          </a:p>
          <a:p>
            <a:r>
              <a:rPr lang="en-US" dirty="0"/>
              <a:t>Data Mining: Apply algorithms and techniques to extract patterns from the data.</a:t>
            </a:r>
          </a:p>
          <a:p>
            <a:r>
              <a:rPr lang="en-US" dirty="0"/>
              <a:t>Data Evaluation: Assess the patterns and models to ensure they are valid and useful.</a:t>
            </a:r>
          </a:p>
          <a:p>
            <a:r>
              <a:rPr lang="en-US" dirty="0"/>
              <a:t>Interpretation and Reporting: Interpret the discovered knowledge and present it in an understandable format. </a:t>
            </a:r>
          </a:p>
          <a:p>
            <a:endParaRPr lang="en-US" dirty="0"/>
          </a:p>
        </p:txBody>
      </p:sp>
    </p:spTree>
    <p:extLst>
      <p:ext uri="{BB962C8B-B14F-4D97-AF65-F5344CB8AC3E}">
        <p14:creationId xmlns:p14="http://schemas.microsoft.com/office/powerpoint/2010/main" val="2495463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4079-494C-F18A-3A0B-E0DA9276F321}"/>
              </a:ext>
            </a:extLst>
          </p:cNvPr>
          <p:cNvSpPr>
            <a:spLocks noGrp="1"/>
          </p:cNvSpPr>
          <p:nvPr>
            <p:ph type="title"/>
          </p:nvPr>
        </p:nvSpPr>
        <p:spPr/>
        <p:txBody>
          <a:bodyPr/>
          <a:lstStyle/>
          <a:p>
            <a:r>
              <a:rPr lang="en-US" dirty="0"/>
              <a:t>Data Ingestion</a:t>
            </a:r>
          </a:p>
        </p:txBody>
      </p:sp>
      <p:sp>
        <p:nvSpPr>
          <p:cNvPr id="3" name="Content Placeholder 2">
            <a:extLst>
              <a:ext uri="{FF2B5EF4-FFF2-40B4-BE49-F238E27FC236}">
                <a16:creationId xmlns:a16="http://schemas.microsoft.com/office/drawing/2014/main" id="{EA632718-8608-3C18-7FAB-BC6E629D6F1E}"/>
              </a:ext>
            </a:extLst>
          </p:cNvPr>
          <p:cNvSpPr>
            <a:spLocks noGrp="1"/>
          </p:cNvSpPr>
          <p:nvPr>
            <p:ph idx="1"/>
          </p:nvPr>
        </p:nvSpPr>
        <p:spPr/>
        <p:txBody>
          <a:bodyPr/>
          <a:lstStyle/>
          <a:p>
            <a:r>
              <a:rPr lang="en-US" dirty="0"/>
              <a:t>Data ingestion is the process of collecting and importing data from various sources into a storage system where it can be accessed, managed, and analyzed. </a:t>
            </a:r>
          </a:p>
          <a:p>
            <a:r>
              <a:rPr lang="en-US" dirty="0"/>
              <a:t>This is a critical step in data processing pipelines and analytics workflows, ensuring that data is available for further processing and analysis.</a:t>
            </a:r>
          </a:p>
        </p:txBody>
      </p:sp>
    </p:spTree>
    <p:extLst>
      <p:ext uri="{BB962C8B-B14F-4D97-AF65-F5344CB8AC3E}">
        <p14:creationId xmlns:p14="http://schemas.microsoft.com/office/powerpoint/2010/main" val="311296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3DF6F-EA6A-BD4D-7DA9-7251B63B7C2F}"/>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23AA57F8-A374-7AC4-1597-A3004E1ADBE7}"/>
              </a:ext>
            </a:extLst>
          </p:cNvPr>
          <p:cNvSpPr>
            <a:spLocks noGrp="1"/>
          </p:cNvSpPr>
          <p:nvPr>
            <p:ph idx="1"/>
          </p:nvPr>
        </p:nvSpPr>
        <p:spPr/>
        <p:txBody>
          <a:bodyPr/>
          <a:lstStyle/>
          <a:p>
            <a:r>
              <a:rPr lang="en-US" dirty="0"/>
              <a:t>Data exploration is the initial phase of data analysis where analysts and data scientists investigate datasets to understand their characteristics, detect patterns, identify anomalies, and form hypotheses. </a:t>
            </a:r>
          </a:p>
          <a:p>
            <a:r>
              <a:rPr lang="en-US" dirty="0"/>
              <a:t>This phase involves visualizing and summarizing the data, which helps in making informed decisions for further data processing and modeling steps.</a:t>
            </a:r>
          </a:p>
        </p:txBody>
      </p:sp>
    </p:spTree>
    <p:extLst>
      <p:ext uri="{BB962C8B-B14F-4D97-AF65-F5344CB8AC3E}">
        <p14:creationId xmlns:p14="http://schemas.microsoft.com/office/powerpoint/2010/main" val="2582431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4BE3-CCAD-9BBB-F5A4-7881B6E37F36}"/>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227FF710-2AD6-2874-3958-3E992FDF5061}"/>
              </a:ext>
            </a:extLst>
          </p:cNvPr>
          <p:cNvSpPr>
            <a:spLocks noGrp="1"/>
          </p:cNvSpPr>
          <p:nvPr>
            <p:ph idx="1"/>
          </p:nvPr>
        </p:nvSpPr>
        <p:spPr/>
        <p:txBody>
          <a:bodyPr/>
          <a:lstStyle/>
          <a:p>
            <a:r>
              <a:rPr lang="en-US" b="1" dirty="0"/>
              <a:t>Understanding Data Structure</a:t>
            </a:r>
            <a:r>
              <a:rPr lang="en-US" dirty="0"/>
              <a:t>: Get a sense of the data types, ranges, and distributions.</a:t>
            </a:r>
          </a:p>
          <a:p>
            <a:r>
              <a:rPr lang="en-US" b="1" dirty="0"/>
              <a:t>Identifying Patterns and Relationships</a:t>
            </a:r>
            <a:r>
              <a:rPr lang="en-US" dirty="0"/>
              <a:t>: Discover correlations and trends within the data.</a:t>
            </a:r>
          </a:p>
          <a:p>
            <a:r>
              <a:rPr lang="en-US" b="1" dirty="0"/>
              <a:t>Detecting Anomalies</a:t>
            </a:r>
            <a:r>
              <a:rPr lang="en-US" dirty="0"/>
              <a:t>: Find outliers and inconsistencies that may affect the analysis.</a:t>
            </a:r>
          </a:p>
          <a:p>
            <a:r>
              <a:rPr lang="en-US" b="1" dirty="0"/>
              <a:t>Formulating Hypotheses</a:t>
            </a:r>
            <a:r>
              <a:rPr lang="en-US" dirty="0"/>
              <a:t>: Generate initial assumptions and insights that guide deeper analysis.</a:t>
            </a:r>
          </a:p>
        </p:txBody>
      </p:sp>
    </p:spTree>
    <p:extLst>
      <p:ext uri="{BB962C8B-B14F-4D97-AF65-F5344CB8AC3E}">
        <p14:creationId xmlns:p14="http://schemas.microsoft.com/office/powerpoint/2010/main" val="2381259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8F97-D1AC-AD1A-CF1A-AAEEB08A071B}"/>
              </a:ext>
            </a:extLst>
          </p:cNvPr>
          <p:cNvSpPr>
            <a:spLocks noGrp="1"/>
          </p:cNvSpPr>
          <p:nvPr>
            <p:ph type="title"/>
          </p:nvPr>
        </p:nvSpPr>
        <p:spPr/>
        <p:txBody>
          <a:bodyPr/>
          <a:lstStyle/>
          <a:p>
            <a:r>
              <a:rPr lang="en-US" dirty="0"/>
              <a:t>Introduction to Pandas </a:t>
            </a:r>
          </a:p>
        </p:txBody>
      </p:sp>
      <p:sp>
        <p:nvSpPr>
          <p:cNvPr id="3" name="Content Placeholder 2">
            <a:extLst>
              <a:ext uri="{FF2B5EF4-FFF2-40B4-BE49-F238E27FC236}">
                <a16:creationId xmlns:a16="http://schemas.microsoft.com/office/drawing/2014/main" id="{5DBDBBBE-F466-9682-8787-77DE3E56056B}"/>
              </a:ext>
            </a:extLst>
          </p:cNvPr>
          <p:cNvSpPr>
            <a:spLocks noGrp="1"/>
          </p:cNvSpPr>
          <p:nvPr>
            <p:ph idx="1"/>
          </p:nvPr>
        </p:nvSpPr>
        <p:spPr/>
        <p:txBody>
          <a:bodyPr>
            <a:normAutofit fontScale="92500" lnSpcReduction="20000"/>
          </a:bodyPr>
          <a:lstStyle/>
          <a:p>
            <a:r>
              <a:rPr lang="en-US" dirty="0"/>
              <a:t>Pandas is a powerful and flexible open-source data manipulation and analysis library for Python. It provides data structures and functions needed to manipulate structured data seamlessly. Pandas is widely used in data analysis, data science, and machine learning projects.</a:t>
            </a:r>
          </a:p>
          <a:p>
            <a:r>
              <a:rPr lang="en-US" dirty="0"/>
              <a:t>Key Features</a:t>
            </a:r>
          </a:p>
          <a:p>
            <a:pPr lvl="1"/>
            <a:r>
              <a:rPr lang="en-US" b="1" dirty="0"/>
              <a:t>Data Structures</a:t>
            </a:r>
            <a:r>
              <a:rPr lang="en-US" dirty="0"/>
              <a:t>: Pandas introduces two primary data structures:</a:t>
            </a:r>
          </a:p>
          <a:p>
            <a:pPr lvl="2"/>
            <a:r>
              <a:rPr lang="en-US" b="1" dirty="0"/>
              <a:t>Series</a:t>
            </a:r>
            <a:r>
              <a:rPr lang="en-US" dirty="0"/>
              <a:t>: A one-dimensional labeled array capable of holding any data type.</a:t>
            </a:r>
          </a:p>
          <a:p>
            <a:pPr lvl="2"/>
            <a:r>
              <a:rPr lang="en-US" b="1" dirty="0" err="1"/>
              <a:t>DataFrame</a:t>
            </a:r>
            <a:r>
              <a:rPr lang="en-US" dirty="0"/>
              <a:t>: A two-dimensional labeled data structure with columns of potentially different types, similar to a table in a database or a spreadsheet.</a:t>
            </a:r>
          </a:p>
          <a:p>
            <a:pPr lvl="1"/>
            <a:r>
              <a:rPr lang="en-US" b="1" dirty="0"/>
              <a:t>Data Handling</a:t>
            </a:r>
            <a:r>
              <a:rPr lang="en-US" dirty="0"/>
              <a:t>: Efficient handling of missing data, alignment of data, and reshaping.</a:t>
            </a:r>
          </a:p>
          <a:p>
            <a:pPr lvl="1"/>
            <a:r>
              <a:rPr lang="en-US" b="1" dirty="0"/>
              <a:t>Data Operations</a:t>
            </a:r>
            <a:r>
              <a:rPr lang="en-US" dirty="0"/>
              <a:t>: Powerful data operations such as merging, joining, and aggregation.</a:t>
            </a:r>
          </a:p>
          <a:p>
            <a:pPr lvl="1"/>
            <a:r>
              <a:rPr lang="en-US" b="1" dirty="0"/>
              <a:t>Time Series</a:t>
            </a:r>
            <a:r>
              <a:rPr lang="en-US" dirty="0"/>
              <a:t>: Robust support for time series data manipulation and analysis.</a:t>
            </a:r>
          </a:p>
          <a:p>
            <a:pPr lvl="1"/>
            <a:r>
              <a:rPr lang="en-US" b="1" dirty="0"/>
              <a:t>Data Input/Output</a:t>
            </a:r>
            <a:r>
              <a:rPr lang="en-US" dirty="0"/>
              <a:t>: Tools for reading and writing data between in-memory data structures and different file formats (e.g., CSV, Excel, SQL databases).</a:t>
            </a:r>
          </a:p>
          <a:p>
            <a:pPr lvl="1"/>
            <a:endParaRPr lang="en-US" dirty="0"/>
          </a:p>
          <a:p>
            <a:pPr marL="0" indent="0">
              <a:buNone/>
            </a:pPr>
            <a:endParaRPr lang="en-US" dirty="0"/>
          </a:p>
        </p:txBody>
      </p:sp>
    </p:spTree>
    <p:extLst>
      <p:ext uri="{BB962C8B-B14F-4D97-AF65-F5344CB8AC3E}">
        <p14:creationId xmlns:p14="http://schemas.microsoft.com/office/powerpoint/2010/main" val="3408312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A86C8-CF1D-BD11-B8E6-8B5B047229DB}"/>
              </a:ext>
            </a:extLst>
          </p:cNvPr>
          <p:cNvSpPr>
            <a:spLocks noGrp="1"/>
          </p:cNvSpPr>
          <p:nvPr>
            <p:ph type="title"/>
          </p:nvPr>
        </p:nvSpPr>
        <p:spPr/>
        <p:txBody>
          <a:bodyPr/>
          <a:lstStyle/>
          <a:p>
            <a:r>
              <a:rPr lang="en-US" dirty="0"/>
              <a:t>Introduction to Pandas </a:t>
            </a:r>
          </a:p>
        </p:txBody>
      </p:sp>
      <p:sp>
        <p:nvSpPr>
          <p:cNvPr id="3" name="Content Placeholder 2">
            <a:extLst>
              <a:ext uri="{FF2B5EF4-FFF2-40B4-BE49-F238E27FC236}">
                <a16:creationId xmlns:a16="http://schemas.microsoft.com/office/drawing/2014/main" id="{8845F6E5-91B8-1C13-5F44-272635D9E5B6}"/>
              </a:ext>
            </a:extLst>
          </p:cNvPr>
          <p:cNvSpPr>
            <a:spLocks noGrp="1"/>
          </p:cNvSpPr>
          <p:nvPr>
            <p:ph idx="1"/>
          </p:nvPr>
        </p:nvSpPr>
        <p:spPr/>
        <p:txBody>
          <a:bodyPr>
            <a:normAutofit lnSpcReduction="10000"/>
          </a:bodyPr>
          <a:lstStyle/>
          <a:p>
            <a:r>
              <a:rPr lang="en-US" dirty="0"/>
              <a:t>Installation </a:t>
            </a:r>
          </a:p>
          <a:p>
            <a:pPr lvl="1"/>
            <a:r>
              <a:rPr lang="en-US" dirty="0"/>
              <a:t>pip install pandas</a:t>
            </a:r>
          </a:p>
          <a:p>
            <a:r>
              <a:rPr lang="en-US" dirty="0"/>
              <a:t>Importing </a:t>
            </a:r>
          </a:p>
          <a:p>
            <a:pPr lvl="1"/>
            <a:r>
              <a:rPr lang="en-US" dirty="0"/>
              <a:t>import pandas as pd	</a:t>
            </a:r>
          </a:p>
          <a:p>
            <a:r>
              <a:rPr lang="en-US" dirty="0"/>
              <a:t>Series </a:t>
            </a:r>
          </a:p>
          <a:p>
            <a:pPr lvl="1"/>
            <a:r>
              <a:rPr lang="en-US" dirty="0"/>
              <a:t>s = </a:t>
            </a:r>
            <a:r>
              <a:rPr lang="en-US" dirty="0" err="1"/>
              <a:t>pd.Series</a:t>
            </a:r>
            <a:r>
              <a:rPr lang="en-US" dirty="0"/>
              <a:t>([1, 3, 5, 7, 9]) </a:t>
            </a:r>
          </a:p>
          <a:p>
            <a:pPr lvl="1"/>
            <a:r>
              <a:rPr lang="en-US" dirty="0"/>
              <a:t>print(s)</a:t>
            </a:r>
          </a:p>
          <a:p>
            <a:r>
              <a:rPr lang="en-US" dirty="0" err="1"/>
              <a:t>DataFrame</a:t>
            </a:r>
            <a:r>
              <a:rPr lang="en-US" dirty="0"/>
              <a:t> </a:t>
            </a:r>
          </a:p>
          <a:p>
            <a:pPr lvl="1"/>
            <a:r>
              <a:rPr lang="en-US" dirty="0" err="1"/>
              <a:t>df</a:t>
            </a:r>
            <a:r>
              <a:rPr lang="en-US" dirty="0"/>
              <a:t> = </a:t>
            </a:r>
            <a:r>
              <a:rPr lang="en-US" dirty="0" err="1"/>
              <a:t>pd.DataFrame</a:t>
            </a:r>
            <a:r>
              <a:rPr lang="en-US" dirty="0"/>
              <a:t>(data) </a:t>
            </a:r>
          </a:p>
          <a:p>
            <a:pPr lvl="1"/>
            <a:r>
              <a:rPr lang="en-US" dirty="0"/>
              <a:t>print(</a:t>
            </a:r>
            <a:r>
              <a:rPr lang="en-US" dirty="0" err="1"/>
              <a:t>df</a:t>
            </a:r>
            <a:r>
              <a:rPr lang="en-US" dirty="0"/>
              <a:t>)</a:t>
            </a:r>
          </a:p>
        </p:txBody>
      </p:sp>
    </p:spTree>
    <p:extLst>
      <p:ext uri="{BB962C8B-B14F-4D97-AF65-F5344CB8AC3E}">
        <p14:creationId xmlns:p14="http://schemas.microsoft.com/office/powerpoint/2010/main" val="2380472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55FF-4D19-6BBA-DD4E-C6DE904D92DA}"/>
              </a:ext>
            </a:extLst>
          </p:cNvPr>
          <p:cNvSpPr>
            <a:spLocks noGrp="1"/>
          </p:cNvSpPr>
          <p:nvPr>
            <p:ph type="title"/>
          </p:nvPr>
        </p:nvSpPr>
        <p:spPr/>
        <p:txBody>
          <a:bodyPr/>
          <a:lstStyle/>
          <a:p>
            <a:r>
              <a:rPr lang="en-US" dirty="0"/>
              <a:t>Introduction to Pandas </a:t>
            </a:r>
          </a:p>
        </p:txBody>
      </p:sp>
      <p:sp>
        <p:nvSpPr>
          <p:cNvPr id="3" name="Content Placeholder 2">
            <a:extLst>
              <a:ext uri="{FF2B5EF4-FFF2-40B4-BE49-F238E27FC236}">
                <a16:creationId xmlns:a16="http://schemas.microsoft.com/office/drawing/2014/main" id="{437990F4-FE50-F91F-B1A2-8ECF03A45CDE}"/>
              </a:ext>
            </a:extLst>
          </p:cNvPr>
          <p:cNvSpPr>
            <a:spLocks noGrp="1"/>
          </p:cNvSpPr>
          <p:nvPr>
            <p:ph idx="1"/>
          </p:nvPr>
        </p:nvSpPr>
        <p:spPr/>
        <p:txBody>
          <a:bodyPr>
            <a:normAutofit fontScale="92500" lnSpcReduction="20000"/>
          </a:bodyPr>
          <a:lstStyle/>
          <a:p>
            <a:r>
              <a:rPr lang="en-US" dirty="0"/>
              <a:t>Viewing Data </a:t>
            </a:r>
          </a:p>
          <a:p>
            <a:pPr lvl="1"/>
            <a:r>
              <a:rPr lang="en-US" dirty="0"/>
              <a:t>print(</a:t>
            </a:r>
            <a:r>
              <a:rPr lang="en-US" dirty="0" err="1"/>
              <a:t>df.head</a:t>
            </a:r>
            <a:r>
              <a:rPr lang="en-US" dirty="0"/>
              <a:t>()) </a:t>
            </a:r>
          </a:p>
          <a:p>
            <a:pPr lvl="1"/>
            <a:r>
              <a:rPr lang="en-US" dirty="0"/>
              <a:t>print(</a:t>
            </a:r>
            <a:r>
              <a:rPr lang="en-US" dirty="0" err="1"/>
              <a:t>df.tail</a:t>
            </a:r>
            <a:r>
              <a:rPr lang="en-US" dirty="0"/>
              <a:t>())</a:t>
            </a:r>
          </a:p>
          <a:p>
            <a:r>
              <a:rPr lang="en-US" dirty="0"/>
              <a:t>Data Selection </a:t>
            </a:r>
          </a:p>
          <a:p>
            <a:pPr lvl="1"/>
            <a:r>
              <a:rPr lang="en-US" dirty="0"/>
              <a:t>print(</a:t>
            </a:r>
            <a:r>
              <a:rPr lang="en-US" dirty="0" err="1"/>
              <a:t>df</a:t>
            </a:r>
            <a:r>
              <a:rPr lang="en-US" dirty="0"/>
              <a:t>['Name'])</a:t>
            </a:r>
          </a:p>
          <a:p>
            <a:r>
              <a:rPr lang="en-US" dirty="0"/>
              <a:t>Data Filtering </a:t>
            </a:r>
          </a:p>
          <a:p>
            <a:pPr lvl="1"/>
            <a:r>
              <a:rPr lang="en-US" dirty="0"/>
              <a:t>print(</a:t>
            </a:r>
            <a:r>
              <a:rPr lang="en-US" dirty="0" err="1"/>
              <a:t>df</a:t>
            </a:r>
            <a:r>
              <a:rPr lang="en-US" dirty="0"/>
              <a:t>[</a:t>
            </a:r>
            <a:r>
              <a:rPr lang="en-US" dirty="0" err="1"/>
              <a:t>df</a:t>
            </a:r>
            <a:r>
              <a:rPr lang="en-US" dirty="0"/>
              <a:t>['Age'] &gt; 25])</a:t>
            </a:r>
          </a:p>
          <a:p>
            <a:r>
              <a:rPr lang="en-US" dirty="0"/>
              <a:t>Data Aggregation </a:t>
            </a:r>
          </a:p>
          <a:p>
            <a:pPr lvl="1"/>
            <a:r>
              <a:rPr lang="en-US" dirty="0"/>
              <a:t>print(</a:t>
            </a:r>
            <a:r>
              <a:rPr lang="en-US" dirty="0" err="1"/>
              <a:t>df</a:t>
            </a:r>
            <a:r>
              <a:rPr lang="en-US" dirty="0"/>
              <a:t>['Age'].mean())</a:t>
            </a:r>
          </a:p>
          <a:p>
            <a:r>
              <a:rPr lang="en-US" dirty="0"/>
              <a:t>Reading and Writing Data </a:t>
            </a:r>
          </a:p>
          <a:p>
            <a:pPr lvl="1"/>
            <a:r>
              <a:rPr lang="en-US" dirty="0" err="1"/>
              <a:t>df</a:t>
            </a:r>
            <a:r>
              <a:rPr lang="en-US" dirty="0"/>
              <a:t> = </a:t>
            </a:r>
            <a:r>
              <a:rPr lang="en-US" dirty="0" err="1"/>
              <a:t>pd.read_csv</a:t>
            </a:r>
            <a:r>
              <a:rPr lang="en-US" dirty="0"/>
              <a:t>('</a:t>
            </a:r>
            <a:r>
              <a:rPr lang="en-US" dirty="0" err="1"/>
              <a:t>data.csv</a:t>
            </a:r>
            <a:r>
              <a:rPr lang="en-US" dirty="0"/>
              <a:t>’)</a:t>
            </a:r>
          </a:p>
          <a:p>
            <a:pPr lvl="1"/>
            <a:r>
              <a:rPr lang="en-US" dirty="0" err="1"/>
              <a:t>df.to_csv</a:t>
            </a:r>
            <a:r>
              <a:rPr lang="en-US" dirty="0"/>
              <a:t>('</a:t>
            </a:r>
            <a:r>
              <a:rPr lang="en-US" dirty="0" err="1"/>
              <a:t>output.csv</a:t>
            </a:r>
            <a:r>
              <a:rPr lang="en-US" dirty="0"/>
              <a:t>', index=False)</a:t>
            </a:r>
          </a:p>
        </p:txBody>
      </p:sp>
    </p:spTree>
    <p:extLst>
      <p:ext uri="{BB962C8B-B14F-4D97-AF65-F5344CB8AC3E}">
        <p14:creationId xmlns:p14="http://schemas.microsoft.com/office/powerpoint/2010/main" val="1526500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A8E6-D16F-0055-5D01-D6C9C5FAD4CF}"/>
              </a:ext>
            </a:extLst>
          </p:cNvPr>
          <p:cNvSpPr>
            <a:spLocks noGrp="1"/>
          </p:cNvSpPr>
          <p:nvPr>
            <p:ph type="title"/>
          </p:nvPr>
        </p:nvSpPr>
        <p:spPr/>
        <p:txBody>
          <a:bodyPr/>
          <a:lstStyle/>
          <a:p>
            <a:r>
              <a:rPr lang="en-US" dirty="0"/>
              <a:t>Overview of Machine Learning Concepts</a:t>
            </a:r>
          </a:p>
        </p:txBody>
      </p:sp>
      <p:sp>
        <p:nvSpPr>
          <p:cNvPr id="3" name="Content Placeholder 2">
            <a:extLst>
              <a:ext uri="{FF2B5EF4-FFF2-40B4-BE49-F238E27FC236}">
                <a16:creationId xmlns:a16="http://schemas.microsoft.com/office/drawing/2014/main" id="{9622F6F8-558B-0AD9-CB9D-8C5203BC10D6}"/>
              </a:ext>
            </a:extLst>
          </p:cNvPr>
          <p:cNvSpPr>
            <a:spLocks noGrp="1"/>
          </p:cNvSpPr>
          <p:nvPr>
            <p:ph idx="1"/>
          </p:nvPr>
        </p:nvSpPr>
        <p:spPr/>
        <p:txBody>
          <a:bodyPr/>
          <a:lstStyle/>
          <a:p>
            <a:r>
              <a:rPr lang="en-US" dirty="0"/>
              <a:t>Machine Learning (ML) is a subset of artificial intelligence (AI) that focuses on building systems capable of learning from data, identifying patterns, and making decisions with minimal human intervention. ML algorithms use statistical techniques to enable machines to improve their performance on a given task through experience</a:t>
            </a:r>
          </a:p>
        </p:txBody>
      </p:sp>
    </p:spTree>
    <p:extLst>
      <p:ext uri="{BB962C8B-B14F-4D97-AF65-F5344CB8AC3E}">
        <p14:creationId xmlns:p14="http://schemas.microsoft.com/office/powerpoint/2010/main" val="2311064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A1A3-C6A1-10DF-AD5F-0B11EA7B8DC5}"/>
              </a:ext>
            </a:extLst>
          </p:cNvPr>
          <p:cNvSpPr>
            <a:spLocks noGrp="1"/>
          </p:cNvSpPr>
          <p:nvPr>
            <p:ph type="title"/>
          </p:nvPr>
        </p:nvSpPr>
        <p:spPr/>
        <p:txBody>
          <a:bodyPr/>
          <a:lstStyle/>
          <a:p>
            <a:r>
              <a:rPr lang="en-US" dirty="0"/>
              <a:t>Introduction to Numpy </a:t>
            </a:r>
          </a:p>
        </p:txBody>
      </p:sp>
      <p:sp>
        <p:nvSpPr>
          <p:cNvPr id="3" name="Content Placeholder 2">
            <a:extLst>
              <a:ext uri="{FF2B5EF4-FFF2-40B4-BE49-F238E27FC236}">
                <a16:creationId xmlns:a16="http://schemas.microsoft.com/office/drawing/2014/main" id="{12B0286C-8FB7-CE11-D3DA-2AA9534116E0}"/>
              </a:ext>
            </a:extLst>
          </p:cNvPr>
          <p:cNvSpPr>
            <a:spLocks noGrp="1"/>
          </p:cNvSpPr>
          <p:nvPr>
            <p:ph idx="1"/>
          </p:nvPr>
        </p:nvSpPr>
        <p:spPr/>
        <p:txBody>
          <a:bodyPr/>
          <a:lstStyle/>
          <a:p>
            <a:r>
              <a:rPr lang="en-US" dirty="0"/>
              <a:t>NumPy (Numerical Python) is a fundamental package for scientific computing in Python. It provides support for arrays, matrices, and a wide range of mathematical functions to operate on these data structures. NumPy is highly optimized for performance and is a core component in the data science and machine learning ecosystems, serving as the base for many other libraries, including pandas, SciPy, and scikit-learn.</a:t>
            </a:r>
          </a:p>
        </p:txBody>
      </p:sp>
    </p:spTree>
    <p:extLst>
      <p:ext uri="{BB962C8B-B14F-4D97-AF65-F5344CB8AC3E}">
        <p14:creationId xmlns:p14="http://schemas.microsoft.com/office/powerpoint/2010/main" val="3451379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69D5-2EE3-6922-671A-C9C3C4910513}"/>
              </a:ext>
            </a:extLst>
          </p:cNvPr>
          <p:cNvSpPr>
            <a:spLocks noGrp="1"/>
          </p:cNvSpPr>
          <p:nvPr>
            <p:ph type="title"/>
          </p:nvPr>
        </p:nvSpPr>
        <p:spPr/>
        <p:txBody>
          <a:bodyPr/>
          <a:lstStyle/>
          <a:p>
            <a:r>
              <a:rPr lang="en-US" dirty="0"/>
              <a:t>Introduction to Numpy</a:t>
            </a:r>
          </a:p>
        </p:txBody>
      </p:sp>
      <p:sp>
        <p:nvSpPr>
          <p:cNvPr id="3" name="Content Placeholder 2">
            <a:extLst>
              <a:ext uri="{FF2B5EF4-FFF2-40B4-BE49-F238E27FC236}">
                <a16:creationId xmlns:a16="http://schemas.microsoft.com/office/drawing/2014/main" id="{486B6EB0-CFAE-D768-E7F5-957BDD20DD45}"/>
              </a:ext>
            </a:extLst>
          </p:cNvPr>
          <p:cNvSpPr>
            <a:spLocks noGrp="1"/>
          </p:cNvSpPr>
          <p:nvPr>
            <p:ph idx="1"/>
          </p:nvPr>
        </p:nvSpPr>
        <p:spPr/>
        <p:txBody>
          <a:bodyPr/>
          <a:lstStyle/>
          <a:p>
            <a:r>
              <a:rPr lang="en-US" dirty="0"/>
              <a:t>Installation</a:t>
            </a:r>
          </a:p>
          <a:p>
            <a:pPr lvl="1"/>
            <a:r>
              <a:rPr lang="en-US" dirty="0"/>
              <a:t>pip install numpy</a:t>
            </a:r>
          </a:p>
          <a:p>
            <a:r>
              <a:rPr lang="en-US" dirty="0"/>
              <a:t>Importing Numpy </a:t>
            </a:r>
          </a:p>
          <a:p>
            <a:pPr lvl="1"/>
            <a:r>
              <a:rPr lang="en-US" dirty="0"/>
              <a:t>import numpy as np</a:t>
            </a:r>
          </a:p>
          <a:p>
            <a:r>
              <a:rPr lang="en-US" dirty="0"/>
              <a:t>Creating arrays </a:t>
            </a:r>
          </a:p>
          <a:p>
            <a:pPr lvl="1"/>
            <a:r>
              <a:rPr lang="en-US" dirty="0" err="1"/>
              <a:t>arr</a:t>
            </a:r>
            <a:r>
              <a:rPr lang="en-US" dirty="0"/>
              <a:t> = </a:t>
            </a:r>
            <a:r>
              <a:rPr lang="en-US" dirty="0" err="1"/>
              <a:t>np.array</a:t>
            </a:r>
            <a:r>
              <a:rPr lang="en-US" dirty="0"/>
              <a:t>([1, 2, 3, 4, 5])</a:t>
            </a:r>
          </a:p>
          <a:p>
            <a:pPr lvl="1"/>
            <a:r>
              <a:rPr lang="en-US" dirty="0"/>
              <a:t> print(</a:t>
            </a:r>
            <a:r>
              <a:rPr lang="en-US" dirty="0" err="1"/>
              <a:t>arr</a:t>
            </a:r>
            <a:r>
              <a:rPr lang="en-US" dirty="0"/>
              <a:t>)</a:t>
            </a:r>
          </a:p>
        </p:txBody>
      </p:sp>
    </p:spTree>
    <p:extLst>
      <p:ext uri="{BB962C8B-B14F-4D97-AF65-F5344CB8AC3E}">
        <p14:creationId xmlns:p14="http://schemas.microsoft.com/office/powerpoint/2010/main" val="844043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AF19E-074F-C2E9-1EA9-26A41E2665BA}"/>
              </a:ext>
            </a:extLst>
          </p:cNvPr>
          <p:cNvSpPr>
            <a:spLocks noGrp="1"/>
          </p:cNvSpPr>
          <p:nvPr>
            <p:ph type="title"/>
          </p:nvPr>
        </p:nvSpPr>
        <p:spPr/>
        <p:txBody>
          <a:bodyPr/>
          <a:lstStyle/>
          <a:p>
            <a:r>
              <a:rPr lang="en-US" dirty="0"/>
              <a:t>Introduction to Numpy </a:t>
            </a:r>
          </a:p>
        </p:txBody>
      </p:sp>
      <p:sp>
        <p:nvSpPr>
          <p:cNvPr id="3" name="Content Placeholder 2">
            <a:extLst>
              <a:ext uri="{FF2B5EF4-FFF2-40B4-BE49-F238E27FC236}">
                <a16:creationId xmlns:a16="http://schemas.microsoft.com/office/drawing/2014/main" id="{DEAF5D29-61AD-3297-ADD8-ADD7026B72FE}"/>
              </a:ext>
            </a:extLst>
          </p:cNvPr>
          <p:cNvSpPr>
            <a:spLocks noGrp="1"/>
          </p:cNvSpPr>
          <p:nvPr>
            <p:ph idx="1"/>
          </p:nvPr>
        </p:nvSpPr>
        <p:spPr/>
        <p:txBody>
          <a:bodyPr/>
          <a:lstStyle/>
          <a:p>
            <a:r>
              <a:rPr lang="en-US" dirty="0"/>
              <a:t>Basic operations with numpy </a:t>
            </a:r>
          </a:p>
          <a:p>
            <a:pPr marL="0" indent="0">
              <a:buNone/>
            </a:pPr>
            <a:r>
              <a:rPr lang="en-US" sz="1400" dirty="0"/>
              <a:t>import numpy as np</a:t>
            </a:r>
            <a:br>
              <a:rPr lang="en-US" sz="1400" dirty="0"/>
            </a:br>
            <a:r>
              <a:rPr lang="en-US" sz="1400" dirty="0"/>
              <a:t># Sample data array </a:t>
            </a:r>
            <a:br>
              <a:rPr lang="en-US" sz="1400" dirty="0"/>
            </a:br>
            <a:r>
              <a:rPr lang="en-US" sz="1400" dirty="0"/>
              <a:t>data = </a:t>
            </a:r>
            <a:r>
              <a:rPr lang="en-US" sz="1400" dirty="0" err="1"/>
              <a:t>np.array</a:t>
            </a:r>
            <a:r>
              <a:rPr lang="en-US" sz="1400" dirty="0"/>
              <a:t>([10, 20, 30, 40, 50]) </a:t>
            </a:r>
            <a:br>
              <a:rPr lang="en-US" sz="1400" dirty="0"/>
            </a:br>
            <a:r>
              <a:rPr lang="en-US" sz="1400" dirty="0"/>
              <a:t># Compute standard deviation </a:t>
            </a:r>
            <a:br>
              <a:rPr lang="en-US" sz="1400" dirty="0"/>
            </a:br>
            <a:r>
              <a:rPr lang="en-US" sz="1400" dirty="0" err="1"/>
              <a:t>std_dev</a:t>
            </a:r>
            <a:r>
              <a:rPr lang="en-US" sz="1400" dirty="0"/>
              <a:t> = </a:t>
            </a:r>
            <a:r>
              <a:rPr lang="en-US" sz="1400" dirty="0" err="1"/>
              <a:t>np.std</a:t>
            </a:r>
            <a:r>
              <a:rPr lang="en-US" sz="1400" dirty="0"/>
              <a:t>(data) </a:t>
            </a:r>
            <a:br>
              <a:rPr lang="en-US" sz="1400" dirty="0"/>
            </a:br>
            <a:r>
              <a:rPr lang="en-US" sz="1400" dirty="0"/>
              <a:t>print(</a:t>
            </a:r>
            <a:r>
              <a:rPr lang="en-US" sz="1400" dirty="0" err="1"/>
              <a:t>f'Standard</a:t>
            </a:r>
            <a:r>
              <a:rPr lang="en-US" sz="1400" dirty="0"/>
              <a:t> Deviation: {</a:t>
            </a:r>
            <a:r>
              <a:rPr lang="en-US" sz="1400" dirty="0" err="1"/>
              <a:t>std_dev</a:t>
            </a:r>
            <a:r>
              <a:rPr lang="en-US" sz="1400" dirty="0"/>
              <a:t>}’)</a:t>
            </a:r>
            <a:br>
              <a:rPr lang="en-US" sz="1400" dirty="0"/>
            </a:br>
            <a:r>
              <a:rPr lang="en-US" sz="1400" dirty="0"/>
              <a:t> # Compute mean</a:t>
            </a:r>
            <a:br>
              <a:rPr lang="en-US" sz="1400" dirty="0"/>
            </a:br>
            <a:r>
              <a:rPr lang="en-US" sz="1400" dirty="0"/>
              <a:t> mean = </a:t>
            </a:r>
            <a:r>
              <a:rPr lang="en-US" sz="1400" dirty="0" err="1"/>
              <a:t>np.mean</a:t>
            </a:r>
            <a:r>
              <a:rPr lang="en-US" sz="1400" dirty="0"/>
              <a:t>(data)</a:t>
            </a:r>
            <a:br>
              <a:rPr lang="en-US" sz="1400" dirty="0"/>
            </a:br>
            <a:r>
              <a:rPr lang="en-US" sz="1400" dirty="0"/>
              <a:t> print(</a:t>
            </a:r>
            <a:r>
              <a:rPr lang="en-US" sz="1400" dirty="0" err="1"/>
              <a:t>f'Mean</a:t>
            </a:r>
            <a:r>
              <a:rPr lang="en-US" sz="1400" dirty="0"/>
              <a:t>: {mean}’) </a:t>
            </a:r>
            <a:br>
              <a:rPr lang="en-US" sz="1400" dirty="0"/>
            </a:br>
            <a:r>
              <a:rPr lang="en-US" sz="1400" dirty="0"/>
              <a:t># Compute minimum value </a:t>
            </a:r>
            <a:br>
              <a:rPr lang="en-US" sz="1400" dirty="0"/>
            </a:br>
            <a:r>
              <a:rPr lang="en-US" sz="1400" dirty="0" err="1"/>
              <a:t>min_value</a:t>
            </a:r>
            <a:r>
              <a:rPr lang="en-US" sz="1400" dirty="0"/>
              <a:t> = </a:t>
            </a:r>
            <a:r>
              <a:rPr lang="en-US" sz="1400" dirty="0" err="1"/>
              <a:t>np.min</a:t>
            </a:r>
            <a:r>
              <a:rPr lang="en-US" sz="1400" dirty="0"/>
              <a:t>(data) </a:t>
            </a:r>
            <a:br>
              <a:rPr lang="en-US" sz="1400" dirty="0"/>
            </a:br>
            <a:r>
              <a:rPr lang="en-US" sz="1400" dirty="0"/>
              <a:t>print(</a:t>
            </a:r>
            <a:r>
              <a:rPr lang="en-US" sz="1400" dirty="0" err="1"/>
              <a:t>f'Minimum</a:t>
            </a:r>
            <a:r>
              <a:rPr lang="en-US" sz="1400" dirty="0"/>
              <a:t> Value: {</a:t>
            </a:r>
            <a:r>
              <a:rPr lang="en-US" sz="1400" dirty="0" err="1"/>
              <a:t>min_value</a:t>
            </a:r>
            <a:r>
              <a:rPr lang="en-US" sz="1400" dirty="0"/>
              <a:t>}’) </a:t>
            </a:r>
            <a:br>
              <a:rPr lang="en-US" sz="1400" dirty="0"/>
            </a:br>
            <a:r>
              <a:rPr lang="en-US" sz="1400" dirty="0"/>
              <a:t># Compute maximum value </a:t>
            </a:r>
            <a:br>
              <a:rPr lang="en-US" sz="1400" dirty="0"/>
            </a:br>
            <a:r>
              <a:rPr lang="en-US" sz="1400" dirty="0" err="1"/>
              <a:t>max_value</a:t>
            </a:r>
            <a:r>
              <a:rPr lang="en-US" sz="1400" dirty="0"/>
              <a:t> = </a:t>
            </a:r>
            <a:r>
              <a:rPr lang="en-US" sz="1400" dirty="0" err="1"/>
              <a:t>np.max</a:t>
            </a:r>
            <a:r>
              <a:rPr lang="en-US" sz="1400" dirty="0"/>
              <a:t>(data)</a:t>
            </a:r>
            <a:br>
              <a:rPr lang="en-US" sz="1400" dirty="0"/>
            </a:br>
            <a:r>
              <a:rPr lang="en-US" sz="1400" dirty="0"/>
              <a:t> print(</a:t>
            </a:r>
            <a:r>
              <a:rPr lang="en-US" sz="1400" dirty="0" err="1"/>
              <a:t>f'Maximum</a:t>
            </a:r>
            <a:r>
              <a:rPr lang="en-US" sz="1400" dirty="0"/>
              <a:t> Value: {</a:t>
            </a:r>
            <a:r>
              <a:rPr lang="en-US" sz="1400" dirty="0" err="1"/>
              <a:t>max_value</a:t>
            </a:r>
            <a:r>
              <a:rPr lang="en-US" sz="1400" dirty="0"/>
              <a:t>}’) </a:t>
            </a:r>
            <a:br>
              <a:rPr lang="en-US" sz="1400" dirty="0"/>
            </a:br>
            <a:r>
              <a:rPr lang="en-US" sz="1400" dirty="0"/>
              <a:t># Compute variance</a:t>
            </a:r>
            <a:br>
              <a:rPr lang="en-US" sz="1400" dirty="0"/>
            </a:br>
            <a:r>
              <a:rPr lang="en-US" sz="1400" dirty="0"/>
              <a:t> variance = </a:t>
            </a:r>
            <a:r>
              <a:rPr lang="en-US" sz="1400" dirty="0" err="1"/>
              <a:t>np.var</a:t>
            </a:r>
            <a:r>
              <a:rPr lang="en-US" sz="1400" dirty="0"/>
              <a:t>(data) </a:t>
            </a:r>
            <a:br>
              <a:rPr lang="en-US" sz="1400" dirty="0"/>
            </a:br>
            <a:r>
              <a:rPr lang="en-US" sz="1400" dirty="0"/>
              <a:t>print(</a:t>
            </a:r>
            <a:r>
              <a:rPr lang="en-US" sz="1400" dirty="0" err="1"/>
              <a:t>f'Variance</a:t>
            </a:r>
            <a:r>
              <a:rPr lang="en-US" sz="1400" dirty="0"/>
              <a:t>: {variance}')</a:t>
            </a:r>
          </a:p>
        </p:txBody>
      </p:sp>
    </p:spTree>
    <p:extLst>
      <p:ext uri="{BB962C8B-B14F-4D97-AF65-F5344CB8AC3E}">
        <p14:creationId xmlns:p14="http://schemas.microsoft.com/office/powerpoint/2010/main" val="1719917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FC02-D80B-2374-A6C8-301B6E0D32DB}"/>
              </a:ext>
            </a:extLst>
          </p:cNvPr>
          <p:cNvSpPr>
            <a:spLocks noGrp="1"/>
          </p:cNvSpPr>
          <p:nvPr>
            <p:ph type="title"/>
          </p:nvPr>
        </p:nvSpPr>
        <p:spPr/>
        <p:txBody>
          <a:bodyPr/>
          <a:lstStyle/>
          <a:p>
            <a:r>
              <a:rPr lang="en-US" dirty="0"/>
              <a:t>Assignment 1</a:t>
            </a:r>
          </a:p>
        </p:txBody>
      </p:sp>
      <p:sp>
        <p:nvSpPr>
          <p:cNvPr id="3" name="Content Placeholder 2">
            <a:extLst>
              <a:ext uri="{FF2B5EF4-FFF2-40B4-BE49-F238E27FC236}">
                <a16:creationId xmlns:a16="http://schemas.microsoft.com/office/drawing/2014/main" id="{454AFEEA-3B2A-9B6B-EF52-FFD3E66D71DD}"/>
              </a:ext>
            </a:extLst>
          </p:cNvPr>
          <p:cNvSpPr>
            <a:spLocks noGrp="1"/>
          </p:cNvSpPr>
          <p:nvPr>
            <p:ph idx="1"/>
          </p:nvPr>
        </p:nvSpPr>
        <p:spPr/>
        <p:txBody>
          <a:bodyPr/>
          <a:lstStyle/>
          <a:p>
            <a:r>
              <a:rPr lang="en-US" dirty="0"/>
              <a:t>Ingest the </a:t>
            </a:r>
            <a:r>
              <a:rPr lang="en-US" dirty="0">
                <a:hlinkClick r:id="rId2"/>
              </a:rPr>
              <a:t>Iris Data from UCI </a:t>
            </a:r>
            <a:endParaRPr lang="en-US" dirty="0"/>
          </a:p>
          <a:p>
            <a:r>
              <a:rPr lang="en-US" dirty="0"/>
              <a:t>Conduct basic exploration on Iris Data using pandas and numpy</a:t>
            </a:r>
          </a:p>
        </p:txBody>
      </p:sp>
    </p:spTree>
    <p:extLst>
      <p:ext uri="{BB962C8B-B14F-4D97-AF65-F5344CB8AC3E}">
        <p14:creationId xmlns:p14="http://schemas.microsoft.com/office/powerpoint/2010/main" val="357398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891A5-2C75-B9EE-69C1-0577768E69CC}"/>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6096AAF2-285D-96B3-165A-5C1D8C94F8AB}"/>
              </a:ext>
            </a:extLst>
          </p:cNvPr>
          <p:cNvSpPr>
            <a:spLocks noGrp="1"/>
          </p:cNvSpPr>
          <p:nvPr>
            <p:ph idx="1"/>
          </p:nvPr>
        </p:nvSpPr>
        <p:spPr/>
        <p:txBody>
          <a:bodyPr/>
          <a:lstStyle/>
          <a:p>
            <a:r>
              <a:rPr lang="en-US" dirty="0"/>
              <a:t>Supervised learning involves training a model on a labeled dataset, which means that each training example is paired with an output label.</a:t>
            </a:r>
          </a:p>
          <a:p>
            <a:r>
              <a:rPr lang="en-US" b="1" dirty="0"/>
              <a:t>Examples</a:t>
            </a:r>
            <a:r>
              <a:rPr lang="en-US" dirty="0"/>
              <a:t>: Classification (e.g., spam detection), Regression (e.g., predicting house prices).</a:t>
            </a:r>
          </a:p>
          <a:p>
            <a:r>
              <a:rPr lang="en-US" b="1" dirty="0"/>
              <a:t>Algorithms</a:t>
            </a:r>
            <a:r>
              <a:rPr lang="en-US" dirty="0"/>
              <a:t>: Linear Regression, Logistic Regression, Support Vector Machines, Decision Trees, Neural Networks.</a:t>
            </a:r>
          </a:p>
        </p:txBody>
      </p:sp>
    </p:spTree>
    <p:extLst>
      <p:ext uri="{BB962C8B-B14F-4D97-AF65-F5344CB8AC3E}">
        <p14:creationId xmlns:p14="http://schemas.microsoft.com/office/powerpoint/2010/main" val="196299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C76F-8DC4-3E37-C878-8F7F18CE0671}"/>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61B7A87E-1E0E-0D3B-1672-310FB7814F6E}"/>
              </a:ext>
            </a:extLst>
          </p:cNvPr>
          <p:cNvSpPr>
            <a:spLocks noGrp="1"/>
          </p:cNvSpPr>
          <p:nvPr>
            <p:ph idx="1"/>
          </p:nvPr>
        </p:nvSpPr>
        <p:spPr/>
        <p:txBody>
          <a:bodyPr/>
          <a:lstStyle/>
          <a:p>
            <a:r>
              <a:rPr lang="en-US" dirty="0"/>
              <a:t>Unsupervised learning deals with unlabeled data. The goal is to identify underlying patterns or structures in the data.</a:t>
            </a:r>
          </a:p>
          <a:p>
            <a:r>
              <a:rPr lang="en-US" b="1" dirty="0"/>
              <a:t>Examples</a:t>
            </a:r>
            <a:r>
              <a:rPr lang="en-US" dirty="0"/>
              <a:t>: Clustering (e.g., customer segmentation), Dimensionality Reduction (e.g., Principal Component Analysis).</a:t>
            </a:r>
          </a:p>
          <a:p>
            <a:r>
              <a:rPr lang="en-US" b="1" dirty="0"/>
              <a:t>Algorithms</a:t>
            </a:r>
            <a:r>
              <a:rPr lang="en-US" dirty="0"/>
              <a:t>: K-Means Clustering, Hierarchical Clustering, Gaussian Mixture Models, Autoencoders.</a:t>
            </a:r>
          </a:p>
          <a:p>
            <a:endParaRPr lang="en-US" dirty="0"/>
          </a:p>
        </p:txBody>
      </p:sp>
    </p:spTree>
    <p:extLst>
      <p:ext uri="{BB962C8B-B14F-4D97-AF65-F5344CB8AC3E}">
        <p14:creationId xmlns:p14="http://schemas.microsoft.com/office/powerpoint/2010/main" val="1825137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281AA-B1DA-12D1-7FE0-6DC25C8655BE}"/>
              </a:ext>
            </a:extLst>
          </p:cNvPr>
          <p:cNvSpPr>
            <a:spLocks noGrp="1"/>
          </p:cNvSpPr>
          <p:nvPr>
            <p:ph type="title"/>
          </p:nvPr>
        </p:nvSpPr>
        <p:spPr/>
        <p:txBody>
          <a:bodyPr/>
          <a:lstStyle/>
          <a:p>
            <a:r>
              <a:rPr lang="en-US" dirty="0"/>
              <a:t>Reinforcement Learning</a:t>
            </a:r>
          </a:p>
        </p:txBody>
      </p:sp>
      <p:sp>
        <p:nvSpPr>
          <p:cNvPr id="3" name="Content Placeholder 2">
            <a:extLst>
              <a:ext uri="{FF2B5EF4-FFF2-40B4-BE49-F238E27FC236}">
                <a16:creationId xmlns:a16="http://schemas.microsoft.com/office/drawing/2014/main" id="{AB0AA57B-2BF6-F063-DBA8-E9C254DEBEC9}"/>
              </a:ext>
            </a:extLst>
          </p:cNvPr>
          <p:cNvSpPr>
            <a:spLocks noGrp="1"/>
          </p:cNvSpPr>
          <p:nvPr>
            <p:ph idx="1"/>
          </p:nvPr>
        </p:nvSpPr>
        <p:spPr/>
        <p:txBody>
          <a:bodyPr/>
          <a:lstStyle/>
          <a:p>
            <a:r>
              <a:rPr lang="en-US" dirty="0"/>
              <a:t>Reinforcement learning involves training an agent to make a sequence of decisions by rewarding it for desirable actions and/or punishing it for undesirable ones.</a:t>
            </a:r>
          </a:p>
          <a:p>
            <a:r>
              <a:rPr lang="en-US" b="1" dirty="0"/>
              <a:t>Examples</a:t>
            </a:r>
            <a:r>
              <a:rPr lang="en-US" dirty="0"/>
              <a:t>: Game playing (e.g., AlphaGo), Robotics, Autonomous Driving.</a:t>
            </a:r>
          </a:p>
          <a:p>
            <a:r>
              <a:rPr lang="en-US" b="1" dirty="0"/>
              <a:t>Algorithms</a:t>
            </a:r>
            <a:r>
              <a:rPr lang="en-US" dirty="0"/>
              <a:t>: Q-Learning, Deep Q-Networks (DQN), Policy Gradients, Actor-Critic Methods.</a:t>
            </a:r>
          </a:p>
        </p:txBody>
      </p:sp>
    </p:spTree>
    <p:extLst>
      <p:ext uri="{BB962C8B-B14F-4D97-AF65-F5344CB8AC3E}">
        <p14:creationId xmlns:p14="http://schemas.microsoft.com/office/powerpoint/2010/main" val="31989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9A031-0F24-7919-E0CF-11913A532421}"/>
              </a:ext>
            </a:extLst>
          </p:cNvPr>
          <p:cNvSpPr>
            <a:spLocks noGrp="1"/>
          </p:cNvSpPr>
          <p:nvPr>
            <p:ph type="title"/>
          </p:nvPr>
        </p:nvSpPr>
        <p:spPr/>
        <p:txBody>
          <a:bodyPr/>
          <a:lstStyle/>
          <a:p>
            <a:r>
              <a:rPr lang="en-US" dirty="0"/>
              <a:t>Features in Machine Learning</a:t>
            </a:r>
          </a:p>
        </p:txBody>
      </p:sp>
      <p:sp>
        <p:nvSpPr>
          <p:cNvPr id="3" name="Content Placeholder 2">
            <a:extLst>
              <a:ext uri="{FF2B5EF4-FFF2-40B4-BE49-F238E27FC236}">
                <a16:creationId xmlns:a16="http://schemas.microsoft.com/office/drawing/2014/main" id="{A9DB096D-5BAA-4E6E-49D7-5B3BF8377D46}"/>
              </a:ext>
            </a:extLst>
          </p:cNvPr>
          <p:cNvSpPr>
            <a:spLocks noGrp="1"/>
          </p:cNvSpPr>
          <p:nvPr>
            <p:ph idx="1"/>
          </p:nvPr>
        </p:nvSpPr>
        <p:spPr/>
        <p:txBody>
          <a:bodyPr/>
          <a:lstStyle/>
          <a:p>
            <a:r>
              <a:rPr lang="en-US" dirty="0"/>
              <a:t>In machine learning, features are the individual measurable properties or characteristics of the data being analyzed. </a:t>
            </a:r>
          </a:p>
          <a:p>
            <a:r>
              <a:rPr lang="en-US" dirty="0"/>
              <a:t>Features play a critical role in the performance of machine learning models as they provide the necessary input information that the model uses to learn patterns and make predictions.</a:t>
            </a:r>
          </a:p>
        </p:txBody>
      </p:sp>
    </p:spTree>
    <p:extLst>
      <p:ext uri="{BB962C8B-B14F-4D97-AF65-F5344CB8AC3E}">
        <p14:creationId xmlns:p14="http://schemas.microsoft.com/office/powerpoint/2010/main" val="3742392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15FD-F515-682E-07CA-F755431F777B}"/>
              </a:ext>
            </a:extLst>
          </p:cNvPr>
          <p:cNvSpPr>
            <a:spLocks noGrp="1"/>
          </p:cNvSpPr>
          <p:nvPr>
            <p:ph type="title"/>
          </p:nvPr>
        </p:nvSpPr>
        <p:spPr/>
        <p:txBody>
          <a:bodyPr/>
          <a:lstStyle/>
          <a:p>
            <a:r>
              <a:rPr lang="en-US" dirty="0"/>
              <a:t>Types of Features</a:t>
            </a:r>
          </a:p>
        </p:txBody>
      </p:sp>
      <p:sp>
        <p:nvSpPr>
          <p:cNvPr id="3" name="Content Placeholder 2">
            <a:extLst>
              <a:ext uri="{FF2B5EF4-FFF2-40B4-BE49-F238E27FC236}">
                <a16:creationId xmlns:a16="http://schemas.microsoft.com/office/drawing/2014/main" id="{E55F3527-3BC9-F796-BA7B-C597FA188F05}"/>
              </a:ext>
            </a:extLst>
          </p:cNvPr>
          <p:cNvSpPr>
            <a:spLocks noGrp="1"/>
          </p:cNvSpPr>
          <p:nvPr>
            <p:ph idx="1"/>
          </p:nvPr>
        </p:nvSpPr>
        <p:spPr/>
        <p:txBody>
          <a:bodyPr/>
          <a:lstStyle/>
          <a:p>
            <a:r>
              <a:rPr lang="en-US" dirty="0"/>
              <a:t>Numerical Features</a:t>
            </a:r>
          </a:p>
          <a:p>
            <a:pPr lvl="1"/>
            <a:r>
              <a:rPr lang="en-US" dirty="0"/>
              <a:t>Features that represent quantitative data and can be measured on a numerical scale.</a:t>
            </a:r>
          </a:p>
          <a:p>
            <a:pPr lvl="1"/>
            <a:r>
              <a:rPr lang="en-US" b="1" dirty="0"/>
              <a:t>Examples</a:t>
            </a:r>
            <a:r>
              <a:rPr lang="en-US" dirty="0"/>
              <a:t>: Age, salary, temperature, distance.</a:t>
            </a:r>
          </a:p>
          <a:p>
            <a:pPr lvl="1"/>
            <a:r>
              <a:rPr lang="en-US" b="1" dirty="0"/>
              <a:t>Properties</a:t>
            </a:r>
            <a:r>
              <a:rPr lang="en-US" dirty="0"/>
              <a:t>: Can be continuous (e.g., temperature) or discrete (e.g., number of children).</a:t>
            </a:r>
          </a:p>
          <a:p>
            <a:pPr marL="457200" lvl="1" indent="0">
              <a:buNone/>
            </a:pPr>
            <a:endParaRPr lang="en-US" dirty="0"/>
          </a:p>
        </p:txBody>
      </p:sp>
    </p:spTree>
    <p:extLst>
      <p:ext uri="{BB962C8B-B14F-4D97-AF65-F5344CB8AC3E}">
        <p14:creationId xmlns:p14="http://schemas.microsoft.com/office/powerpoint/2010/main" val="79757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CDA0-DE15-3C86-918D-A11B8F7AFB4C}"/>
              </a:ext>
            </a:extLst>
          </p:cNvPr>
          <p:cNvSpPr>
            <a:spLocks noGrp="1"/>
          </p:cNvSpPr>
          <p:nvPr>
            <p:ph type="title"/>
          </p:nvPr>
        </p:nvSpPr>
        <p:spPr/>
        <p:txBody>
          <a:bodyPr/>
          <a:lstStyle/>
          <a:p>
            <a:r>
              <a:rPr lang="en-US" dirty="0"/>
              <a:t>Types of Features</a:t>
            </a:r>
          </a:p>
        </p:txBody>
      </p:sp>
      <p:sp>
        <p:nvSpPr>
          <p:cNvPr id="3" name="Content Placeholder 2">
            <a:extLst>
              <a:ext uri="{FF2B5EF4-FFF2-40B4-BE49-F238E27FC236}">
                <a16:creationId xmlns:a16="http://schemas.microsoft.com/office/drawing/2014/main" id="{29605416-0038-772E-8AF1-1D9D86C8ED5C}"/>
              </a:ext>
            </a:extLst>
          </p:cNvPr>
          <p:cNvSpPr>
            <a:spLocks noGrp="1"/>
          </p:cNvSpPr>
          <p:nvPr>
            <p:ph idx="1"/>
          </p:nvPr>
        </p:nvSpPr>
        <p:spPr/>
        <p:txBody>
          <a:bodyPr/>
          <a:lstStyle/>
          <a:p>
            <a:r>
              <a:rPr lang="en-US" dirty="0"/>
              <a:t>Categorical Features</a:t>
            </a:r>
          </a:p>
          <a:p>
            <a:pPr lvl="1"/>
            <a:r>
              <a:rPr lang="en-US" dirty="0"/>
              <a:t>Features that represent qualitative data and describe categories or groups.</a:t>
            </a:r>
          </a:p>
          <a:p>
            <a:pPr lvl="1"/>
            <a:r>
              <a:rPr lang="en-US" b="1" dirty="0"/>
              <a:t>Examples</a:t>
            </a:r>
            <a:r>
              <a:rPr lang="en-US" dirty="0"/>
              <a:t>: Gender, blood type, color, product category.</a:t>
            </a:r>
          </a:p>
          <a:p>
            <a:pPr lvl="1"/>
            <a:r>
              <a:rPr lang="en-US" b="1" dirty="0"/>
              <a:t>Properties</a:t>
            </a:r>
            <a:r>
              <a:rPr lang="en-US" dirty="0"/>
              <a:t>: Can be nominal (no inherent order, e.g., color) or ordinal (inherent order, e.g., education level)</a:t>
            </a:r>
          </a:p>
          <a:p>
            <a:pPr lvl="1"/>
            <a:endParaRPr lang="en-US" dirty="0"/>
          </a:p>
          <a:p>
            <a:pPr lvl="1"/>
            <a:endParaRPr lang="en-US" dirty="0"/>
          </a:p>
        </p:txBody>
      </p:sp>
    </p:spTree>
    <p:extLst>
      <p:ext uri="{BB962C8B-B14F-4D97-AF65-F5344CB8AC3E}">
        <p14:creationId xmlns:p14="http://schemas.microsoft.com/office/powerpoint/2010/main" val="2197139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3361-59B6-BB6B-00CD-82025E4896D2}"/>
              </a:ext>
            </a:extLst>
          </p:cNvPr>
          <p:cNvSpPr>
            <a:spLocks noGrp="1"/>
          </p:cNvSpPr>
          <p:nvPr>
            <p:ph type="title"/>
          </p:nvPr>
        </p:nvSpPr>
        <p:spPr/>
        <p:txBody>
          <a:bodyPr/>
          <a:lstStyle/>
          <a:p>
            <a:r>
              <a:rPr lang="en-US" dirty="0"/>
              <a:t>Types of Features</a:t>
            </a:r>
          </a:p>
        </p:txBody>
      </p:sp>
      <p:sp>
        <p:nvSpPr>
          <p:cNvPr id="3" name="Content Placeholder 2">
            <a:extLst>
              <a:ext uri="{FF2B5EF4-FFF2-40B4-BE49-F238E27FC236}">
                <a16:creationId xmlns:a16="http://schemas.microsoft.com/office/drawing/2014/main" id="{41847C98-AB5C-59F8-99CF-26485F69125F}"/>
              </a:ext>
            </a:extLst>
          </p:cNvPr>
          <p:cNvSpPr>
            <a:spLocks noGrp="1"/>
          </p:cNvSpPr>
          <p:nvPr>
            <p:ph idx="1"/>
          </p:nvPr>
        </p:nvSpPr>
        <p:spPr/>
        <p:txBody>
          <a:bodyPr/>
          <a:lstStyle/>
          <a:p>
            <a:r>
              <a:rPr lang="en-US" dirty="0"/>
              <a:t>Boolean Features</a:t>
            </a:r>
          </a:p>
          <a:p>
            <a:pPr lvl="1"/>
            <a:r>
              <a:rPr lang="en-US" dirty="0"/>
              <a:t>Features that have binary values, typically representing true/false or yes/no conditions.</a:t>
            </a:r>
          </a:p>
          <a:p>
            <a:pPr lvl="1"/>
            <a:r>
              <a:rPr lang="en-US" b="1" dirty="0"/>
              <a:t>Examples</a:t>
            </a:r>
            <a:r>
              <a:rPr lang="en-US" dirty="0"/>
              <a:t>: Is student (yes/no), has diabetes (true/false).</a:t>
            </a:r>
          </a:p>
        </p:txBody>
      </p:sp>
    </p:spTree>
    <p:extLst>
      <p:ext uri="{BB962C8B-B14F-4D97-AF65-F5344CB8AC3E}">
        <p14:creationId xmlns:p14="http://schemas.microsoft.com/office/powerpoint/2010/main" val="298047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1387</Words>
  <Application>Microsoft Macintosh PowerPoint</Application>
  <PresentationFormat>Widescreen</PresentationFormat>
  <Paragraphs>112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Introduction to Machine Learning</vt:lpstr>
      <vt:lpstr>Overview of Machine Learning Concepts</vt:lpstr>
      <vt:lpstr>Supervised Learning</vt:lpstr>
      <vt:lpstr>Unsupervised Learning</vt:lpstr>
      <vt:lpstr>Reinforcement Learning</vt:lpstr>
      <vt:lpstr>Features in Machine Learning</vt:lpstr>
      <vt:lpstr>Types of Features</vt:lpstr>
      <vt:lpstr>Types of Features</vt:lpstr>
      <vt:lpstr>Types of Features</vt:lpstr>
      <vt:lpstr>Types of Features</vt:lpstr>
      <vt:lpstr>Types of Features</vt:lpstr>
      <vt:lpstr>Knowledge Discovery in Databases (KDD process)</vt:lpstr>
      <vt:lpstr>Knowledge Discovery in Databases (KDD) </vt:lpstr>
      <vt:lpstr>Data Ingestion</vt:lpstr>
      <vt:lpstr>Data Exploration</vt:lpstr>
      <vt:lpstr>Data Exploration</vt:lpstr>
      <vt:lpstr>Introduction to Pandas </vt:lpstr>
      <vt:lpstr>Introduction to Pandas </vt:lpstr>
      <vt:lpstr>Introduction to Pandas </vt:lpstr>
      <vt:lpstr>Introduction to Numpy </vt:lpstr>
      <vt:lpstr>Introduction to Numpy</vt:lpstr>
      <vt:lpstr>Introduction to Numpy </vt:lpstr>
      <vt:lpstr>Assignment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Bhasker, Bhavana</dc:creator>
  <cp:lastModifiedBy>Bhasker, Bhavana</cp:lastModifiedBy>
  <cp:revision>73</cp:revision>
  <dcterms:created xsi:type="dcterms:W3CDTF">2024-06-10T06:24:43Z</dcterms:created>
  <dcterms:modified xsi:type="dcterms:W3CDTF">2024-06-10T07:03:19Z</dcterms:modified>
</cp:coreProperties>
</file>