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373981"/>
            <a:ext cx="7477601" cy="1666399"/>
          </a:xfrm>
          <a:prstGeom prst="rect">
            <a:avLst/>
          </a:prstGeom>
          <a:noFill/>
          <a:ln/>
        </p:spPr>
        <p:txBody>
          <a:bodyPr wrap="square" rtlCol="0" anchor="t"/>
          <a:lstStyle/>
          <a:p>
            <a:pPr indent="0" marL="0">
              <a:lnSpc>
                <a:spcPts val="6561"/>
              </a:lnSpc>
              <a:buNone/>
            </a:pPr>
            <a:r>
              <a:rPr lang="en-US" sz="5249" b="1" dirty="0">
                <a:solidFill>
                  <a:srgbClr val="484237"/>
                </a:solidFill>
                <a:latin typeface="Gelasio" pitchFamily="34" charset="0"/>
                <a:ea typeface="Gelasio" pitchFamily="34" charset="-122"/>
                <a:cs typeface="Gelasio" pitchFamily="34" charset="-120"/>
              </a:rPr>
              <a:t>Understanding Big Data</a:t>
            </a:r>
            <a:endParaRPr lang="en-US" sz="5249" dirty="0"/>
          </a:p>
        </p:txBody>
      </p:sp>
      <p:sp>
        <p:nvSpPr>
          <p:cNvPr id="6" name="Text 3"/>
          <p:cNvSpPr/>
          <p:nvPr/>
        </p:nvSpPr>
        <p:spPr>
          <a:xfrm>
            <a:off x="833199" y="3373636"/>
            <a:ext cx="7477601" cy="2843213"/>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Welcome to the fascinating world of Big Data, a term that has revolutionized the way organizations manage, process, and leverage a vast amount of information in this digital age. The concept of Big Data goes beyond simple large quantities; it encompasses the complexity, speed, and diversity of data that are beyond the capabilities of traditional databases to capture, store, analyze, and visualize without specialized technologies. Let's dive into the intricate details that characterize Big Data and explore its profound impact on various industries.</a:t>
            </a:r>
            <a:endParaRPr lang="en-US" sz="1750" dirty="0"/>
          </a:p>
        </p:txBody>
      </p:sp>
      <p:sp>
        <p:nvSpPr>
          <p:cNvPr id="7" name="Shape 4"/>
          <p:cNvSpPr/>
          <p:nvPr/>
        </p:nvSpPr>
        <p:spPr>
          <a:xfrm>
            <a:off x="833199" y="6483429"/>
            <a:ext cx="355402" cy="355402"/>
          </a:xfrm>
          <a:prstGeom prst="roundRect">
            <a:avLst>
              <a:gd name="adj" fmla="val 25726039"/>
            </a:avLst>
          </a:prstGeom>
          <a:solidFill>
            <a:srgbClr val="3A9131"/>
          </a:solidFill>
          <a:ln w="7620">
            <a:solidFill>
              <a:srgbClr val="FFFFFF"/>
            </a:solidFill>
            <a:prstDash val="solid"/>
          </a:ln>
        </p:spPr>
      </p:sp>
      <p:sp>
        <p:nvSpPr>
          <p:cNvPr id="8" name="Text 5"/>
          <p:cNvSpPr/>
          <p:nvPr/>
        </p:nvSpPr>
        <p:spPr>
          <a:xfrm>
            <a:off x="906423" y="6587966"/>
            <a:ext cx="208836" cy="146328"/>
          </a:xfrm>
          <a:prstGeom prst="rect">
            <a:avLst/>
          </a:prstGeom>
          <a:noFill/>
          <a:ln/>
        </p:spPr>
        <p:txBody>
          <a:bodyPr wrap="none" rtlCol="0" anchor="t"/>
          <a:lstStyle/>
          <a:p>
            <a:pPr algn="ctr" indent="0" marL="0">
              <a:lnSpc>
                <a:spcPts val="1152"/>
              </a:lnSpc>
              <a:buNone/>
            </a:pPr>
            <a:r>
              <a:rPr lang="en-US" sz="1152" dirty="0">
                <a:solidFill>
                  <a:srgbClr val="FFFFFF"/>
                </a:solidFill>
                <a:latin typeface="Gelasio" pitchFamily="34" charset="0"/>
                <a:ea typeface="Gelasio" pitchFamily="34" charset="-122"/>
                <a:cs typeface="Gelasio" pitchFamily="34" charset="-120"/>
              </a:rPr>
              <a:t>Ga</a:t>
            </a:r>
            <a:endParaRPr lang="en-US" sz="1152" dirty="0"/>
          </a:p>
        </p:txBody>
      </p:sp>
      <p:sp>
        <p:nvSpPr>
          <p:cNvPr id="9" name="Text 6"/>
          <p:cNvSpPr/>
          <p:nvPr/>
        </p:nvSpPr>
        <p:spPr>
          <a:xfrm>
            <a:off x="1299686" y="6466761"/>
            <a:ext cx="3239572" cy="388858"/>
          </a:xfrm>
          <a:prstGeom prst="rect">
            <a:avLst/>
          </a:prstGeom>
          <a:noFill/>
          <a:ln/>
        </p:spPr>
        <p:txBody>
          <a:bodyPr wrap="none" rtlCol="0" anchor="t"/>
          <a:lstStyle/>
          <a:p>
            <a:pPr algn="l" indent="0" marL="0">
              <a:lnSpc>
                <a:spcPts val="3062"/>
              </a:lnSpc>
              <a:buNone/>
            </a:pPr>
            <a:r>
              <a:rPr lang="en-US" sz="2187" b="1" dirty="0">
                <a:solidFill>
                  <a:srgbClr val="746558"/>
                </a:solidFill>
                <a:latin typeface="Gelasio" pitchFamily="34" charset="0"/>
                <a:ea typeface="Gelasio" pitchFamily="34" charset="-122"/>
                <a:cs typeface="Gelasio" pitchFamily="34" charset="-120"/>
              </a:rPr>
              <a:t>by Gugulothu  Bhavana</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0076"/>
          </a:xfrm>
          <a:prstGeom prst="rect">
            <a:avLst/>
          </a:prstGeom>
          <a:solidFill>
            <a:srgbClr val="F9F6F0"/>
          </a:solidFill>
          <a:ln/>
        </p:spPr>
      </p:sp>
      <p:sp>
        <p:nvSpPr>
          <p:cNvPr id="4" name="Text 2"/>
          <p:cNvSpPr/>
          <p:nvPr/>
        </p:nvSpPr>
        <p:spPr>
          <a:xfrm>
            <a:off x="2350532" y="574834"/>
            <a:ext cx="6050399" cy="653177"/>
          </a:xfrm>
          <a:prstGeom prst="rect">
            <a:avLst/>
          </a:prstGeom>
          <a:noFill/>
          <a:ln/>
        </p:spPr>
        <p:txBody>
          <a:bodyPr wrap="none" rtlCol="0" anchor="t"/>
          <a:lstStyle/>
          <a:p>
            <a:pPr indent="0" marL="0">
              <a:lnSpc>
                <a:spcPts val="5144"/>
              </a:lnSpc>
              <a:buNone/>
            </a:pPr>
            <a:r>
              <a:rPr lang="en-US" sz="4115" b="1" dirty="0">
                <a:solidFill>
                  <a:srgbClr val="484237"/>
                </a:solidFill>
                <a:latin typeface="Gelasio" pitchFamily="34" charset="0"/>
                <a:ea typeface="Gelasio" pitchFamily="34" charset="-122"/>
                <a:cs typeface="Gelasio" pitchFamily="34" charset="-120"/>
              </a:rPr>
              <a:t>The Five V's of Big Data</a:t>
            </a:r>
            <a:endParaRPr lang="en-US" sz="4115" dirty="0"/>
          </a:p>
        </p:txBody>
      </p:sp>
      <p:sp>
        <p:nvSpPr>
          <p:cNvPr id="5" name="Text 3"/>
          <p:cNvSpPr/>
          <p:nvPr/>
        </p:nvSpPr>
        <p:spPr>
          <a:xfrm>
            <a:off x="2350532" y="1750457"/>
            <a:ext cx="2612946" cy="326588"/>
          </a:xfrm>
          <a:prstGeom prst="rect">
            <a:avLst/>
          </a:prstGeom>
          <a:noFill/>
          <a:ln/>
        </p:spPr>
        <p:txBody>
          <a:bodyPr wrap="none" rtlCol="0" anchor="t"/>
          <a:lstStyle/>
          <a:p>
            <a:pPr indent="0" marL="0">
              <a:lnSpc>
                <a:spcPts val="2572"/>
              </a:lnSpc>
              <a:buNone/>
            </a:pPr>
            <a:r>
              <a:rPr lang="en-US" sz="2057" b="1" dirty="0">
                <a:solidFill>
                  <a:srgbClr val="484237"/>
                </a:solidFill>
                <a:latin typeface="Gelasio" pitchFamily="34" charset="0"/>
                <a:ea typeface="Gelasio" pitchFamily="34" charset="-122"/>
                <a:cs typeface="Gelasio" pitchFamily="34" charset="-120"/>
              </a:rPr>
              <a:t>Volume</a:t>
            </a:r>
            <a:endParaRPr lang="en-US" sz="2057" dirty="0"/>
          </a:p>
        </p:txBody>
      </p:sp>
      <p:sp>
        <p:nvSpPr>
          <p:cNvPr id="6" name="Text 4"/>
          <p:cNvSpPr/>
          <p:nvPr/>
        </p:nvSpPr>
        <p:spPr>
          <a:xfrm>
            <a:off x="2350532" y="2286000"/>
            <a:ext cx="2969419" cy="2341126"/>
          </a:xfrm>
          <a:prstGeom prst="rect">
            <a:avLst/>
          </a:prstGeom>
          <a:noFill/>
          <a:ln/>
        </p:spPr>
        <p:txBody>
          <a:bodyPr wrap="square" rtlCol="0" anchor="t"/>
          <a:lstStyle/>
          <a:p>
            <a:pPr indent="0" marL="0">
              <a:lnSpc>
                <a:spcPts val="2634"/>
              </a:lnSpc>
              <a:buNone/>
            </a:pPr>
            <a:r>
              <a:rPr lang="en-US" sz="1646" dirty="0">
                <a:solidFill>
                  <a:srgbClr val="746558"/>
                </a:solidFill>
                <a:latin typeface="Gelasio" pitchFamily="34" charset="0"/>
                <a:ea typeface="Gelasio" pitchFamily="34" charset="-122"/>
                <a:cs typeface="Gelasio" pitchFamily="34" charset="-120"/>
              </a:rPr>
              <a:t>At its core, Big Data starts with Volume, the sheer scale of data encompassing terabytes to exabytes, originating from endless sources such as sensors, social networks, and business interactions.</a:t>
            </a:r>
            <a:endParaRPr lang="en-US" sz="1646" dirty="0"/>
          </a:p>
        </p:txBody>
      </p:sp>
      <p:sp>
        <p:nvSpPr>
          <p:cNvPr id="7" name="Text 5"/>
          <p:cNvSpPr/>
          <p:nvPr/>
        </p:nvSpPr>
        <p:spPr>
          <a:xfrm>
            <a:off x="5837396" y="1750457"/>
            <a:ext cx="2612946" cy="326588"/>
          </a:xfrm>
          <a:prstGeom prst="rect">
            <a:avLst/>
          </a:prstGeom>
          <a:noFill/>
          <a:ln/>
        </p:spPr>
        <p:txBody>
          <a:bodyPr wrap="none" rtlCol="0" anchor="t"/>
          <a:lstStyle/>
          <a:p>
            <a:pPr indent="0" marL="0">
              <a:lnSpc>
                <a:spcPts val="2572"/>
              </a:lnSpc>
              <a:buNone/>
            </a:pPr>
            <a:r>
              <a:rPr lang="en-US" sz="2057" b="1" dirty="0">
                <a:solidFill>
                  <a:srgbClr val="484237"/>
                </a:solidFill>
                <a:latin typeface="Gelasio" pitchFamily="34" charset="0"/>
                <a:ea typeface="Gelasio" pitchFamily="34" charset="-122"/>
                <a:cs typeface="Gelasio" pitchFamily="34" charset="-120"/>
              </a:rPr>
              <a:t>Velocity</a:t>
            </a:r>
            <a:endParaRPr lang="en-US" sz="2057" dirty="0"/>
          </a:p>
        </p:txBody>
      </p:sp>
      <p:sp>
        <p:nvSpPr>
          <p:cNvPr id="8" name="Text 6"/>
          <p:cNvSpPr/>
          <p:nvPr/>
        </p:nvSpPr>
        <p:spPr>
          <a:xfrm>
            <a:off x="5837396" y="2286000"/>
            <a:ext cx="2969419" cy="2006679"/>
          </a:xfrm>
          <a:prstGeom prst="rect">
            <a:avLst/>
          </a:prstGeom>
          <a:noFill/>
          <a:ln/>
        </p:spPr>
        <p:txBody>
          <a:bodyPr wrap="square" rtlCol="0" anchor="t"/>
          <a:lstStyle/>
          <a:p>
            <a:pPr indent="0" marL="0">
              <a:lnSpc>
                <a:spcPts val="2634"/>
              </a:lnSpc>
              <a:buNone/>
            </a:pPr>
            <a:r>
              <a:rPr lang="en-US" sz="1646" dirty="0">
                <a:solidFill>
                  <a:srgbClr val="746558"/>
                </a:solidFill>
                <a:latin typeface="Gelasio" pitchFamily="34" charset="0"/>
                <a:ea typeface="Gelasio" pitchFamily="34" charset="-122"/>
                <a:cs typeface="Gelasio" pitchFamily="34" charset="-120"/>
              </a:rPr>
              <a:t>Velocity highlights the unprecedented speed of data creation and the pressure on systems to deal with streaming data like financial ticks or GPS signals in near real-time.</a:t>
            </a:r>
            <a:endParaRPr lang="en-US" sz="1646" dirty="0"/>
          </a:p>
        </p:txBody>
      </p:sp>
      <p:sp>
        <p:nvSpPr>
          <p:cNvPr id="9" name="Text 7"/>
          <p:cNvSpPr/>
          <p:nvPr/>
        </p:nvSpPr>
        <p:spPr>
          <a:xfrm>
            <a:off x="9324261" y="1750457"/>
            <a:ext cx="2612946" cy="326588"/>
          </a:xfrm>
          <a:prstGeom prst="rect">
            <a:avLst/>
          </a:prstGeom>
          <a:noFill/>
          <a:ln/>
        </p:spPr>
        <p:txBody>
          <a:bodyPr wrap="none" rtlCol="0" anchor="t"/>
          <a:lstStyle/>
          <a:p>
            <a:pPr indent="0" marL="0">
              <a:lnSpc>
                <a:spcPts val="2572"/>
              </a:lnSpc>
              <a:buNone/>
            </a:pPr>
            <a:r>
              <a:rPr lang="en-US" sz="2057" b="1" dirty="0">
                <a:solidFill>
                  <a:srgbClr val="484237"/>
                </a:solidFill>
                <a:latin typeface="Gelasio" pitchFamily="34" charset="0"/>
                <a:ea typeface="Gelasio" pitchFamily="34" charset="-122"/>
                <a:cs typeface="Gelasio" pitchFamily="34" charset="-120"/>
              </a:rPr>
              <a:t>Variety</a:t>
            </a:r>
            <a:endParaRPr lang="en-US" sz="2057" dirty="0"/>
          </a:p>
        </p:txBody>
      </p:sp>
      <p:sp>
        <p:nvSpPr>
          <p:cNvPr id="10" name="Text 8"/>
          <p:cNvSpPr/>
          <p:nvPr/>
        </p:nvSpPr>
        <p:spPr>
          <a:xfrm>
            <a:off x="9324261" y="2286000"/>
            <a:ext cx="2969419" cy="2675573"/>
          </a:xfrm>
          <a:prstGeom prst="rect">
            <a:avLst/>
          </a:prstGeom>
          <a:noFill/>
          <a:ln/>
        </p:spPr>
        <p:txBody>
          <a:bodyPr wrap="square" rtlCol="0" anchor="t"/>
          <a:lstStyle/>
          <a:p>
            <a:pPr indent="0" marL="0">
              <a:lnSpc>
                <a:spcPts val="2634"/>
              </a:lnSpc>
              <a:buNone/>
            </a:pPr>
            <a:r>
              <a:rPr lang="en-US" sz="1646" dirty="0">
                <a:solidFill>
                  <a:srgbClr val="746558"/>
                </a:solidFill>
                <a:latin typeface="Gelasio" pitchFamily="34" charset="0"/>
                <a:ea typeface="Gelasio" pitchFamily="34" charset="-122"/>
                <a:cs typeface="Gelasio" pitchFamily="34" charset="-120"/>
              </a:rPr>
              <a:t>Variety refers to the myriad types of data, from neatly organized numbers in spreadsheets to unstructured text and images, each demanding different approaches for effective processing.</a:t>
            </a:r>
            <a:endParaRPr lang="en-US" sz="1646" dirty="0"/>
          </a:p>
        </p:txBody>
      </p:sp>
      <p:sp>
        <p:nvSpPr>
          <p:cNvPr id="11" name="Text 9"/>
          <p:cNvSpPr/>
          <p:nvPr/>
        </p:nvSpPr>
        <p:spPr>
          <a:xfrm>
            <a:off x="2350532" y="5593794"/>
            <a:ext cx="2612946" cy="326588"/>
          </a:xfrm>
          <a:prstGeom prst="rect">
            <a:avLst/>
          </a:prstGeom>
          <a:noFill/>
          <a:ln/>
        </p:spPr>
        <p:txBody>
          <a:bodyPr wrap="none" rtlCol="0" anchor="t"/>
          <a:lstStyle/>
          <a:p>
            <a:pPr indent="0" marL="0">
              <a:lnSpc>
                <a:spcPts val="2572"/>
              </a:lnSpc>
              <a:buNone/>
            </a:pPr>
            <a:r>
              <a:rPr lang="en-US" sz="2057" b="1" dirty="0">
                <a:solidFill>
                  <a:srgbClr val="484237"/>
                </a:solidFill>
                <a:latin typeface="Gelasio" pitchFamily="34" charset="0"/>
                <a:ea typeface="Gelasio" pitchFamily="34" charset="-122"/>
                <a:cs typeface="Gelasio" pitchFamily="34" charset="-120"/>
              </a:rPr>
              <a:t>Variability</a:t>
            </a:r>
            <a:endParaRPr lang="en-US" sz="2057" dirty="0"/>
          </a:p>
        </p:txBody>
      </p:sp>
      <p:sp>
        <p:nvSpPr>
          <p:cNvPr id="12" name="Text 10"/>
          <p:cNvSpPr/>
          <p:nvPr/>
        </p:nvSpPr>
        <p:spPr>
          <a:xfrm>
            <a:off x="2350532" y="6129338"/>
            <a:ext cx="4709636" cy="1003340"/>
          </a:xfrm>
          <a:prstGeom prst="rect">
            <a:avLst/>
          </a:prstGeom>
          <a:noFill/>
          <a:ln/>
        </p:spPr>
        <p:txBody>
          <a:bodyPr wrap="square" rtlCol="0" anchor="t"/>
          <a:lstStyle/>
          <a:p>
            <a:pPr indent="0" marL="0">
              <a:lnSpc>
                <a:spcPts val="2634"/>
              </a:lnSpc>
              <a:buNone/>
            </a:pPr>
            <a:r>
              <a:rPr lang="en-US" sz="1646" dirty="0">
                <a:solidFill>
                  <a:srgbClr val="746558"/>
                </a:solidFill>
                <a:latin typeface="Gelasio" pitchFamily="34" charset="0"/>
                <a:ea typeface="Gelasio" pitchFamily="34" charset="-122"/>
                <a:cs typeface="Gelasio" pitchFamily="34" charset="-120"/>
              </a:rPr>
              <a:t>Variability confronts the inconsistency in data flows, challenging systems to handle the fluctuations in data format, structure, and quality.</a:t>
            </a:r>
            <a:endParaRPr lang="en-US" sz="1646" dirty="0"/>
          </a:p>
        </p:txBody>
      </p:sp>
      <p:sp>
        <p:nvSpPr>
          <p:cNvPr id="13" name="Text 11"/>
          <p:cNvSpPr/>
          <p:nvPr/>
        </p:nvSpPr>
        <p:spPr>
          <a:xfrm>
            <a:off x="7577614" y="5593794"/>
            <a:ext cx="2612946" cy="326588"/>
          </a:xfrm>
          <a:prstGeom prst="rect">
            <a:avLst/>
          </a:prstGeom>
          <a:noFill/>
          <a:ln/>
        </p:spPr>
        <p:txBody>
          <a:bodyPr wrap="none" rtlCol="0" anchor="t"/>
          <a:lstStyle/>
          <a:p>
            <a:pPr indent="0" marL="0">
              <a:lnSpc>
                <a:spcPts val="2572"/>
              </a:lnSpc>
              <a:buNone/>
            </a:pPr>
            <a:r>
              <a:rPr lang="en-US" sz="2057" b="1" dirty="0">
                <a:solidFill>
                  <a:srgbClr val="484237"/>
                </a:solidFill>
                <a:latin typeface="Gelasio" pitchFamily="34" charset="0"/>
                <a:ea typeface="Gelasio" pitchFamily="34" charset="-122"/>
                <a:cs typeface="Gelasio" pitchFamily="34" charset="-120"/>
              </a:rPr>
              <a:t>Veracity</a:t>
            </a:r>
            <a:endParaRPr lang="en-US" sz="2057" dirty="0"/>
          </a:p>
        </p:txBody>
      </p:sp>
      <p:sp>
        <p:nvSpPr>
          <p:cNvPr id="14" name="Text 12"/>
          <p:cNvSpPr/>
          <p:nvPr/>
        </p:nvSpPr>
        <p:spPr>
          <a:xfrm>
            <a:off x="7577614" y="6129338"/>
            <a:ext cx="4709636" cy="1337786"/>
          </a:xfrm>
          <a:prstGeom prst="rect">
            <a:avLst/>
          </a:prstGeom>
          <a:noFill/>
          <a:ln/>
        </p:spPr>
        <p:txBody>
          <a:bodyPr wrap="square" rtlCol="0" anchor="t"/>
          <a:lstStyle/>
          <a:p>
            <a:pPr indent="0" marL="0">
              <a:lnSpc>
                <a:spcPts val="2634"/>
              </a:lnSpc>
              <a:buNone/>
            </a:pPr>
            <a:r>
              <a:rPr lang="en-US" sz="1646" dirty="0">
                <a:solidFill>
                  <a:srgbClr val="746558"/>
                </a:solidFill>
                <a:latin typeface="Gelasio" pitchFamily="34" charset="0"/>
                <a:ea typeface="Gelasio" pitchFamily="34" charset="-122"/>
                <a:cs typeface="Gelasio" pitchFamily="34" charset="-120"/>
              </a:rPr>
              <a:t>Lastly, Veracity underlines the importance of the reliability of data, necessitating innovative means to ensure accuracy amidst the noise and uncertainty of Big Data sources.</a:t>
            </a:r>
            <a:endParaRPr lang="en-US" sz="1646"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337905"/>
            <a:ext cx="7966472"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Technologies Paving the Way</a:t>
            </a:r>
            <a:endParaRPr lang="en-US" sz="4374" dirty="0"/>
          </a:p>
        </p:txBody>
      </p:sp>
      <p:sp>
        <p:nvSpPr>
          <p:cNvPr id="6" name="Shape 3"/>
          <p:cNvSpPr/>
          <p:nvPr/>
        </p:nvSpPr>
        <p:spPr>
          <a:xfrm>
            <a:off x="4490799" y="2539127"/>
            <a:ext cx="499943" cy="499943"/>
          </a:xfrm>
          <a:prstGeom prst="roundRect">
            <a:avLst>
              <a:gd name="adj" fmla="val 26667"/>
            </a:avLst>
          </a:prstGeom>
          <a:solidFill>
            <a:srgbClr val="EFE7D6"/>
          </a:solidFill>
          <a:ln/>
        </p:spPr>
      </p:sp>
      <p:sp>
        <p:nvSpPr>
          <p:cNvPr id="7" name="Text 4"/>
          <p:cNvSpPr/>
          <p:nvPr/>
        </p:nvSpPr>
        <p:spPr>
          <a:xfrm>
            <a:off x="4662130" y="2580799"/>
            <a:ext cx="157282"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8" name="Text 5"/>
          <p:cNvSpPr/>
          <p:nvPr/>
        </p:nvSpPr>
        <p:spPr>
          <a:xfrm>
            <a:off x="5212913" y="2615446"/>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Hadoop</a:t>
            </a:r>
            <a:endParaRPr lang="en-US" sz="2187" dirty="0"/>
          </a:p>
        </p:txBody>
      </p:sp>
      <p:sp>
        <p:nvSpPr>
          <p:cNvPr id="9" name="Text 6"/>
          <p:cNvSpPr/>
          <p:nvPr/>
        </p:nvSpPr>
        <p:spPr>
          <a:xfrm>
            <a:off x="5212913" y="3095863"/>
            <a:ext cx="3820001"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Hadoop's open-source framework enables the parallel processing of significant data sets, underpinned by its two main components: the Hadoop Distributed File System (HDFS) and MapReduce.</a:t>
            </a:r>
            <a:endParaRPr lang="en-US" sz="1750" dirty="0"/>
          </a:p>
        </p:txBody>
      </p:sp>
      <p:sp>
        <p:nvSpPr>
          <p:cNvPr id="10" name="Shape 7"/>
          <p:cNvSpPr/>
          <p:nvPr/>
        </p:nvSpPr>
        <p:spPr>
          <a:xfrm>
            <a:off x="9255085" y="2539127"/>
            <a:ext cx="499943" cy="499943"/>
          </a:xfrm>
          <a:prstGeom prst="roundRect">
            <a:avLst>
              <a:gd name="adj" fmla="val 26667"/>
            </a:avLst>
          </a:prstGeom>
          <a:solidFill>
            <a:srgbClr val="EFE7D6"/>
          </a:solidFill>
          <a:ln/>
        </p:spPr>
      </p:sp>
      <p:sp>
        <p:nvSpPr>
          <p:cNvPr id="11" name="Text 8"/>
          <p:cNvSpPr/>
          <p:nvPr/>
        </p:nvSpPr>
        <p:spPr>
          <a:xfrm>
            <a:off x="9404033" y="2580799"/>
            <a:ext cx="202049"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2" name="Text 9"/>
          <p:cNvSpPr/>
          <p:nvPr/>
        </p:nvSpPr>
        <p:spPr>
          <a:xfrm>
            <a:off x="9977199" y="2615446"/>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Apache Spark</a:t>
            </a:r>
            <a:endParaRPr lang="en-US" sz="2187" dirty="0"/>
          </a:p>
        </p:txBody>
      </p:sp>
      <p:sp>
        <p:nvSpPr>
          <p:cNvPr id="13" name="Text 10"/>
          <p:cNvSpPr/>
          <p:nvPr/>
        </p:nvSpPr>
        <p:spPr>
          <a:xfrm>
            <a:off x="9977199" y="3095863"/>
            <a:ext cx="3820001" cy="1777008"/>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Complementing Hadoop, Apache Spark offers in-memory processing capabilities, significantly accelerating analysis tasks, and supporting complex algorithms.</a:t>
            </a:r>
            <a:endParaRPr lang="en-US" sz="1750" dirty="0"/>
          </a:p>
        </p:txBody>
      </p:sp>
      <p:sp>
        <p:nvSpPr>
          <p:cNvPr id="14" name="Shape 11"/>
          <p:cNvSpPr/>
          <p:nvPr/>
        </p:nvSpPr>
        <p:spPr>
          <a:xfrm>
            <a:off x="4490799" y="5624036"/>
            <a:ext cx="499943" cy="499943"/>
          </a:xfrm>
          <a:prstGeom prst="roundRect">
            <a:avLst>
              <a:gd name="adj" fmla="val 26667"/>
            </a:avLst>
          </a:prstGeom>
          <a:solidFill>
            <a:srgbClr val="EFE7D6"/>
          </a:solidFill>
          <a:ln/>
        </p:spPr>
      </p:sp>
      <p:sp>
        <p:nvSpPr>
          <p:cNvPr id="15" name="Text 12"/>
          <p:cNvSpPr/>
          <p:nvPr/>
        </p:nvSpPr>
        <p:spPr>
          <a:xfrm>
            <a:off x="4640342" y="5665708"/>
            <a:ext cx="200858"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6" name="Text 13"/>
          <p:cNvSpPr/>
          <p:nvPr/>
        </p:nvSpPr>
        <p:spPr>
          <a:xfrm>
            <a:off x="5212913" y="5700355"/>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NoSQL Databases</a:t>
            </a:r>
            <a:endParaRPr lang="en-US" sz="2187" dirty="0"/>
          </a:p>
        </p:txBody>
      </p:sp>
      <p:sp>
        <p:nvSpPr>
          <p:cNvPr id="17" name="Text 14"/>
          <p:cNvSpPr/>
          <p:nvPr/>
        </p:nvSpPr>
        <p:spPr>
          <a:xfrm>
            <a:off x="5212913" y="6180773"/>
            <a:ext cx="8584287" cy="710803"/>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NoSQL databases are designed to store, retrieve, and manage large quantities of non-relational data with dynamic schema, offering nimble handling of variable Big Data.</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087993"/>
            <a:ext cx="5554980"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Big Data Analytics</a:t>
            </a:r>
            <a:endParaRPr lang="en-US" sz="4374" dirty="0"/>
          </a:p>
        </p:txBody>
      </p:sp>
      <p:sp>
        <p:nvSpPr>
          <p:cNvPr id="5" name="Shape 3"/>
          <p:cNvSpPr/>
          <p:nvPr/>
        </p:nvSpPr>
        <p:spPr>
          <a:xfrm>
            <a:off x="2037993" y="2226707"/>
            <a:ext cx="5166122" cy="2346365"/>
          </a:xfrm>
          <a:prstGeom prst="roundRect">
            <a:avLst>
              <a:gd name="adj" fmla="val 5682"/>
            </a:avLst>
          </a:prstGeom>
          <a:solidFill>
            <a:srgbClr val="EFE7D6"/>
          </a:solidFill>
          <a:ln/>
        </p:spPr>
      </p:sp>
      <p:sp>
        <p:nvSpPr>
          <p:cNvPr id="6" name="Text 4"/>
          <p:cNvSpPr/>
          <p:nvPr/>
        </p:nvSpPr>
        <p:spPr>
          <a:xfrm>
            <a:off x="2260163" y="2448878"/>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Decision-Making</a:t>
            </a:r>
            <a:endParaRPr lang="en-US" sz="2187" dirty="0"/>
          </a:p>
        </p:txBody>
      </p:sp>
      <p:sp>
        <p:nvSpPr>
          <p:cNvPr id="7" name="Text 5"/>
          <p:cNvSpPr/>
          <p:nvPr/>
        </p:nvSpPr>
        <p:spPr>
          <a:xfrm>
            <a:off x="2260163" y="2929295"/>
            <a:ext cx="472178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Big Data analytics empowers organizations with advanced decision-making capabilities by uncovering hidden patterns and forecasting trends.</a:t>
            </a:r>
            <a:endParaRPr lang="en-US" sz="1750" dirty="0"/>
          </a:p>
        </p:txBody>
      </p:sp>
      <p:sp>
        <p:nvSpPr>
          <p:cNvPr id="8" name="Shape 6"/>
          <p:cNvSpPr/>
          <p:nvPr/>
        </p:nvSpPr>
        <p:spPr>
          <a:xfrm>
            <a:off x="7426285" y="2226707"/>
            <a:ext cx="5166122" cy="2346365"/>
          </a:xfrm>
          <a:prstGeom prst="roundRect">
            <a:avLst>
              <a:gd name="adj" fmla="val 5682"/>
            </a:avLst>
          </a:prstGeom>
          <a:solidFill>
            <a:srgbClr val="EFE7D6"/>
          </a:solidFill>
          <a:ln/>
        </p:spPr>
      </p:sp>
      <p:sp>
        <p:nvSpPr>
          <p:cNvPr id="9" name="Text 7"/>
          <p:cNvSpPr/>
          <p:nvPr/>
        </p:nvSpPr>
        <p:spPr>
          <a:xfrm>
            <a:off x="7648456" y="2448878"/>
            <a:ext cx="289941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Business Intelligence</a:t>
            </a:r>
            <a:endParaRPr lang="en-US" sz="2187" dirty="0"/>
          </a:p>
        </p:txBody>
      </p:sp>
      <p:sp>
        <p:nvSpPr>
          <p:cNvPr id="10" name="Text 8"/>
          <p:cNvSpPr/>
          <p:nvPr/>
        </p:nvSpPr>
        <p:spPr>
          <a:xfrm>
            <a:off x="7648456" y="2929295"/>
            <a:ext cx="472178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It plays a pivotal role in business intelligence, optimizing operations, and pushing the boundaries of market strategies.</a:t>
            </a:r>
            <a:endParaRPr lang="en-US" sz="1750" dirty="0"/>
          </a:p>
        </p:txBody>
      </p:sp>
      <p:sp>
        <p:nvSpPr>
          <p:cNvPr id="11" name="Shape 9"/>
          <p:cNvSpPr/>
          <p:nvPr/>
        </p:nvSpPr>
        <p:spPr>
          <a:xfrm>
            <a:off x="2037993" y="4795242"/>
            <a:ext cx="5166122" cy="2346365"/>
          </a:xfrm>
          <a:prstGeom prst="roundRect">
            <a:avLst>
              <a:gd name="adj" fmla="val 5682"/>
            </a:avLst>
          </a:prstGeom>
          <a:solidFill>
            <a:srgbClr val="EFE7D6"/>
          </a:solidFill>
          <a:ln/>
        </p:spPr>
      </p:sp>
      <p:sp>
        <p:nvSpPr>
          <p:cNvPr id="12" name="Text 10"/>
          <p:cNvSpPr/>
          <p:nvPr/>
        </p:nvSpPr>
        <p:spPr>
          <a:xfrm>
            <a:off x="2260163" y="5017413"/>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Healthcare Impact</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In healthcare, predictive analytics save lives by personalizing patient treatment plans and managing public health data.</a:t>
            </a:r>
            <a:endParaRPr lang="en-US" sz="1750" dirty="0"/>
          </a:p>
        </p:txBody>
      </p:sp>
      <p:sp>
        <p:nvSpPr>
          <p:cNvPr id="14" name="Shape 12"/>
          <p:cNvSpPr/>
          <p:nvPr/>
        </p:nvSpPr>
        <p:spPr>
          <a:xfrm>
            <a:off x="7426285" y="4795242"/>
            <a:ext cx="5166122" cy="2346365"/>
          </a:xfrm>
          <a:prstGeom prst="roundRect">
            <a:avLst>
              <a:gd name="adj" fmla="val 5682"/>
            </a:avLst>
          </a:prstGeom>
          <a:solidFill>
            <a:srgbClr val="EFE7D6"/>
          </a:solidFill>
          <a:ln/>
        </p:spPr>
      </p:sp>
      <p:sp>
        <p:nvSpPr>
          <p:cNvPr id="15" name="Text 13"/>
          <p:cNvSpPr/>
          <p:nvPr/>
        </p:nvSpPr>
        <p:spPr>
          <a:xfrm>
            <a:off x="7648456" y="5017413"/>
            <a:ext cx="3399234"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Scientific Breakthroughs</a:t>
            </a:r>
            <a:endParaRPr lang="en-US" sz="2187" dirty="0"/>
          </a:p>
        </p:txBody>
      </p:sp>
      <p:sp>
        <p:nvSpPr>
          <p:cNvPr id="16" name="Text 14"/>
          <p:cNvSpPr/>
          <p:nvPr/>
        </p:nvSpPr>
        <p:spPr>
          <a:xfrm>
            <a:off x="7648456" y="5497830"/>
            <a:ext cx="472178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Analyzing Big Data facilitates scientific discoveries that once seemed unreachable, multiplying research opportunities and innovation.</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262777"/>
            <a:ext cx="9306401"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Exploring Hadoop's Core Components</a:t>
            </a:r>
            <a:endParaRPr lang="en-US" sz="4374" dirty="0"/>
          </a:p>
        </p:txBody>
      </p:sp>
      <p:pic>
        <p:nvPicPr>
          <p:cNvPr id="6" name="Image 1" descr="preencoded.png">    </p:cNvPr>
          <p:cNvPicPr>
            <a:picLocks noChangeAspect="1"/>
          </p:cNvPicPr>
          <p:nvPr/>
        </p:nvPicPr>
        <p:blipFill>
          <a:blip r:embed="rId2"/>
          <a:stretch>
            <a:fillRect/>
          </a:stretch>
        </p:blipFill>
        <p:spPr>
          <a:xfrm>
            <a:off x="4490799" y="2984778"/>
            <a:ext cx="1110972" cy="1990963"/>
          </a:xfrm>
          <a:prstGeom prst="rect">
            <a:avLst/>
          </a:prstGeom>
        </p:spPr>
      </p:pic>
      <p:sp>
        <p:nvSpPr>
          <p:cNvPr id="7" name="Text 3"/>
          <p:cNvSpPr/>
          <p:nvPr/>
        </p:nvSpPr>
        <p:spPr>
          <a:xfrm>
            <a:off x="5935028" y="3206948"/>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HDFS</a:t>
            </a:r>
            <a:endParaRPr lang="en-US" sz="2187" dirty="0"/>
          </a:p>
        </p:txBody>
      </p:sp>
      <p:sp>
        <p:nvSpPr>
          <p:cNvPr id="8" name="Text 4"/>
          <p:cNvSpPr/>
          <p:nvPr/>
        </p:nvSpPr>
        <p:spPr>
          <a:xfrm>
            <a:off x="5935028" y="3687366"/>
            <a:ext cx="7862173" cy="1066205"/>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Hadoop Distributed File System (HDFS) offers a reliable storage solution, distributing chunks of data across a cluster of machines to ensure parallel processing and fault tolerance.</a:t>
            </a:r>
            <a:endParaRPr lang="en-US" sz="1750" dirty="0"/>
          </a:p>
        </p:txBody>
      </p:sp>
      <p:pic>
        <p:nvPicPr>
          <p:cNvPr id="9" name="Image 2" descr="preencoded.png">    </p:cNvPr>
          <p:cNvPicPr>
            <a:picLocks noChangeAspect="1"/>
          </p:cNvPicPr>
          <p:nvPr/>
        </p:nvPicPr>
        <p:blipFill>
          <a:blip r:embed="rId3"/>
          <a:stretch>
            <a:fillRect/>
          </a:stretch>
        </p:blipFill>
        <p:spPr>
          <a:xfrm>
            <a:off x="4490799" y="4975741"/>
            <a:ext cx="1110972" cy="1990963"/>
          </a:xfrm>
          <a:prstGeom prst="rect">
            <a:avLst/>
          </a:prstGeom>
        </p:spPr>
      </p:pic>
      <p:sp>
        <p:nvSpPr>
          <p:cNvPr id="10" name="Text 5"/>
          <p:cNvSpPr/>
          <p:nvPr/>
        </p:nvSpPr>
        <p:spPr>
          <a:xfrm>
            <a:off x="5935028" y="5197912"/>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MapReduce</a:t>
            </a:r>
            <a:endParaRPr lang="en-US" sz="2187" dirty="0"/>
          </a:p>
        </p:txBody>
      </p:sp>
      <p:sp>
        <p:nvSpPr>
          <p:cNvPr id="11" name="Text 6"/>
          <p:cNvSpPr/>
          <p:nvPr/>
        </p:nvSpPr>
        <p:spPr>
          <a:xfrm>
            <a:off x="5935028" y="5678329"/>
            <a:ext cx="7862173" cy="1066205"/>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MapReduce complements HDFS by providing a powerful programming model, facilitating the sorting and processing of Big Data through mapping and reducing functions across the cluster.</a:t>
            </a:r>
            <a:endParaRPr lang="en-US" sz="1750" dirty="0"/>
          </a:p>
        </p:txBody>
      </p:sp>
      <p:pic>
        <p:nvPicPr>
          <p:cNvPr id="12"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sp>
        <p:nvSpPr>
          <p:cNvPr id="6" name="Text 3"/>
          <p:cNvSpPr/>
          <p:nvPr/>
        </p:nvSpPr>
        <p:spPr>
          <a:xfrm>
            <a:off x="2037993" y="925473"/>
            <a:ext cx="5864066"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MapReduce in Action</a:t>
            </a:r>
            <a:endParaRPr lang="en-US" sz="4374" dirty="0"/>
          </a:p>
        </p:txBody>
      </p:sp>
      <p:sp>
        <p:nvSpPr>
          <p:cNvPr id="7" name="Shape 4"/>
          <p:cNvSpPr/>
          <p:nvPr/>
        </p:nvSpPr>
        <p:spPr>
          <a:xfrm>
            <a:off x="2349103" y="1953101"/>
            <a:ext cx="44410" cy="5351026"/>
          </a:xfrm>
          <a:prstGeom prst="rect">
            <a:avLst/>
          </a:prstGeom>
          <a:solidFill>
            <a:srgbClr val="EFE7D6"/>
          </a:solidFill>
          <a:ln/>
        </p:spPr>
      </p:sp>
      <p:sp>
        <p:nvSpPr>
          <p:cNvPr id="8" name="Shape 5"/>
          <p:cNvSpPr/>
          <p:nvPr/>
        </p:nvSpPr>
        <p:spPr>
          <a:xfrm>
            <a:off x="2621220" y="2354401"/>
            <a:ext cx="777597" cy="44410"/>
          </a:xfrm>
          <a:prstGeom prst="rect">
            <a:avLst/>
          </a:prstGeom>
          <a:solidFill>
            <a:srgbClr val="EFE7D6"/>
          </a:solidFill>
          <a:ln/>
        </p:spPr>
      </p:sp>
      <p:sp>
        <p:nvSpPr>
          <p:cNvPr id="9" name="Shape 6"/>
          <p:cNvSpPr/>
          <p:nvPr/>
        </p:nvSpPr>
        <p:spPr>
          <a:xfrm>
            <a:off x="2121277" y="2126694"/>
            <a:ext cx="499943" cy="499943"/>
          </a:xfrm>
          <a:prstGeom prst="roundRect">
            <a:avLst>
              <a:gd name="adj" fmla="val 26667"/>
            </a:avLst>
          </a:prstGeom>
          <a:solidFill>
            <a:srgbClr val="EFE7D6"/>
          </a:solidFill>
          <a:ln/>
        </p:spPr>
      </p:sp>
      <p:sp>
        <p:nvSpPr>
          <p:cNvPr id="10" name="Text 7"/>
          <p:cNvSpPr/>
          <p:nvPr/>
        </p:nvSpPr>
        <p:spPr>
          <a:xfrm>
            <a:off x="2292608" y="2168366"/>
            <a:ext cx="157282"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11" name="Text 8"/>
          <p:cNvSpPr/>
          <p:nvPr/>
        </p:nvSpPr>
        <p:spPr>
          <a:xfrm>
            <a:off x="3593306" y="2175272"/>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Write Map Function</a:t>
            </a:r>
            <a:endParaRPr lang="en-US" sz="2187" dirty="0"/>
          </a:p>
        </p:txBody>
      </p:sp>
      <p:sp>
        <p:nvSpPr>
          <p:cNvPr id="12" name="Text 9"/>
          <p:cNvSpPr/>
          <p:nvPr/>
        </p:nvSpPr>
        <p:spPr>
          <a:xfrm>
            <a:off x="3593306" y="2655689"/>
            <a:ext cx="8999101"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Map function takes input pairs and produces intermediate key-value pairs, laying the groundwork for detailed analysis.</a:t>
            </a:r>
            <a:endParaRPr lang="en-US" sz="1750" dirty="0"/>
          </a:p>
        </p:txBody>
      </p:sp>
      <p:sp>
        <p:nvSpPr>
          <p:cNvPr id="13" name="Shape 10"/>
          <p:cNvSpPr/>
          <p:nvPr/>
        </p:nvSpPr>
        <p:spPr>
          <a:xfrm>
            <a:off x="2621220" y="4212134"/>
            <a:ext cx="777597" cy="44410"/>
          </a:xfrm>
          <a:prstGeom prst="rect">
            <a:avLst/>
          </a:prstGeom>
          <a:solidFill>
            <a:srgbClr val="EFE7D6"/>
          </a:solidFill>
          <a:ln/>
        </p:spPr>
      </p:sp>
      <p:sp>
        <p:nvSpPr>
          <p:cNvPr id="14" name="Shape 11"/>
          <p:cNvSpPr/>
          <p:nvPr/>
        </p:nvSpPr>
        <p:spPr>
          <a:xfrm>
            <a:off x="2121277" y="3984427"/>
            <a:ext cx="499943" cy="499943"/>
          </a:xfrm>
          <a:prstGeom prst="roundRect">
            <a:avLst>
              <a:gd name="adj" fmla="val 26667"/>
            </a:avLst>
          </a:prstGeom>
          <a:solidFill>
            <a:srgbClr val="EFE7D6"/>
          </a:solidFill>
          <a:ln/>
        </p:spPr>
      </p:sp>
      <p:sp>
        <p:nvSpPr>
          <p:cNvPr id="15" name="Text 12"/>
          <p:cNvSpPr/>
          <p:nvPr/>
        </p:nvSpPr>
        <p:spPr>
          <a:xfrm>
            <a:off x="2270224" y="4026098"/>
            <a:ext cx="202049"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6" name="Text 13"/>
          <p:cNvSpPr/>
          <p:nvPr/>
        </p:nvSpPr>
        <p:spPr>
          <a:xfrm>
            <a:off x="3593306" y="4033004"/>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Shuffle &amp; Sort</a:t>
            </a:r>
            <a:endParaRPr lang="en-US" sz="2187" dirty="0"/>
          </a:p>
        </p:txBody>
      </p:sp>
      <p:sp>
        <p:nvSpPr>
          <p:cNvPr id="17" name="Text 14"/>
          <p:cNvSpPr/>
          <p:nvPr/>
        </p:nvSpPr>
        <p:spPr>
          <a:xfrm>
            <a:off x="3593306" y="4513421"/>
            <a:ext cx="8999101"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After mapping, the data is shuffled and sorted, preparing for the Reduce phase where related keys are grouped together.</a:t>
            </a:r>
            <a:endParaRPr lang="en-US" sz="1750" dirty="0"/>
          </a:p>
        </p:txBody>
      </p:sp>
      <p:sp>
        <p:nvSpPr>
          <p:cNvPr id="18" name="Shape 15"/>
          <p:cNvSpPr/>
          <p:nvPr/>
        </p:nvSpPr>
        <p:spPr>
          <a:xfrm>
            <a:off x="2621220" y="6069866"/>
            <a:ext cx="777597" cy="44410"/>
          </a:xfrm>
          <a:prstGeom prst="rect">
            <a:avLst/>
          </a:prstGeom>
          <a:solidFill>
            <a:srgbClr val="EFE7D6"/>
          </a:solidFill>
          <a:ln/>
        </p:spPr>
      </p:sp>
      <p:sp>
        <p:nvSpPr>
          <p:cNvPr id="19" name="Shape 16"/>
          <p:cNvSpPr/>
          <p:nvPr/>
        </p:nvSpPr>
        <p:spPr>
          <a:xfrm>
            <a:off x="2121277" y="5842159"/>
            <a:ext cx="499943" cy="499943"/>
          </a:xfrm>
          <a:prstGeom prst="roundRect">
            <a:avLst>
              <a:gd name="adj" fmla="val 26667"/>
            </a:avLst>
          </a:prstGeom>
          <a:solidFill>
            <a:srgbClr val="EFE7D6"/>
          </a:solidFill>
          <a:ln/>
        </p:spPr>
      </p:sp>
      <p:sp>
        <p:nvSpPr>
          <p:cNvPr id="20" name="Text 17"/>
          <p:cNvSpPr/>
          <p:nvPr/>
        </p:nvSpPr>
        <p:spPr>
          <a:xfrm>
            <a:off x="2270820" y="5883831"/>
            <a:ext cx="200858"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21" name="Text 18"/>
          <p:cNvSpPr/>
          <p:nvPr/>
        </p:nvSpPr>
        <p:spPr>
          <a:xfrm>
            <a:off x="3593306" y="5890736"/>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Reduce Function</a:t>
            </a:r>
            <a:endParaRPr lang="en-US" sz="2187" dirty="0"/>
          </a:p>
        </p:txBody>
      </p:sp>
      <p:sp>
        <p:nvSpPr>
          <p:cNvPr id="22" name="Text 19"/>
          <p:cNvSpPr/>
          <p:nvPr/>
        </p:nvSpPr>
        <p:spPr>
          <a:xfrm>
            <a:off x="3593306" y="6371153"/>
            <a:ext cx="8999101"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The Reduce function processes each group of intermediate keys, deriving a smaller set of values that encapsulate the results of complex data analysis.</a:t>
            </a:r>
            <a:endParaRPr lang="en-US" sz="1750"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278731"/>
            <a:ext cx="7678341"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HDFS: The Data Storehouse</a:t>
            </a:r>
            <a:endParaRPr lang="en-US" sz="4374" dirty="0"/>
          </a:p>
        </p:txBody>
      </p:sp>
      <p:sp>
        <p:nvSpPr>
          <p:cNvPr id="5" name="Shape 3"/>
          <p:cNvSpPr/>
          <p:nvPr/>
        </p:nvSpPr>
        <p:spPr>
          <a:xfrm>
            <a:off x="2037993" y="2417445"/>
            <a:ext cx="10554414" cy="637103"/>
          </a:xfrm>
          <a:prstGeom prst="rect">
            <a:avLst/>
          </a:prstGeom>
          <a:solidFill>
            <a:srgbClr val="EFE7D6"/>
          </a:solidFill>
          <a:ln/>
        </p:spPr>
      </p:sp>
      <p:sp>
        <p:nvSpPr>
          <p:cNvPr id="6" name="Text 4"/>
          <p:cNvSpPr/>
          <p:nvPr/>
        </p:nvSpPr>
        <p:spPr>
          <a:xfrm>
            <a:off x="2260163" y="2558296"/>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Operation</a:t>
            </a:r>
            <a:endParaRPr lang="en-US" sz="1750" dirty="0"/>
          </a:p>
        </p:txBody>
      </p:sp>
      <p:sp>
        <p:nvSpPr>
          <p:cNvPr id="7" name="Text 5"/>
          <p:cNvSpPr/>
          <p:nvPr/>
        </p:nvSpPr>
        <p:spPr>
          <a:xfrm>
            <a:off x="7541181" y="2558296"/>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Command</a:t>
            </a:r>
            <a:endParaRPr lang="en-US" sz="1750" dirty="0"/>
          </a:p>
        </p:txBody>
      </p:sp>
      <p:sp>
        <p:nvSpPr>
          <p:cNvPr id="8" name="Text 6"/>
          <p:cNvSpPr/>
          <p:nvPr/>
        </p:nvSpPr>
        <p:spPr>
          <a:xfrm>
            <a:off x="2260163" y="3195399"/>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Create Directory</a:t>
            </a:r>
            <a:endParaRPr lang="en-US" sz="1750" dirty="0"/>
          </a:p>
        </p:txBody>
      </p:sp>
      <p:sp>
        <p:nvSpPr>
          <p:cNvPr id="9" name="Text 7"/>
          <p:cNvSpPr/>
          <p:nvPr/>
        </p:nvSpPr>
        <p:spPr>
          <a:xfrm>
            <a:off x="7541181" y="3195399"/>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hadoop fs -mkdir -p /user/username/directory</a:t>
            </a:r>
            <a:endParaRPr lang="en-US" sz="1750" dirty="0"/>
          </a:p>
        </p:txBody>
      </p:sp>
      <p:sp>
        <p:nvSpPr>
          <p:cNvPr id="10" name="Shape 8"/>
          <p:cNvSpPr/>
          <p:nvPr/>
        </p:nvSpPr>
        <p:spPr>
          <a:xfrm>
            <a:off x="2037993" y="3691652"/>
            <a:ext cx="10554414" cy="992505"/>
          </a:xfrm>
          <a:prstGeom prst="rect">
            <a:avLst/>
          </a:prstGeom>
          <a:solidFill>
            <a:srgbClr val="EFE7D6"/>
          </a:solidFill>
          <a:ln/>
        </p:spPr>
      </p:sp>
      <p:sp>
        <p:nvSpPr>
          <p:cNvPr id="11" name="Text 9"/>
          <p:cNvSpPr/>
          <p:nvPr/>
        </p:nvSpPr>
        <p:spPr>
          <a:xfrm>
            <a:off x="2260163" y="3832503"/>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Move to HDFS</a:t>
            </a:r>
            <a:endParaRPr lang="en-US" sz="1750" dirty="0"/>
          </a:p>
        </p:txBody>
      </p:sp>
      <p:sp>
        <p:nvSpPr>
          <p:cNvPr id="12" name="Text 10"/>
          <p:cNvSpPr/>
          <p:nvPr/>
        </p:nvSpPr>
        <p:spPr>
          <a:xfrm>
            <a:off x="7541181" y="3832503"/>
            <a:ext cx="4829056" cy="710803"/>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hadoop fs -copyFromLocal /local/path /user/username/directory</a:t>
            </a:r>
            <a:endParaRPr lang="en-US" sz="1750" dirty="0"/>
          </a:p>
        </p:txBody>
      </p:sp>
      <p:sp>
        <p:nvSpPr>
          <p:cNvPr id="13" name="Text 11"/>
          <p:cNvSpPr/>
          <p:nvPr/>
        </p:nvSpPr>
        <p:spPr>
          <a:xfrm>
            <a:off x="2260163" y="4825008"/>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View Contents</a:t>
            </a:r>
            <a:endParaRPr lang="en-US" sz="1750" dirty="0"/>
          </a:p>
        </p:txBody>
      </p:sp>
      <p:sp>
        <p:nvSpPr>
          <p:cNvPr id="14" name="Text 12"/>
          <p:cNvSpPr/>
          <p:nvPr/>
        </p:nvSpPr>
        <p:spPr>
          <a:xfrm>
            <a:off x="7541181" y="4825008"/>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hadoop fs -cat /user/username/file</a:t>
            </a:r>
            <a:endParaRPr lang="en-US" sz="1750" dirty="0"/>
          </a:p>
        </p:txBody>
      </p:sp>
      <p:sp>
        <p:nvSpPr>
          <p:cNvPr id="15" name="Shape 13"/>
          <p:cNvSpPr/>
          <p:nvPr/>
        </p:nvSpPr>
        <p:spPr>
          <a:xfrm>
            <a:off x="2037993" y="5321260"/>
            <a:ext cx="10554414" cy="637103"/>
          </a:xfrm>
          <a:prstGeom prst="rect">
            <a:avLst/>
          </a:prstGeom>
          <a:solidFill>
            <a:srgbClr val="EFE7D6"/>
          </a:solidFill>
          <a:ln/>
        </p:spPr>
      </p:sp>
      <p:sp>
        <p:nvSpPr>
          <p:cNvPr id="16" name="Text 14"/>
          <p:cNvSpPr/>
          <p:nvPr/>
        </p:nvSpPr>
        <p:spPr>
          <a:xfrm>
            <a:off x="2260163" y="5462111"/>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List Directory</a:t>
            </a:r>
            <a:endParaRPr lang="en-US" sz="1750" dirty="0"/>
          </a:p>
        </p:txBody>
      </p:sp>
      <p:sp>
        <p:nvSpPr>
          <p:cNvPr id="17" name="Text 15"/>
          <p:cNvSpPr/>
          <p:nvPr/>
        </p:nvSpPr>
        <p:spPr>
          <a:xfrm>
            <a:off x="7541181" y="5462111"/>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hadoop fs -ls /user/username/</a:t>
            </a:r>
            <a:endParaRPr lang="en-US" sz="1750" dirty="0"/>
          </a:p>
        </p:txBody>
      </p:sp>
      <p:sp>
        <p:nvSpPr>
          <p:cNvPr id="18" name="Text 16"/>
          <p:cNvSpPr/>
          <p:nvPr/>
        </p:nvSpPr>
        <p:spPr>
          <a:xfrm>
            <a:off x="2260163" y="6099215"/>
            <a:ext cx="4829056"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Copy to Local</a:t>
            </a:r>
            <a:endParaRPr lang="en-US" sz="1750" dirty="0"/>
          </a:p>
        </p:txBody>
      </p:sp>
      <p:sp>
        <p:nvSpPr>
          <p:cNvPr id="19" name="Text 17"/>
          <p:cNvSpPr/>
          <p:nvPr/>
        </p:nvSpPr>
        <p:spPr>
          <a:xfrm>
            <a:off x="7541181" y="6099215"/>
            <a:ext cx="4829056" cy="710803"/>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hadoop fs -copyToLocal /user/username/file /local/path</a:t>
            </a:r>
            <a:endParaRPr lang="en-US" sz="1750" dirty="0"/>
          </a:p>
        </p:txBody>
      </p:sp>
      <p:pic>
        <p:nvPicPr>
          <p:cNvPr id="2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541859"/>
            <a:ext cx="10554414"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The Power of MapReduce Programming</a:t>
            </a:r>
            <a:endParaRPr lang="en-US" sz="4374" dirty="0"/>
          </a:p>
        </p:txBody>
      </p:sp>
      <p:sp>
        <p:nvSpPr>
          <p:cNvPr id="5" name="Text 3"/>
          <p:cNvSpPr/>
          <p:nvPr/>
        </p:nvSpPr>
        <p:spPr>
          <a:xfrm>
            <a:off x="2037993" y="3486031"/>
            <a:ext cx="3295888" cy="666512"/>
          </a:xfrm>
          <a:prstGeom prst="rect">
            <a:avLst/>
          </a:prstGeom>
          <a:noFill/>
          <a:ln/>
        </p:spPr>
        <p:txBody>
          <a:bodyPr wrap="none" rtlCol="0" anchor="t"/>
          <a:lstStyle/>
          <a:p>
            <a:pPr algn="ctr" indent="0" marL="0">
              <a:lnSpc>
                <a:spcPts val="5249"/>
              </a:lnSpc>
              <a:buNone/>
            </a:pPr>
            <a:r>
              <a:rPr lang="en-US" sz="5249" b="1" dirty="0">
                <a:solidFill>
                  <a:srgbClr val="484237"/>
                </a:solidFill>
                <a:latin typeface="Gelasio" pitchFamily="34" charset="0"/>
                <a:ea typeface="Gelasio" pitchFamily="34" charset="-122"/>
                <a:cs typeface="Gelasio" pitchFamily="34" charset="-120"/>
              </a:rPr>
              <a:t>2</a:t>
            </a:r>
            <a:endParaRPr lang="en-US" sz="5249" dirty="0"/>
          </a:p>
        </p:txBody>
      </p:sp>
      <p:sp>
        <p:nvSpPr>
          <p:cNvPr id="6" name="Text 4"/>
          <p:cNvSpPr/>
          <p:nvPr/>
        </p:nvSpPr>
        <p:spPr>
          <a:xfrm>
            <a:off x="2297192" y="4430197"/>
            <a:ext cx="2777490" cy="347186"/>
          </a:xfrm>
          <a:prstGeom prst="rect">
            <a:avLst/>
          </a:prstGeom>
          <a:noFill/>
          <a:ln/>
        </p:spPr>
        <p:txBody>
          <a:bodyPr wrap="none" rtlCol="0" anchor="t"/>
          <a:lstStyle/>
          <a:p>
            <a:pPr algn="ctr" indent="0" marL="0">
              <a:lnSpc>
                <a:spcPts val="2734"/>
              </a:lnSpc>
              <a:buNone/>
            </a:pPr>
            <a:r>
              <a:rPr lang="en-US" sz="2187" b="1" dirty="0">
                <a:solidFill>
                  <a:srgbClr val="484237"/>
                </a:solidFill>
                <a:latin typeface="Gelasio" pitchFamily="34" charset="0"/>
                <a:ea typeface="Gelasio" pitchFamily="34" charset="-122"/>
                <a:cs typeface="Gelasio" pitchFamily="34" charset="-120"/>
              </a:rPr>
              <a:t>Languages</a:t>
            </a:r>
            <a:endParaRPr lang="en-US" sz="2187" dirty="0"/>
          </a:p>
        </p:txBody>
      </p:sp>
      <p:sp>
        <p:nvSpPr>
          <p:cNvPr id="7" name="Text 5"/>
          <p:cNvSpPr/>
          <p:nvPr/>
        </p:nvSpPr>
        <p:spPr>
          <a:xfrm>
            <a:off x="2037993" y="4910614"/>
            <a:ext cx="3295888" cy="1777008"/>
          </a:xfrm>
          <a:prstGeom prst="rect">
            <a:avLst/>
          </a:prstGeom>
          <a:noFill/>
          <a:ln/>
        </p:spPr>
        <p:txBody>
          <a:bodyPr wrap="square" rtlCol="0" anchor="t"/>
          <a:lstStyle/>
          <a:p>
            <a:pPr algn="ctr" indent="0" marL="0">
              <a:lnSpc>
                <a:spcPts val="2799"/>
              </a:lnSpc>
              <a:buNone/>
            </a:pPr>
            <a:r>
              <a:rPr lang="en-US" sz="1750" dirty="0">
                <a:solidFill>
                  <a:srgbClr val="746558"/>
                </a:solidFill>
                <a:latin typeface="Gelasio" pitchFamily="34" charset="0"/>
                <a:ea typeface="Gelasio" pitchFamily="34" charset="-122"/>
                <a:cs typeface="Gelasio" pitchFamily="34" charset="-120"/>
              </a:rPr>
              <a:t>Program MapReduce jobs using multiple languages, including Java and Python, offering flexibility in processing and analysis.</a:t>
            </a:r>
            <a:endParaRPr lang="en-US" sz="1750" dirty="0"/>
          </a:p>
        </p:txBody>
      </p:sp>
      <p:sp>
        <p:nvSpPr>
          <p:cNvPr id="8" name="Text 6"/>
          <p:cNvSpPr/>
          <p:nvPr/>
        </p:nvSpPr>
        <p:spPr>
          <a:xfrm>
            <a:off x="5667137" y="3486031"/>
            <a:ext cx="3296007" cy="666512"/>
          </a:xfrm>
          <a:prstGeom prst="rect">
            <a:avLst/>
          </a:prstGeom>
          <a:noFill/>
          <a:ln/>
        </p:spPr>
        <p:txBody>
          <a:bodyPr wrap="none" rtlCol="0" anchor="t"/>
          <a:lstStyle/>
          <a:p>
            <a:pPr algn="ctr" indent="0" marL="0">
              <a:lnSpc>
                <a:spcPts val="5249"/>
              </a:lnSpc>
              <a:buNone/>
            </a:pPr>
            <a:r>
              <a:rPr lang="en-US" sz="5249" b="1" dirty="0">
                <a:solidFill>
                  <a:srgbClr val="484237"/>
                </a:solidFill>
                <a:latin typeface="Gelasio" pitchFamily="34" charset="0"/>
                <a:ea typeface="Gelasio" pitchFamily="34" charset="-122"/>
                <a:cs typeface="Gelasio" pitchFamily="34" charset="-120"/>
              </a:rPr>
              <a:t>1000s</a:t>
            </a:r>
            <a:endParaRPr lang="en-US" sz="5249" dirty="0"/>
          </a:p>
        </p:txBody>
      </p:sp>
      <p:sp>
        <p:nvSpPr>
          <p:cNvPr id="9" name="Text 7"/>
          <p:cNvSpPr/>
          <p:nvPr/>
        </p:nvSpPr>
        <p:spPr>
          <a:xfrm>
            <a:off x="5926336" y="4430197"/>
            <a:ext cx="2777490" cy="347186"/>
          </a:xfrm>
          <a:prstGeom prst="rect">
            <a:avLst/>
          </a:prstGeom>
          <a:noFill/>
          <a:ln/>
        </p:spPr>
        <p:txBody>
          <a:bodyPr wrap="none" rtlCol="0" anchor="t"/>
          <a:lstStyle/>
          <a:p>
            <a:pPr algn="ctr" indent="0" marL="0">
              <a:lnSpc>
                <a:spcPts val="2734"/>
              </a:lnSpc>
              <a:buNone/>
            </a:pPr>
            <a:r>
              <a:rPr lang="en-US" sz="2187" b="1" dirty="0">
                <a:solidFill>
                  <a:srgbClr val="484237"/>
                </a:solidFill>
                <a:latin typeface="Gelasio" pitchFamily="34" charset="0"/>
                <a:ea typeface="Gelasio" pitchFamily="34" charset="-122"/>
                <a:cs typeface="Gelasio" pitchFamily="34" charset="-120"/>
              </a:rPr>
              <a:t>Nodes</a:t>
            </a:r>
            <a:endParaRPr lang="en-US" sz="2187" dirty="0"/>
          </a:p>
        </p:txBody>
      </p:sp>
      <p:sp>
        <p:nvSpPr>
          <p:cNvPr id="10" name="Text 8"/>
          <p:cNvSpPr/>
          <p:nvPr/>
        </p:nvSpPr>
        <p:spPr>
          <a:xfrm>
            <a:off x="5667137" y="4910614"/>
            <a:ext cx="3296007" cy="1777008"/>
          </a:xfrm>
          <a:prstGeom prst="rect">
            <a:avLst/>
          </a:prstGeom>
          <a:noFill/>
          <a:ln/>
        </p:spPr>
        <p:txBody>
          <a:bodyPr wrap="square" rtlCol="0" anchor="t"/>
          <a:lstStyle/>
          <a:p>
            <a:pPr algn="ctr" indent="0" marL="0">
              <a:lnSpc>
                <a:spcPts val="2799"/>
              </a:lnSpc>
              <a:buNone/>
            </a:pPr>
            <a:r>
              <a:rPr lang="en-US" sz="1750" dirty="0">
                <a:solidFill>
                  <a:srgbClr val="746558"/>
                </a:solidFill>
                <a:latin typeface="Gelasio" pitchFamily="34" charset="0"/>
                <a:ea typeface="Gelasio" pitchFamily="34" charset="-122"/>
                <a:cs typeface="Gelasio" pitchFamily="34" charset="-120"/>
              </a:rPr>
              <a:t>MapReduce can scale to thousands of nodes, demonstrating its massive parallel computing power and storage capacity.</a:t>
            </a:r>
            <a:endParaRPr lang="en-US" sz="1750" dirty="0"/>
          </a:p>
        </p:txBody>
      </p:sp>
      <p:sp>
        <p:nvSpPr>
          <p:cNvPr id="11" name="Text 9"/>
          <p:cNvSpPr/>
          <p:nvPr/>
        </p:nvSpPr>
        <p:spPr>
          <a:xfrm>
            <a:off x="9296400" y="3486031"/>
            <a:ext cx="3296007" cy="666512"/>
          </a:xfrm>
          <a:prstGeom prst="rect">
            <a:avLst/>
          </a:prstGeom>
          <a:noFill/>
          <a:ln/>
        </p:spPr>
        <p:txBody>
          <a:bodyPr wrap="none" rtlCol="0" anchor="t"/>
          <a:lstStyle/>
          <a:p>
            <a:pPr algn="ctr" indent="0" marL="0">
              <a:lnSpc>
                <a:spcPts val="5249"/>
              </a:lnSpc>
              <a:buNone/>
            </a:pPr>
            <a:r>
              <a:rPr lang="en-US" sz="5249" b="1" dirty="0">
                <a:solidFill>
                  <a:srgbClr val="484237"/>
                </a:solidFill>
                <a:latin typeface="Gelasio" pitchFamily="34" charset="0"/>
                <a:ea typeface="Gelasio" pitchFamily="34" charset="-122"/>
                <a:cs typeface="Gelasio" pitchFamily="34" charset="-120"/>
              </a:rPr>
              <a:t>100%</a:t>
            </a:r>
            <a:endParaRPr lang="en-US" sz="5249" dirty="0"/>
          </a:p>
        </p:txBody>
      </p:sp>
      <p:sp>
        <p:nvSpPr>
          <p:cNvPr id="12" name="Text 10"/>
          <p:cNvSpPr/>
          <p:nvPr/>
        </p:nvSpPr>
        <p:spPr>
          <a:xfrm>
            <a:off x="9555599" y="4430197"/>
            <a:ext cx="2777490" cy="347186"/>
          </a:xfrm>
          <a:prstGeom prst="rect">
            <a:avLst/>
          </a:prstGeom>
          <a:noFill/>
          <a:ln/>
        </p:spPr>
        <p:txBody>
          <a:bodyPr wrap="none" rtlCol="0" anchor="t"/>
          <a:lstStyle/>
          <a:p>
            <a:pPr algn="ctr" indent="0" marL="0">
              <a:lnSpc>
                <a:spcPts val="2734"/>
              </a:lnSpc>
              <a:buNone/>
            </a:pPr>
            <a:r>
              <a:rPr lang="en-US" sz="2187" b="1" dirty="0">
                <a:solidFill>
                  <a:srgbClr val="484237"/>
                </a:solidFill>
                <a:latin typeface="Gelasio" pitchFamily="34" charset="0"/>
                <a:ea typeface="Gelasio" pitchFamily="34" charset="-122"/>
                <a:cs typeface="Gelasio" pitchFamily="34" charset="-120"/>
              </a:rPr>
              <a:t>Efficiency</a:t>
            </a:r>
            <a:endParaRPr lang="en-US" sz="2187" dirty="0"/>
          </a:p>
        </p:txBody>
      </p:sp>
      <p:sp>
        <p:nvSpPr>
          <p:cNvPr id="13" name="Text 11"/>
          <p:cNvSpPr/>
          <p:nvPr/>
        </p:nvSpPr>
        <p:spPr>
          <a:xfrm>
            <a:off x="9296400" y="4910614"/>
            <a:ext cx="3296007" cy="1777008"/>
          </a:xfrm>
          <a:prstGeom prst="rect">
            <a:avLst/>
          </a:prstGeom>
          <a:noFill/>
          <a:ln/>
        </p:spPr>
        <p:txBody>
          <a:bodyPr wrap="square" rtlCol="0" anchor="t"/>
          <a:lstStyle/>
          <a:p>
            <a:pPr algn="ctr" indent="0" marL="0">
              <a:lnSpc>
                <a:spcPts val="2799"/>
              </a:lnSpc>
              <a:buNone/>
            </a:pPr>
            <a:r>
              <a:rPr lang="en-US" sz="1750" dirty="0">
                <a:solidFill>
                  <a:srgbClr val="746558"/>
                </a:solidFill>
                <a:latin typeface="Gelasio" pitchFamily="34" charset="0"/>
                <a:ea typeface="Gelasio" pitchFamily="34" charset="-122"/>
                <a:cs typeface="Gelasio" pitchFamily="34" charset="-120"/>
              </a:rPr>
              <a:t>MapReduce significantly improves efficiency in Big Data analysis by splitting tasks and reducing the data volume at each stage.</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2024-02-29T10:40:57Z</dcterms:created>
  <dcterms:modified xsi:type="dcterms:W3CDTF">2024-02-29T10:40:57Z</dcterms:modified>
</cp:coreProperties>
</file>