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66" r:id="rId3"/>
    <p:sldId id="257" r:id="rId4"/>
    <p:sldId id="258" r:id="rId5"/>
    <p:sldId id="259" r:id="rId6"/>
    <p:sldId id="260" r:id="rId7"/>
    <p:sldId id="280" r:id="rId8"/>
    <p:sldId id="278" r:id="rId9"/>
    <p:sldId id="277" r:id="rId10"/>
    <p:sldId id="287" r:id="rId11"/>
    <p:sldId id="281" r:id="rId12"/>
    <p:sldId id="286" r:id="rId13"/>
    <p:sldId id="263" r:id="rId14"/>
    <p:sldId id="264" r:id="rId15"/>
    <p:sldId id="288" r:id="rId16"/>
    <p:sldId id="265" r:id="rId17"/>
    <p:sldId id="267" r:id="rId18"/>
    <p:sldId id="282" r:id="rId19"/>
    <p:sldId id="268" r:id="rId20"/>
    <p:sldId id="283" r:id="rId21"/>
    <p:sldId id="269" r:id="rId22"/>
    <p:sldId id="270" r:id="rId23"/>
    <p:sldId id="271" r:id="rId24"/>
    <p:sldId id="272" r:id="rId25"/>
    <p:sldId id="285" r:id="rId26"/>
    <p:sldId id="275" r:id="rId27"/>
    <p:sldId id="284" r:id="rId28"/>
    <p:sldId id="273" r:id="rId29"/>
    <p:sldId id="27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5024" autoAdjust="0"/>
  </p:normalViewPr>
  <p:slideViewPr>
    <p:cSldViewPr>
      <p:cViewPr varScale="1">
        <p:scale>
          <a:sx n="74" d="100"/>
          <a:sy n="74" d="100"/>
        </p:scale>
        <p:origin x="67" y="15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EE2A0B-86E8-46AD-8D7A-6254762C9557}" type="datetimeFigureOut">
              <a:rPr lang="en-US" smtClean="0"/>
              <a:t>10/5/2024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0DD26-6872-48E8-B2DB-0BE2E3E2CD26}" type="slidenum">
              <a:rPr lang="en-US" smtClean="0"/>
              <a:t>‹#›</a:t>
            </a:fld>
            <a:endParaRPr lang="en-US"/>
          </a:p>
        </p:txBody>
      </p:sp>
    </p:spTree>
    <p:extLst>
      <p:ext uri="{BB962C8B-B14F-4D97-AF65-F5344CB8AC3E}">
        <p14:creationId xmlns:p14="http://schemas.microsoft.com/office/powerpoint/2010/main" val="221667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6C269-8C4E-4E0E-A28B-ACFB6E786E0F}" type="datetimeFigureOut">
              <a:rPr lang="en-US" smtClean="0"/>
              <a:t>10/5/2024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5096A-B891-4725-B4E4-581E6D3455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000">
                <a:latin typeface="Bookman Old Style" panose="02050604050505020204"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484D9CC-97E9-43D0-9C0A-B38B6ADA7531}" type="datetime1">
              <a:rPr lang="en-US" smtClean="0"/>
              <a:t>10/5/2024</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39A784A-D693-4B8B-8783-5F012B24800D}" type="datetime1">
              <a:rPr lang="en-US" smtClean="0"/>
              <a:t>10/5/2024</a:t>
            </a:fld>
            <a:endParaRPr lang="en-US"/>
          </a:p>
        </p:txBody>
      </p:sp>
      <p:sp>
        <p:nvSpPr>
          <p:cNvPr id="6" name="Footer Placeholder 5"/>
          <p:cNvSpPr>
            <a:spLocks noGrp="1"/>
          </p:cNvSpPr>
          <p:nvPr>
            <p:ph type="ftr" sz="quarter" idx="11"/>
          </p:nvPr>
        </p:nvSpPr>
        <p:spPr/>
        <p:txBody>
          <a:bodyPr/>
          <a:lstStyle/>
          <a:p>
            <a:r>
              <a:rPr lang="en-US"/>
              <a:t>Department of Computer Applications</a:t>
            </a:r>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A275D0-4AC1-4B77-8D20-030A30032762}" type="datetime1">
              <a:rPr lang="en-US" smtClean="0"/>
              <a:t>10/5/2024</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464FA7C-9124-49C9-8D4B-6BB473ACFAEB}" type="datetime1">
              <a:rPr lang="en-US" smtClean="0"/>
              <a:t>10/5/2024</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ln w="22225">
            <a:noFill/>
          </a:ln>
        </p:spPr>
        <p:txBody>
          <a:bodyPr>
            <a:normAutofit/>
          </a:bodyPr>
          <a:lstStyle>
            <a:lvl1pPr algn="l">
              <a:defRPr sz="3000">
                <a:solidFill>
                  <a:schemeClr val="accent2"/>
                </a:solidFill>
                <a:latin typeface="Bookman Old Style" panose="020506040505050202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177232"/>
            <a:ext cx="8229600" cy="4948932"/>
          </a:xfrm>
          <a:ln>
            <a:noFill/>
          </a:ln>
        </p:spPr>
        <p:txBody>
          <a:bodyPr/>
          <a:lstStyle>
            <a:lvl1pPr algn="just">
              <a:defRPr>
                <a:latin typeface="Bookman Old Style" panose="02050604050505020204" pitchFamily="18" charset="0"/>
                <a:cs typeface="Times New Roman" panose="02020603050405020304" pitchFamily="18" charset="0"/>
              </a:defRPr>
            </a:lvl1pPr>
            <a:lvl2pPr algn="just">
              <a:defRPr>
                <a:latin typeface="Bookman Old Style" panose="02050604050505020204" pitchFamily="18" charset="0"/>
                <a:cs typeface="Times New Roman" panose="02020603050405020304" pitchFamily="18" charset="0"/>
              </a:defRPr>
            </a:lvl2pPr>
            <a:lvl3pPr algn="just">
              <a:defRPr>
                <a:latin typeface="Bookman Old Style" panose="02050604050505020204" pitchFamily="18" charset="0"/>
                <a:cs typeface="Times New Roman" panose="02020603050405020304" pitchFamily="18" charset="0"/>
              </a:defRPr>
            </a:lvl3pPr>
            <a:lvl4pPr algn="just">
              <a:defRPr>
                <a:latin typeface="Bookman Old Style" panose="02050604050505020204" pitchFamily="18" charset="0"/>
                <a:cs typeface="Times New Roman" panose="02020603050405020304" pitchFamily="18" charset="0"/>
              </a:defRPr>
            </a:lvl4pPr>
            <a:lvl5pPr algn="just">
              <a:defRPr>
                <a:latin typeface="Bookman Old Style" panose="020506040505050202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066800" y="6356350"/>
            <a:ext cx="3048000" cy="365125"/>
          </a:xfrm>
        </p:spPr>
        <p:txBody>
          <a:bodyPr/>
          <a:lstStyle>
            <a:lvl1pPr algn="l">
              <a:defRPr sz="1200">
                <a:solidFill>
                  <a:schemeClr val="accent2"/>
                </a:solidFill>
                <a:latin typeface="Bookman Old Style" panose="02050604050505020204" pitchFamily="18" charset="0"/>
                <a:cs typeface="Times New Roman" pitchFamily="18" charset="0"/>
              </a:defRPr>
            </a:lvl1pPr>
          </a:lstStyle>
          <a:p>
            <a:r>
              <a:rPr lang="en-US" dirty="0"/>
              <a:t>Department of Computer Applications</a:t>
            </a:r>
          </a:p>
        </p:txBody>
      </p:sp>
      <p:sp>
        <p:nvSpPr>
          <p:cNvPr id="6" name="Slide Number Placeholder 5"/>
          <p:cNvSpPr>
            <a:spLocks noGrp="1"/>
          </p:cNvSpPr>
          <p:nvPr>
            <p:ph type="sldNum" sz="quarter" idx="12"/>
          </p:nvPr>
        </p:nvSpPr>
        <p:spPr>
          <a:xfrm>
            <a:off x="8077200" y="6369229"/>
            <a:ext cx="381000" cy="365125"/>
          </a:xfrm>
        </p:spPr>
        <p:txBody>
          <a:bodyPr/>
          <a:lstStyle>
            <a:lvl1pPr>
              <a:defRPr sz="1200">
                <a:solidFill>
                  <a:schemeClr val="accent2"/>
                </a:solidFill>
                <a:latin typeface="Bookman Old Style" panose="02050604050505020204" pitchFamily="18" charset="0"/>
                <a:cs typeface="Times New Roman" pitchFamily="18" charset="0"/>
              </a:defRPr>
            </a:lvl1pPr>
          </a:lstStyle>
          <a:p>
            <a:fld id="{C65E9355-139B-4FED-8401-A2AF31A8FC31}" type="slidenum">
              <a:rPr lang="en-US" smtClean="0"/>
              <a:pPr/>
              <a:t>‹#›</a:t>
            </a:fld>
            <a:endParaRPr lang="en-US" dirty="0"/>
          </a:p>
        </p:txBody>
      </p:sp>
      <p:pic>
        <p:nvPicPr>
          <p:cNvPr id="7" name="Picture 6" descr="logo.png"/>
          <p:cNvPicPr>
            <a:picLocks noChangeAspect="1"/>
          </p:cNvPicPr>
          <p:nvPr userDrawn="1"/>
        </p:nvPicPr>
        <p:blipFill>
          <a:blip r:embed="rId2" cstate="print"/>
          <a:stretch>
            <a:fillRect/>
          </a:stretch>
        </p:blipFill>
        <p:spPr>
          <a:xfrm>
            <a:off x="533400" y="6236595"/>
            <a:ext cx="507398" cy="523980"/>
          </a:xfrm>
          <a:prstGeom prst="rect">
            <a:avLst/>
          </a:prstGeom>
        </p:spPr>
      </p:pic>
      <p:sp>
        <p:nvSpPr>
          <p:cNvPr id="8" name="Footer Placeholder 4"/>
          <p:cNvSpPr txBox="1">
            <a:spLocks/>
          </p:cNvSpPr>
          <p:nvPr userDrawn="1"/>
        </p:nvSpPr>
        <p:spPr>
          <a:xfrm>
            <a:off x="7555605" y="6363237"/>
            <a:ext cx="685800" cy="365125"/>
          </a:xfrm>
          <a:prstGeom prst="rect">
            <a:avLst/>
          </a:prstGeom>
        </p:spPr>
        <p:txBody>
          <a:bodyPr vert="horz" lIns="91440" tIns="45720" rIns="91440" bIns="45720" rtlCol="0" anchor="ctr"/>
          <a:lstStyle>
            <a:lvl1pPr algn="l">
              <a:defRPr sz="1200">
                <a:latin typeface="Times New Roman" pitchFamily="18" charset="0"/>
                <a:cs typeface="Times New Roman"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Bookman Old Style" panose="02050604050505020204" pitchFamily="18" charset="0"/>
                <a:ea typeface="+mn-ea"/>
                <a:cs typeface="Times New Roman" pitchFamily="18" charset="0"/>
              </a:rPr>
              <a:t>Slides: </a:t>
            </a:r>
          </a:p>
        </p:txBody>
      </p:sp>
      <p:sp>
        <p:nvSpPr>
          <p:cNvPr id="9" name="Footer Placeholder 4"/>
          <p:cNvSpPr txBox="1">
            <a:spLocks/>
          </p:cNvSpPr>
          <p:nvPr userDrawn="1"/>
        </p:nvSpPr>
        <p:spPr>
          <a:xfrm>
            <a:off x="8305799" y="6363983"/>
            <a:ext cx="529107" cy="365125"/>
          </a:xfrm>
          <a:prstGeom prst="rect">
            <a:avLst/>
          </a:prstGeom>
        </p:spPr>
        <p:txBody>
          <a:bodyPr vert="horz" lIns="91440" tIns="45720" rIns="91440" bIns="45720" rtlCol="0" anchor="ctr"/>
          <a:lstStyle>
            <a:lvl1pPr algn="l">
              <a:defRPr sz="1200">
                <a:latin typeface="Times New Roman" pitchFamily="18" charset="0"/>
                <a:cs typeface="Times New Roman"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Bookman Old Style" panose="02050604050505020204" pitchFamily="18" charset="0"/>
                <a:ea typeface="+mn-ea"/>
                <a:cs typeface="Times New Roman" pitchFamily="18" charset="0"/>
              </a:rPr>
              <a:t>/ 27</a:t>
            </a:r>
          </a:p>
        </p:txBody>
      </p:sp>
      <p:cxnSp>
        <p:nvCxnSpPr>
          <p:cNvPr id="10" name="Straight Connector 9"/>
          <p:cNvCxnSpPr/>
          <p:nvPr userDrawn="1"/>
        </p:nvCxnSpPr>
        <p:spPr>
          <a:xfrm>
            <a:off x="457200" y="6126163"/>
            <a:ext cx="8229600" cy="0"/>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57200" y="1066800"/>
            <a:ext cx="8229600"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29200"/>
          </a:xfrm>
        </p:spPr>
        <p:txBody>
          <a:bodyPr>
            <a:normAutofit/>
          </a:bodyPr>
          <a:lstStyle>
            <a:lvl1pPr>
              <a:defRPr sz="3000">
                <a:latin typeface="Bookman Old Style" panose="02050604050505020204" pitchFamily="18" charset="0"/>
              </a:defRPr>
            </a:lvl1pPr>
          </a:lstStyle>
          <a:p>
            <a:r>
              <a:rPr lang="en-US" dirty="0"/>
              <a:t>Click to edit Master title style</a:t>
            </a:r>
          </a:p>
        </p:txBody>
      </p:sp>
    </p:spTree>
    <p:extLst>
      <p:ext uri="{BB962C8B-B14F-4D97-AF65-F5344CB8AC3E}">
        <p14:creationId xmlns:p14="http://schemas.microsoft.com/office/powerpoint/2010/main" val="400585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DBD8763-1223-4E1C-9348-E4479451FFA2}" type="datetime1">
              <a:rPr lang="en-US" smtClean="0"/>
              <a:t>10/5/2024</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53A3728-E260-4992-8842-3C089F6C3D88}" type="datetime1">
              <a:rPr lang="en-US" smtClean="0"/>
              <a:t>10/5/2024</a:t>
            </a:fld>
            <a:endParaRPr lang="en-US"/>
          </a:p>
        </p:txBody>
      </p:sp>
      <p:sp>
        <p:nvSpPr>
          <p:cNvPr id="6" name="Footer Placeholder 5"/>
          <p:cNvSpPr>
            <a:spLocks noGrp="1"/>
          </p:cNvSpPr>
          <p:nvPr>
            <p:ph type="ftr" sz="quarter" idx="11"/>
          </p:nvPr>
        </p:nvSpPr>
        <p:spPr/>
        <p:txBody>
          <a:bodyPr/>
          <a:lstStyle/>
          <a:p>
            <a:r>
              <a:rPr lang="en-US"/>
              <a:t>Department of Computer Applications</a:t>
            </a:r>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63DE32F-317A-4950-B3B6-7B500923F79A}" type="datetime1">
              <a:rPr lang="en-US" smtClean="0"/>
              <a:t>10/5/2024</a:t>
            </a:fld>
            <a:endParaRPr lang="en-US"/>
          </a:p>
        </p:txBody>
      </p:sp>
      <p:sp>
        <p:nvSpPr>
          <p:cNvPr id="8" name="Footer Placeholder 7"/>
          <p:cNvSpPr>
            <a:spLocks noGrp="1"/>
          </p:cNvSpPr>
          <p:nvPr>
            <p:ph type="ftr" sz="quarter" idx="11"/>
          </p:nvPr>
        </p:nvSpPr>
        <p:spPr/>
        <p:txBody>
          <a:bodyPr/>
          <a:lstStyle/>
          <a:p>
            <a:r>
              <a:rPr lang="en-US"/>
              <a:t>Department of Computer Applications</a:t>
            </a:r>
          </a:p>
        </p:txBody>
      </p:sp>
      <p:sp>
        <p:nvSpPr>
          <p:cNvPr id="9" name="Slide Number Placeholder 8"/>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A1D3D62-0C66-4F15-9588-8CB96F41B0D1}" type="datetime1">
              <a:rPr lang="en-US" smtClean="0"/>
              <a:t>10/5/2024</a:t>
            </a:fld>
            <a:endParaRPr lang="en-US"/>
          </a:p>
        </p:txBody>
      </p:sp>
      <p:sp>
        <p:nvSpPr>
          <p:cNvPr id="4" name="Footer Placeholder 3"/>
          <p:cNvSpPr>
            <a:spLocks noGrp="1"/>
          </p:cNvSpPr>
          <p:nvPr>
            <p:ph type="ftr" sz="quarter" idx="11"/>
          </p:nvPr>
        </p:nvSpPr>
        <p:spPr/>
        <p:txBody>
          <a:bodyPr/>
          <a:lstStyle/>
          <a:p>
            <a:r>
              <a:rPr lang="en-US"/>
              <a:t>Department of Computer Applications</a:t>
            </a:r>
          </a:p>
        </p:txBody>
      </p:sp>
      <p:sp>
        <p:nvSpPr>
          <p:cNvPr id="5" name="Slide Number Placeholder 4"/>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976A512-578D-4C36-9299-7E9D9DEF4439}" type="datetime1">
              <a:rPr lang="en-US" smtClean="0"/>
              <a:t>10/5/2024</a:t>
            </a:fld>
            <a:endParaRPr lang="en-US"/>
          </a:p>
        </p:txBody>
      </p:sp>
      <p:sp>
        <p:nvSpPr>
          <p:cNvPr id="3" name="Footer Placeholder 2"/>
          <p:cNvSpPr>
            <a:spLocks noGrp="1"/>
          </p:cNvSpPr>
          <p:nvPr>
            <p:ph type="ftr" sz="quarter" idx="11"/>
          </p:nvPr>
        </p:nvSpPr>
        <p:spPr/>
        <p:txBody>
          <a:bodyPr/>
          <a:lstStyle/>
          <a:p>
            <a:r>
              <a:rPr lang="en-US"/>
              <a:t>Department of Computer Applications</a:t>
            </a:r>
          </a:p>
        </p:txBody>
      </p:sp>
      <p:sp>
        <p:nvSpPr>
          <p:cNvPr id="4" name="Slide Number Placeholder 3"/>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5A72B38-B580-4B82-B7C4-B42B85713C86}" type="datetime1">
              <a:rPr lang="en-US" smtClean="0"/>
              <a:t>10/5/2024</a:t>
            </a:fld>
            <a:endParaRPr lang="en-US"/>
          </a:p>
        </p:txBody>
      </p:sp>
      <p:sp>
        <p:nvSpPr>
          <p:cNvPr id="6" name="Footer Placeholder 5"/>
          <p:cNvSpPr>
            <a:spLocks noGrp="1"/>
          </p:cNvSpPr>
          <p:nvPr>
            <p:ph type="ftr" sz="quarter" idx="11"/>
          </p:nvPr>
        </p:nvSpPr>
        <p:spPr/>
        <p:txBody>
          <a:bodyPr/>
          <a:lstStyle/>
          <a:p>
            <a:r>
              <a:rPr lang="en-US"/>
              <a:t>Department of Computer Applications</a:t>
            </a:r>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Applications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E9355-139B-4FED-8401-A2AF31A8FC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1175"/>
            <a:ext cx="7772400" cy="1470025"/>
          </a:xfrm>
        </p:spPr>
        <p:txBody>
          <a:bodyPr>
            <a:noAutofit/>
          </a:bodyPr>
          <a:lstStyle/>
          <a:p>
            <a:r>
              <a:rPr lang="en-US" b="1" dirty="0">
                <a:solidFill>
                  <a:schemeClr val="accent2"/>
                </a:solidFill>
                <a:cs typeface="Times New Roman" pitchFamily="18" charset="0"/>
              </a:rPr>
              <a:t>BIN BUSTER</a:t>
            </a:r>
          </a:p>
        </p:txBody>
      </p:sp>
      <p:sp>
        <p:nvSpPr>
          <p:cNvPr id="3" name="Subtitle 2"/>
          <p:cNvSpPr>
            <a:spLocks noGrp="1"/>
          </p:cNvSpPr>
          <p:nvPr>
            <p:ph type="subTitle" idx="1"/>
          </p:nvPr>
        </p:nvSpPr>
        <p:spPr>
          <a:xfrm>
            <a:off x="1371600" y="3886200"/>
            <a:ext cx="6400800" cy="2209800"/>
          </a:xfrm>
        </p:spPr>
        <p:txBody>
          <a:bodyPr>
            <a:normAutofit lnSpcReduction="10000"/>
          </a:bodyPr>
          <a:lstStyle/>
          <a:p>
            <a:pPr lvl="0">
              <a:lnSpc>
                <a:spcPct val="150000"/>
              </a:lnSpc>
              <a:spcBef>
                <a:spcPts val="0"/>
              </a:spcBef>
            </a:pPr>
            <a:r>
              <a:rPr lang="en-US" sz="1700" b="1" dirty="0">
                <a:solidFill>
                  <a:schemeClr val="tx1"/>
                </a:solidFill>
                <a:latin typeface="Bookman Old Style" panose="02050604050505020204" pitchFamily="18" charset="0"/>
                <a:cs typeface="Times New Roman" pitchFamily="18" charset="0"/>
              </a:rPr>
              <a:t>BHAVANA K BABU</a:t>
            </a:r>
          </a:p>
          <a:p>
            <a:pPr lvl="0">
              <a:lnSpc>
                <a:spcPct val="150000"/>
              </a:lnSpc>
              <a:spcBef>
                <a:spcPts val="0"/>
              </a:spcBef>
            </a:pPr>
            <a:r>
              <a:rPr lang="en-US" sz="1700" b="1" dirty="0">
                <a:solidFill>
                  <a:schemeClr val="tx1"/>
                </a:solidFill>
                <a:latin typeface="Bookman Old Style" panose="02050604050505020204" pitchFamily="18" charset="0"/>
                <a:cs typeface="Times New Roman" pitchFamily="18" charset="0"/>
              </a:rPr>
              <a:t>MES23MCA-2010</a:t>
            </a:r>
          </a:p>
          <a:p>
            <a:pPr lvl="0">
              <a:spcBef>
                <a:spcPts val="0"/>
              </a:spcBef>
            </a:pPr>
            <a:endParaRPr lang="en-US" sz="1700" b="1" dirty="0">
              <a:solidFill>
                <a:schemeClr val="tx1"/>
              </a:solidFill>
              <a:latin typeface="Bookman Old Style" panose="02050604050505020204" pitchFamily="18" charset="0"/>
              <a:cs typeface="Times New Roman" pitchFamily="18" charset="0"/>
            </a:endParaRPr>
          </a:p>
          <a:p>
            <a:pPr lvl="0">
              <a:lnSpc>
                <a:spcPct val="150000"/>
              </a:lnSpc>
              <a:spcBef>
                <a:spcPts val="0"/>
              </a:spcBef>
              <a:buClr>
                <a:schemeClr val="accent1"/>
              </a:buClr>
              <a:buSzPct val="76000"/>
              <a:defRPr/>
            </a:pPr>
            <a:r>
              <a:rPr lang="en-US" sz="1500" b="1" dirty="0">
                <a:solidFill>
                  <a:schemeClr val="tx1"/>
                </a:solidFill>
                <a:latin typeface="Bookman Old Style" panose="02050604050505020204" pitchFamily="18" charset="0"/>
                <a:cs typeface="Times New Roman" pitchFamily="18" charset="0"/>
              </a:rPr>
              <a:t>Department of Computer Applications</a:t>
            </a:r>
          </a:p>
          <a:p>
            <a:pPr lvl="0">
              <a:lnSpc>
                <a:spcPct val="150000"/>
              </a:lnSpc>
              <a:spcBef>
                <a:spcPts val="0"/>
              </a:spcBef>
              <a:buClr>
                <a:schemeClr val="accent1"/>
              </a:buClr>
              <a:buSzPct val="76000"/>
              <a:defRPr/>
            </a:pPr>
            <a:r>
              <a:rPr lang="en-US" sz="1500" b="1" dirty="0">
                <a:solidFill>
                  <a:schemeClr val="tx1"/>
                </a:solidFill>
                <a:latin typeface="Bookman Old Style" panose="02050604050505020204" pitchFamily="18" charset="0"/>
                <a:cs typeface="Times New Roman" pitchFamily="18" charset="0"/>
              </a:rPr>
              <a:t>MES College of Engineering, </a:t>
            </a:r>
            <a:r>
              <a:rPr lang="en-US" sz="1500" b="1" dirty="0" err="1">
                <a:solidFill>
                  <a:schemeClr val="tx1"/>
                </a:solidFill>
                <a:latin typeface="Bookman Old Style" panose="02050604050505020204" pitchFamily="18" charset="0"/>
                <a:cs typeface="Times New Roman" pitchFamily="18" charset="0"/>
              </a:rPr>
              <a:t>Kuttippuram</a:t>
            </a:r>
            <a:endParaRPr lang="en-US" sz="1500" b="1" dirty="0">
              <a:solidFill>
                <a:schemeClr val="tx1"/>
              </a:solidFill>
              <a:latin typeface="Bookman Old Style" panose="02050604050505020204" pitchFamily="18" charset="0"/>
              <a:cs typeface="Times New Roman" pitchFamily="18" charset="0"/>
            </a:endParaRPr>
          </a:p>
          <a:p>
            <a:pPr lvl="0">
              <a:spcBef>
                <a:spcPts val="0"/>
              </a:spcBef>
              <a:buClr>
                <a:schemeClr val="accent1"/>
              </a:buClr>
              <a:buSzPct val="76000"/>
              <a:defRPr/>
            </a:pPr>
            <a:endParaRPr lang="en-US" sz="1900" b="1" dirty="0">
              <a:solidFill>
                <a:schemeClr val="tx1"/>
              </a:solidFill>
              <a:latin typeface="Bookman Old Style" panose="02050604050505020204" pitchFamily="18" charset="0"/>
              <a:cs typeface="Times New Roman" pitchFamily="18" charset="0"/>
            </a:endParaRPr>
          </a:p>
          <a:p>
            <a:pPr>
              <a:spcBef>
                <a:spcPts val="0"/>
              </a:spcBef>
              <a:buClr>
                <a:schemeClr val="accent1"/>
              </a:buClr>
              <a:buSzPct val="76000"/>
              <a:defRPr/>
            </a:pPr>
            <a:r>
              <a:rPr lang="en-US" sz="1200" b="1" dirty="0">
                <a:solidFill>
                  <a:schemeClr val="tx1"/>
                </a:solidFill>
                <a:latin typeface="Bookman Old Style" panose="02050604050505020204" pitchFamily="18" charset="0"/>
                <a:cs typeface="Times New Roman" pitchFamily="18" charset="0"/>
              </a:rPr>
              <a:t>01/10/2024</a:t>
            </a:r>
            <a:endParaRPr lang="en-US" sz="1200" dirty="0">
              <a:solidFill>
                <a:schemeClr val="tx1"/>
              </a:solidFill>
              <a:latin typeface="Bookman Old Style" panose="02050604050505020204" pitchFamily="18" charset="0"/>
            </a:endParaRPr>
          </a:p>
        </p:txBody>
      </p:sp>
      <p:pic>
        <p:nvPicPr>
          <p:cNvPr id="4" name="Picture 3" descr="logo.png"/>
          <p:cNvPicPr>
            <a:picLocks noChangeAspect="1"/>
          </p:cNvPicPr>
          <p:nvPr/>
        </p:nvPicPr>
        <p:blipFill>
          <a:blip r:embed="rId2"/>
          <a:stretch>
            <a:fillRect/>
          </a:stretch>
        </p:blipFill>
        <p:spPr>
          <a:xfrm>
            <a:off x="3843236" y="2000040"/>
            <a:ext cx="1457529" cy="15051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2BE6-D0BE-57C6-24B7-7D9E059BF2BF}"/>
              </a:ext>
            </a:extLst>
          </p:cNvPr>
          <p:cNvSpPr>
            <a:spLocks noGrp="1"/>
          </p:cNvSpPr>
          <p:nvPr>
            <p:ph type="title"/>
          </p:nvPr>
        </p:nvSpPr>
        <p:spPr/>
        <p:txBody>
          <a:bodyPr/>
          <a:lstStyle/>
          <a:p>
            <a:r>
              <a:rPr lang="en" dirty="0"/>
              <a:t>MODULE DESCRIPTION</a:t>
            </a:r>
            <a:endParaRPr lang="en-IN" dirty="0"/>
          </a:p>
        </p:txBody>
      </p:sp>
      <p:sp>
        <p:nvSpPr>
          <p:cNvPr id="3" name="Content Placeholder 2">
            <a:extLst>
              <a:ext uri="{FF2B5EF4-FFF2-40B4-BE49-F238E27FC236}">
                <a16:creationId xmlns:a16="http://schemas.microsoft.com/office/drawing/2014/main" id="{6D2B2BC8-9F91-C462-6BA7-874A40699906}"/>
              </a:ext>
            </a:extLst>
          </p:cNvPr>
          <p:cNvSpPr>
            <a:spLocks noGrp="1"/>
          </p:cNvSpPr>
          <p:nvPr>
            <p:ph idx="1"/>
          </p:nvPr>
        </p:nvSpPr>
        <p:spPr/>
        <p:txBody>
          <a:bodyPr>
            <a:normAutofit fontScale="47500" lnSpcReduction="20000"/>
          </a:bodyPr>
          <a:lstStyle/>
          <a:p>
            <a:pPr marR="173990">
              <a:lnSpc>
                <a:spcPct val="150000"/>
              </a:lnSpc>
              <a:spcBef>
                <a:spcPts val="1055"/>
              </a:spcBef>
              <a:buSzPct val="100000"/>
              <a:tabLst>
                <a:tab pos="431800" algn="l"/>
              </a:tabLst>
            </a:pPr>
            <a:r>
              <a:rPr lang="en-US" sz="4000" spc="0" dirty="0">
                <a:effectLst/>
                <a:ea typeface="Times New Roman" panose="02020603050405020304" pitchFamily="18" charset="0"/>
              </a:rPr>
              <a:t>Update/Delete bin :</a:t>
            </a:r>
            <a:r>
              <a:rPr lang="en-US" sz="4000" spc="400" dirty="0">
                <a:effectLst/>
                <a:ea typeface="Times New Roman" panose="02020603050405020304" pitchFamily="18" charset="0"/>
              </a:rPr>
              <a:t> </a:t>
            </a:r>
            <a:r>
              <a:rPr lang="en-US" sz="4000" spc="0" dirty="0">
                <a:effectLst/>
                <a:ea typeface="Times New Roman" panose="02020603050405020304" pitchFamily="18" charset="0"/>
              </a:rPr>
              <a:t>Admin can update and</a:t>
            </a:r>
            <a:r>
              <a:rPr lang="en-US" sz="4000" spc="85" dirty="0">
                <a:effectLst/>
                <a:ea typeface="Times New Roman" panose="02020603050405020304" pitchFamily="18" charset="0"/>
              </a:rPr>
              <a:t> </a:t>
            </a:r>
            <a:r>
              <a:rPr lang="en-US" sz="4000" spc="0" dirty="0">
                <a:effectLst/>
                <a:ea typeface="Times New Roman" panose="02020603050405020304" pitchFamily="18" charset="0"/>
              </a:rPr>
              <a:t>delete the details of</a:t>
            </a:r>
            <a:r>
              <a:rPr lang="en-US" sz="4000" spc="400" dirty="0">
                <a:effectLst/>
                <a:ea typeface="Times New Roman" panose="02020603050405020304" pitchFamily="18" charset="0"/>
              </a:rPr>
              <a:t> </a:t>
            </a:r>
            <a:r>
              <a:rPr lang="en-US" sz="4000" spc="0" dirty="0">
                <a:effectLst/>
                <a:ea typeface="Times New Roman" panose="02020603050405020304" pitchFamily="18" charset="0"/>
              </a:rPr>
              <a:t>garbage bin</a:t>
            </a:r>
            <a:r>
              <a:rPr lang="en-US" sz="4000" spc="400" dirty="0">
                <a:effectLst/>
                <a:ea typeface="Times New Roman" panose="02020603050405020304" pitchFamily="18" charset="0"/>
              </a:rPr>
              <a:t> </a:t>
            </a:r>
            <a:r>
              <a:rPr lang="en-US" sz="4000" spc="0" dirty="0">
                <a:effectLst/>
                <a:ea typeface="Times New Roman" panose="02020603050405020304" pitchFamily="18" charset="0"/>
              </a:rPr>
              <a:t>created in</a:t>
            </a:r>
            <a:r>
              <a:rPr lang="en-US" sz="4000" spc="85" dirty="0">
                <a:effectLst/>
                <a:ea typeface="Times New Roman" panose="02020603050405020304" pitchFamily="18" charset="0"/>
              </a:rPr>
              <a:t> </a:t>
            </a:r>
            <a:r>
              <a:rPr lang="en-US" sz="4000" spc="0" dirty="0">
                <a:effectLst/>
                <a:ea typeface="Times New Roman" panose="02020603050405020304" pitchFamily="18" charset="0"/>
              </a:rPr>
              <a:t>various </a:t>
            </a:r>
            <a:r>
              <a:rPr lang="en-US" sz="4000" spc="-10" dirty="0">
                <a:effectLst/>
                <a:ea typeface="Times New Roman" panose="02020603050405020304" pitchFamily="18" charset="0"/>
              </a:rPr>
              <a:t>locations.</a:t>
            </a:r>
            <a:endParaRPr lang="en-IN" sz="4000" spc="0" dirty="0">
              <a:effectLst/>
              <a:ea typeface="Times New Roman" panose="02020603050405020304" pitchFamily="18" charset="0"/>
            </a:endParaRPr>
          </a:p>
          <a:p>
            <a:pPr>
              <a:lnSpc>
                <a:spcPct val="150000"/>
              </a:lnSpc>
              <a:spcBef>
                <a:spcPts val="1075"/>
              </a:spcBef>
              <a:buSzPct val="100000"/>
              <a:tabLst>
                <a:tab pos="431165" algn="l"/>
              </a:tabLst>
            </a:pPr>
            <a:r>
              <a:rPr lang="en-US" sz="4000" spc="-10" dirty="0">
                <a:effectLst/>
                <a:ea typeface="Times New Roman" panose="02020603050405020304" pitchFamily="18" charset="0"/>
              </a:rPr>
              <a:t>Register/create account </a:t>
            </a:r>
            <a:r>
              <a:rPr lang="en-US" sz="4000" dirty="0">
                <a:ea typeface="Times New Roman" panose="02020603050405020304" pitchFamily="18" charset="0"/>
              </a:rPr>
              <a:t>D</a:t>
            </a:r>
            <a:r>
              <a:rPr lang="en-US" sz="4000" spc="0" dirty="0">
                <a:effectLst/>
                <a:ea typeface="Times New Roman" panose="02020603050405020304" pitchFamily="18" charset="0"/>
              </a:rPr>
              <a:t>river :</a:t>
            </a:r>
            <a:r>
              <a:rPr lang="en-US" sz="4000" spc="-5" dirty="0">
                <a:effectLst/>
                <a:ea typeface="Times New Roman" panose="02020603050405020304" pitchFamily="18" charset="0"/>
              </a:rPr>
              <a:t> </a:t>
            </a:r>
            <a:r>
              <a:rPr lang="en-US" sz="4000" spc="0" dirty="0">
                <a:effectLst/>
                <a:ea typeface="Times New Roman" panose="02020603050405020304" pitchFamily="18" charset="0"/>
              </a:rPr>
              <a:t>Admin can</a:t>
            </a:r>
            <a:r>
              <a:rPr lang="en-US" sz="4000" spc="-30" dirty="0">
                <a:effectLst/>
                <a:ea typeface="Times New Roman" panose="02020603050405020304" pitchFamily="18" charset="0"/>
              </a:rPr>
              <a:t> </a:t>
            </a:r>
            <a:r>
              <a:rPr lang="en-US" sz="4000" spc="-5" dirty="0">
                <a:effectLst/>
                <a:ea typeface="Times New Roman" panose="02020603050405020304" pitchFamily="18" charset="0"/>
              </a:rPr>
              <a:t> </a:t>
            </a:r>
            <a:r>
              <a:rPr lang="en-US" sz="4000" spc="-10" dirty="0">
                <a:effectLst/>
                <a:ea typeface="Times New Roman" panose="02020603050405020304" pitchFamily="18" charset="0"/>
              </a:rPr>
              <a:t>driver.</a:t>
            </a:r>
            <a:endParaRPr lang="en-IN" sz="4000" spc="0" dirty="0">
              <a:effectLst/>
              <a:ea typeface="Times New Roman" panose="02020603050405020304" pitchFamily="18" charset="0"/>
            </a:endParaRPr>
          </a:p>
          <a:p>
            <a:pPr algn="l">
              <a:lnSpc>
                <a:spcPct val="150000"/>
              </a:lnSpc>
              <a:spcBef>
                <a:spcPts val="1045"/>
              </a:spcBef>
              <a:buSzPct val="100000"/>
              <a:tabLst>
                <a:tab pos="431165" algn="l"/>
              </a:tabLst>
            </a:pPr>
            <a:r>
              <a:rPr lang="en-US" sz="4000" spc="0" dirty="0">
                <a:effectLst/>
                <a:ea typeface="Times New Roman" panose="02020603050405020304" pitchFamily="18" charset="0"/>
              </a:rPr>
              <a:t>User details</a:t>
            </a:r>
            <a:r>
              <a:rPr lang="en-US" sz="4000" spc="-10" dirty="0">
                <a:effectLst/>
                <a:ea typeface="Times New Roman" panose="02020603050405020304" pitchFamily="18" charset="0"/>
              </a:rPr>
              <a:t> </a:t>
            </a:r>
            <a:r>
              <a:rPr lang="en-US" sz="4000" spc="0" dirty="0">
                <a:effectLst/>
                <a:ea typeface="Times New Roman" panose="02020603050405020304" pitchFamily="18" charset="0"/>
              </a:rPr>
              <a:t>:</a:t>
            </a:r>
            <a:r>
              <a:rPr lang="en-US" sz="4000" spc="295" dirty="0">
                <a:effectLst/>
                <a:ea typeface="Times New Roman" panose="02020603050405020304" pitchFamily="18" charset="0"/>
              </a:rPr>
              <a:t> </a:t>
            </a:r>
            <a:r>
              <a:rPr lang="en-US" sz="4000" spc="0" dirty="0">
                <a:effectLst/>
                <a:ea typeface="Times New Roman" panose="02020603050405020304" pitchFamily="18" charset="0"/>
              </a:rPr>
              <a:t>Admin</a:t>
            </a:r>
            <a:r>
              <a:rPr lang="en-US" sz="4000" spc="-25" dirty="0">
                <a:effectLst/>
                <a:ea typeface="Times New Roman" panose="02020603050405020304" pitchFamily="18" charset="0"/>
              </a:rPr>
              <a:t> </a:t>
            </a:r>
            <a:r>
              <a:rPr lang="en-US" sz="4000" spc="0" dirty="0">
                <a:effectLst/>
                <a:ea typeface="Times New Roman" panose="02020603050405020304" pitchFamily="18" charset="0"/>
              </a:rPr>
              <a:t>can</a:t>
            </a:r>
            <a:r>
              <a:rPr lang="en-US" sz="4000" spc="-25" dirty="0">
                <a:effectLst/>
                <a:ea typeface="Times New Roman" panose="02020603050405020304" pitchFamily="18" charset="0"/>
              </a:rPr>
              <a:t> </a:t>
            </a:r>
            <a:r>
              <a:rPr lang="en-US" sz="4000" spc="0" dirty="0">
                <a:effectLst/>
                <a:ea typeface="Times New Roman" panose="02020603050405020304" pitchFamily="18" charset="0"/>
              </a:rPr>
              <a:t>view</a:t>
            </a:r>
            <a:r>
              <a:rPr lang="en-US" sz="4000" spc="-10" dirty="0">
                <a:effectLst/>
                <a:ea typeface="Times New Roman" panose="02020603050405020304" pitchFamily="18" charset="0"/>
              </a:rPr>
              <a:t> </a:t>
            </a:r>
            <a:r>
              <a:rPr lang="en-US" sz="4000" spc="0" dirty="0">
                <a:effectLst/>
                <a:ea typeface="Times New Roman" panose="02020603050405020304" pitchFamily="18" charset="0"/>
              </a:rPr>
              <a:t>the</a:t>
            </a:r>
            <a:r>
              <a:rPr lang="en-US" sz="4000" spc="-5" dirty="0">
                <a:effectLst/>
                <a:ea typeface="Times New Roman" panose="02020603050405020304" pitchFamily="18" charset="0"/>
              </a:rPr>
              <a:t> </a:t>
            </a:r>
            <a:r>
              <a:rPr lang="en-US" sz="4000" spc="0" dirty="0">
                <a:effectLst/>
                <a:ea typeface="Times New Roman" panose="02020603050405020304" pitchFamily="18" charset="0"/>
              </a:rPr>
              <a:t>user</a:t>
            </a:r>
            <a:r>
              <a:rPr lang="en-US" sz="4000" spc="35" dirty="0">
                <a:effectLst/>
                <a:ea typeface="Times New Roman" panose="02020603050405020304" pitchFamily="18" charset="0"/>
              </a:rPr>
              <a:t> </a:t>
            </a:r>
            <a:r>
              <a:rPr lang="en-US" sz="4000" spc="-10" dirty="0">
                <a:effectLst/>
                <a:ea typeface="Times New Roman" panose="02020603050405020304" pitchFamily="18" charset="0"/>
              </a:rPr>
              <a:t>details </a:t>
            </a:r>
            <a:r>
              <a:rPr lang="en-US" sz="4000" dirty="0"/>
              <a:t>oversight.</a:t>
            </a:r>
            <a:endParaRPr lang="en-US" sz="4000" spc="0" dirty="0">
              <a:effectLst/>
              <a:ea typeface="Times New Roman" panose="02020603050405020304" pitchFamily="18" charset="0"/>
            </a:endParaRPr>
          </a:p>
          <a:p>
            <a:pPr>
              <a:lnSpc>
                <a:spcPct val="150000"/>
              </a:lnSpc>
              <a:spcBef>
                <a:spcPts val="1020"/>
              </a:spcBef>
              <a:buSzPct val="100000"/>
              <a:tabLst>
                <a:tab pos="431165" algn="l"/>
              </a:tabLst>
            </a:pPr>
            <a:r>
              <a:rPr lang="en-US" sz="4000" spc="0" dirty="0">
                <a:effectLst/>
                <a:ea typeface="Times New Roman" panose="02020603050405020304" pitchFamily="18" charset="0"/>
              </a:rPr>
              <a:t>Update/Delete</a:t>
            </a:r>
            <a:r>
              <a:rPr lang="en-US" sz="4000" spc="-25" dirty="0">
                <a:effectLst/>
                <a:ea typeface="Times New Roman" panose="02020603050405020304" pitchFamily="18" charset="0"/>
              </a:rPr>
              <a:t> </a:t>
            </a:r>
            <a:r>
              <a:rPr lang="en-US" sz="4000" spc="0" dirty="0">
                <a:effectLst/>
                <a:ea typeface="Times New Roman" panose="02020603050405020304" pitchFamily="18" charset="0"/>
              </a:rPr>
              <a:t>driver</a:t>
            </a:r>
            <a:r>
              <a:rPr lang="en-US" sz="4000" spc="-5" dirty="0">
                <a:effectLst/>
                <a:ea typeface="Times New Roman" panose="02020603050405020304" pitchFamily="18" charset="0"/>
              </a:rPr>
              <a:t> </a:t>
            </a:r>
            <a:r>
              <a:rPr lang="en-US" sz="4000" spc="0" dirty="0">
                <a:effectLst/>
                <a:ea typeface="Times New Roman" panose="02020603050405020304" pitchFamily="18" charset="0"/>
              </a:rPr>
              <a:t>:</a:t>
            </a:r>
            <a:r>
              <a:rPr lang="en-US" sz="4000" spc="285" dirty="0">
                <a:effectLst/>
                <a:ea typeface="Times New Roman" panose="02020603050405020304" pitchFamily="18" charset="0"/>
              </a:rPr>
              <a:t> </a:t>
            </a:r>
            <a:r>
              <a:rPr lang="en-US" sz="4000" spc="0" dirty="0">
                <a:effectLst/>
                <a:ea typeface="Times New Roman" panose="02020603050405020304" pitchFamily="18" charset="0"/>
              </a:rPr>
              <a:t>Admin</a:t>
            </a:r>
            <a:r>
              <a:rPr lang="en-US" sz="4000" spc="-10" dirty="0">
                <a:effectLst/>
                <a:ea typeface="Times New Roman" panose="02020603050405020304" pitchFamily="18" charset="0"/>
              </a:rPr>
              <a:t> </a:t>
            </a:r>
            <a:r>
              <a:rPr lang="en-US" sz="4000" spc="0" dirty="0">
                <a:effectLst/>
                <a:ea typeface="Times New Roman" panose="02020603050405020304" pitchFamily="18" charset="0"/>
              </a:rPr>
              <a:t>can</a:t>
            </a:r>
            <a:r>
              <a:rPr lang="en-US" sz="4000" spc="-30" dirty="0">
                <a:effectLst/>
                <a:ea typeface="Times New Roman" panose="02020603050405020304" pitchFamily="18" charset="0"/>
              </a:rPr>
              <a:t> </a:t>
            </a:r>
            <a:r>
              <a:rPr lang="en-US" sz="4000" spc="0" dirty="0">
                <a:effectLst/>
                <a:ea typeface="Times New Roman" panose="02020603050405020304" pitchFamily="18" charset="0"/>
              </a:rPr>
              <a:t>update</a:t>
            </a:r>
            <a:r>
              <a:rPr lang="en-US" sz="4000" spc="5" dirty="0">
                <a:effectLst/>
                <a:ea typeface="Times New Roman" panose="02020603050405020304" pitchFamily="18" charset="0"/>
              </a:rPr>
              <a:t> </a:t>
            </a:r>
            <a:r>
              <a:rPr lang="en-US" sz="4000" spc="0" dirty="0">
                <a:effectLst/>
                <a:ea typeface="Times New Roman" panose="02020603050405020304" pitchFamily="18" charset="0"/>
              </a:rPr>
              <a:t>and</a:t>
            </a:r>
            <a:r>
              <a:rPr lang="en-US" sz="4000" spc="-10" dirty="0">
                <a:effectLst/>
                <a:ea typeface="Times New Roman" panose="02020603050405020304" pitchFamily="18" charset="0"/>
              </a:rPr>
              <a:t> </a:t>
            </a:r>
            <a:r>
              <a:rPr lang="en-US" sz="4000" spc="0" dirty="0">
                <a:effectLst/>
                <a:ea typeface="Times New Roman" panose="02020603050405020304" pitchFamily="18" charset="0"/>
              </a:rPr>
              <a:t>delete</a:t>
            </a:r>
            <a:r>
              <a:rPr lang="en-US" sz="4000" spc="-15" dirty="0">
                <a:effectLst/>
                <a:ea typeface="Times New Roman" panose="02020603050405020304" pitchFamily="18" charset="0"/>
              </a:rPr>
              <a:t> </a:t>
            </a:r>
            <a:r>
              <a:rPr lang="en-US" sz="4000" spc="0" dirty="0">
                <a:effectLst/>
                <a:ea typeface="Times New Roman" panose="02020603050405020304" pitchFamily="18" charset="0"/>
              </a:rPr>
              <a:t>driver </a:t>
            </a:r>
            <a:r>
              <a:rPr lang="en-US" sz="4000" spc="-10" dirty="0">
                <a:effectLst/>
                <a:ea typeface="Times New Roman" panose="02020603050405020304" pitchFamily="18" charset="0"/>
              </a:rPr>
              <a:t>details.</a:t>
            </a:r>
            <a:endParaRPr lang="en-IN" sz="4000" spc="0" dirty="0">
              <a:effectLst/>
              <a:ea typeface="Times New Roman" panose="02020603050405020304" pitchFamily="18" charset="0"/>
            </a:endParaRPr>
          </a:p>
          <a:p>
            <a:pPr>
              <a:lnSpc>
                <a:spcPct val="150000"/>
              </a:lnSpc>
              <a:spcBef>
                <a:spcPts val="1045"/>
              </a:spcBef>
              <a:buSzPct val="100000"/>
              <a:tabLst>
                <a:tab pos="431165" algn="l"/>
              </a:tabLst>
            </a:pPr>
            <a:r>
              <a:rPr lang="en-US" sz="4000" spc="0" dirty="0">
                <a:effectLst/>
                <a:ea typeface="Times New Roman" panose="02020603050405020304" pitchFamily="18" charset="0"/>
              </a:rPr>
              <a:t>View</a:t>
            </a:r>
            <a:r>
              <a:rPr lang="en-US" sz="4000" spc="-20" dirty="0">
                <a:effectLst/>
                <a:ea typeface="Times New Roman" panose="02020603050405020304" pitchFamily="18" charset="0"/>
              </a:rPr>
              <a:t> </a:t>
            </a:r>
            <a:r>
              <a:rPr lang="en-US" sz="4000" spc="0" dirty="0">
                <a:effectLst/>
                <a:ea typeface="Times New Roman" panose="02020603050405020304" pitchFamily="18" charset="0"/>
              </a:rPr>
              <a:t>work Report : Admin can</a:t>
            </a:r>
            <a:r>
              <a:rPr lang="en-US" sz="4000" spc="-25" dirty="0">
                <a:effectLst/>
                <a:ea typeface="Times New Roman" panose="02020603050405020304" pitchFamily="18" charset="0"/>
              </a:rPr>
              <a:t> </a:t>
            </a:r>
            <a:r>
              <a:rPr lang="en-US" sz="4000" spc="0" dirty="0">
                <a:effectLst/>
                <a:ea typeface="Times New Roman" panose="02020603050405020304" pitchFamily="18" charset="0"/>
              </a:rPr>
              <a:t>View</a:t>
            </a:r>
            <a:r>
              <a:rPr lang="en-US" sz="4000" spc="-5" dirty="0">
                <a:effectLst/>
                <a:ea typeface="Times New Roman" panose="02020603050405020304" pitchFamily="18" charset="0"/>
              </a:rPr>
              <a:t> </a:t>
            </a:r>
            <a:r>
              <a:rPr lang="en-US" sz="4000" spc="0" dirty="0">
                <a:effectLst/>
                <a:ea typeface="Times New Roman" panose="02020603050405020304" pitchFamily="18" charset="0"/>
              </a:rPr>
              <a:t>work report</a:t>
            </a:r>
            <a:r>
              <a:rPr lang="en-US" sz="4000" spc="-20" dirty="0">
                <a:effectLst/>
                <a:ea typeface="Times New Roman" panose="02020603050405020304" pitchFamily="18" charset="0"/>
              </a:rPr>
              <a:t> </a:t>
            </a:r>
            <a:r>
              <a:rPr lang="en-US" sz="4000" spc="0" dirty="0">
                <a:effectLst/>
                <a:ea typeface="Times New Roman" panose="02020603050405020304" pitchFamily="18" charset="0"/>
              </a:rPr>
              <a:t>of</a:t>
            </a:r>
            <a:r>
              <a:rPr lang="en-US" sz="4000" spc="-35" dirty="0">
                <a:effectLst/>
                <a:ea typeface="Times New Roman" panose="02020603050405020304" pitchFamily="18" charset="0"/>
              </a:rPr>
              <a:t> </a:t>
            </a:r>
            <a:r>
              <a:rPr lang="en-US" sz="4000" spc="0" dirty="0">
                <a:effectLst/>
                <a:ea typeface="Times New Roman" panose="02020603050405020304" pitchFamily="18" charset="0"/>
              </a:rPr>
              <a:t>garbage</a:t>
            </a:r>
            <a:r>
              <a:rPr lang="en-US" sz="4000" spc="-5" dirty="0">
                <a:effectLst/>
                <a:ea typeface="Times New Roman" panose="02020603050405020304" pitchFamily="18" charset="0"/>
              </a:rPr>
              <a:t> </a:t>
            </a:r>
            <a:r>
              <a:rPr lang="en-US" sz="4000" spc="0" dirty="0">
                <a:effectLst/>
                <a:ea typeface="Times New Roman" panose="02020603050405020304" pitchFamily="18" charset="0"/>
              </a:rPr>
              <a:t>collection</a:t>
            </a:r>
            <a:r>
              <a:rPr lang="en-US" sz="4000" spc="-25" dirty="0">
                <a:effectLst/>
                <a:ea typeface="Times New Roman" panose="02020603050405020304" pitchFamily="18" charset="0"/>
              </a:rPr>
              <a:t> </a:t>
            </a:r>
            <a:r>
              <a:rPr lang="en-US" sz="4000" spc="0" dirty="0">
                <a:effectLst/>
                <a:ea typeface="Times New Roman" panose="02020603050405020304" pitchFamily="18" charset="0"/>
              </a:rPr>
              <a:t>which is</a:t>
            </a:r>
            <a:r>
              <a:rPr lang="en-US" sz="4000" spc="35" dirty="0">
                <a:effectLst/>
                <a:ea typeface="Times New Roman" panose="02020603050405020304" pitchFamily="18" charset="0"/>
              </a:rPr>
              <a:t> </a:t>
            </a:r>
            <a:r>
              <a:rPr lang="en-US" sz="4000" spc="0" dirty="0">
                <a:effectLst/>
                <a:ea typeface="Times New Roman" panose="02020603050405020304" pitchFamily="18" charset="0"/>
              </a:rPr>
              <a:t>updated by</a:t>
            </a:r>
            <a:r>
              <a:rPr lang="en-US" sz="4000" spc="265" dirty="0">
                <a:effectLst/>
                <a:ea typeface="Times New Roman" panose="02020603050405020304" pitchFamily="18" charset="0"/>
              </a:rPr>
              <a:t> </a:t>
            </a:r>
            <a:r>
              <a:rPr lang="en-US" sz="4000" spc="-10" dirty="0">
                <a:effectLst/>
                <a:ea typeface="Times New Roman" panose="02020603050405020304" pitchFamily="18" charset="0"/>
              </a:rPr>
              <a:t>driver.</a:t>
            </a:r>
            <a:endParaRPr lang="en-IN" sz="4000" spc="0" dirty="0">
              <a:effectLst/>
              <a:ea typeface="Times New Roman" panose="02020603050405020304" pitchFamily="18" charset="0"/>
            </a:endParaRPr>
          </a:p>
          <a:p>
            <a:pPr>
              <a:lnSpc>
                <a:spcPct val="150000"/>
              </a:lnSpc>
              <a:spcBef>
                <a:spcPts val="1045"/>
              </a:spcBef>
              <a:buSzPct val="100000"/>
              <a:tabLst>
                <a:tab pos="431165" algn="l"/>
              </a:tabLst>
            </a:pPr>
            <a:r>
              <a:rPr lang="en-US" sz="4000" spc="0" dirty="0">
                <a:effectLst/>
                <a:ea typeface="Times New Roman" panose="02020603050405020304" pitchFamily="18" charset="0"/>
              </a:rPr>
              <a:t>View</a:t>
            </a:r>
            <a:r>
              <a:rPr lang="en-US" sz="4000" spc="-15" dirty="0">
                <a:effectLst/>
                <a:ea typeface="Times New Roman" panose="02020603050405020304" pitchFamily="18" charset="0"/>
              </a:rPr>
              <a:t> </a:t>
            </a:r>
            <a:r>
              <a:rPr lang="en-US" sz="4000" spc="0" dirty="0">
                <a:effectLst/>
                <a:ea typeface="Times New Roman" panose="02020603050405020304" pitchFamily="18" charset="0"/>
              </a:rPr>
              <a:t>complaints</a:t>
            </a:r>
            <a:r>
              <a:rPr lang="en-US" sz="4000" spc="-10" dirty="0">
                <a:effectLst/>
                <a:ea typeface="Times New Roman" panose="02020603050405020304" pitchFamily="18" charset="0"/>
              </a:rPr>
              <a:t> </a:t>
            </a:r>
            <a:r>
              <a:rPr lang="en-US" sz="4000" spc="0" dirty="0">
                <a:effectLst/>
                <a:ea typeface="Times New Roman" panose="02020603050405020304" pitchFamily="18" charset="0"/>
              </a:rPr>
              <a:t>: Admin can</a:t>
            </a:r>
            <a:r>
              <a:rPr lang="en-US" sz="4000" spc="-25" dirty="0">
                <a:effectLst/>
                <a:ea typeface="Times New Roman" panose="02020603050405020304" pitchFamily="18" charset="0"/>
              </a:rPr>
              <a:t> </a:t>
            </a:r>
            <a:r>
              <a:rPr lang="en-US" sz="4000" spc="0" dirty="0">
                <a:effectLst/>
                <a:ea typeface="Times New Roman" panose="02020603050405020304" pitchFamily="18" charset="0"/>
              </a:rPr>
              <a:t>View</a:t>
            </a:r>
            <a:r>
              <a:rPr lang="en-US" sz="4000" spc="-5" dirty="0">
                <a:effectLst/>
                <a:ea typeface="Times New Roman" panose="02020603050405020304" pitchFamily="18" charset="0"/>
              </a:rPr>
              <a:t> </a:t>
            </a:r>
            <a:r>
              <a:rPr lang="en-US" sz="4000" spc="0" dirty="0">
                <a:effectLst/>
                <a:ea typeface="Times New Roman" panose="02020603050405020304" pitchFamily="18" charset="0"/>
              </a:rPr>
              <a:t>the</a:t>
            </a:r>
            <a:r>
              <a:rPr lang="en-US" sz="4000" spc="-5" dirty="0">
                <a:effectLst/>
                <a:ea typeface="Times New Roman" panose="02020603050405020304" pitchFamily="18" charset="0"/>
              </a:rPr>
              <a:t> </a:t>
            </a:r>
            <a:r>
              <a:rPr lang="en-US" sz="4000" spc="0" dirty="0">
                <a:effectLst/>
                <a:ea typeface="Times New Roman" panose="02020603050405020304" pitchFamily="18" charset="0"/>
              </a:rPr>
              <a:t>complaint</a:t>
            </a:r>
            <a:r>
              <a:rPr lang="en-US" sz="4000" spc="25" dirty="0">
                <a:effectLst/>
                <a:ea typeface="Times New Roman" panose="02020603050405020304" pitchFamily="18" charset="0"/>
              </a:rPr>
              <a:t> </a:t>
            </a:r>
            <a:r>
              <a:rPr lang="en-US" sz="4000" spc="0" dirty="0">
                <a:effectLst/>
                <a:ea typeface="Times New Roman" panose="02020603050405020304" pitchFamily="18" charset="0"/>
              </a:rPr>
              <a:t>from</a:t>
            </a:r>
            <a:r>
              <a:rPr lang="en-US" sz="4000" spc="-45" dirty="0">
                <a:effectLst/>
                <a:ea typeface="Times New Roman" panose="02020603050405020304" pitchFamily="18" charset="0"/>
              </a:rPr>
              <a:t> </a:t>
            </a:r>
            <a:r>
              <a:rPr lang="en-US" sz="4000" spc="0" dirty="0">
                <a:effectLst/>
                <a:ea typeface="Times New Roman" panose="02020603050405020304" pitchFamily="18" charset="0"/>
              </a:rPr>
              <a:t>public</a:t>
            </a:r>
            <a:r>
              <a:rPr lang="en-US" sz="4000" spc="-5" dirty="0">
                <a:effectLst/>
                <a:ea typeface="Times New Roman" panose="02020603050405020304" pitchFamily="18" charset="0"/>
              </a:rPr>
              <a:t> </a:t>
            </a:r>
            <a:r>
              <a:rPr lang="en-US" sz="4000" spc="0" dirty="0">
                <a:effectLst/>
                <a:ea typeface="Times New Roman" panose="02020603050405020304" pitchFamily="18" charset="0"/>
              </a:rPr>
              <a:t>and update</a:t>
            </a:r>
            <a:r>
              <a:rPr lang="en-US" sz="4000" spc="-5" dirty="0">
                <a:effectLst/>
                <a:ea typeface="Times New Roman" panose="02020603050405020304" pitchFamily="18" charset="0"/>
              </a:rPr>
              <a:t> </a:t>
            </a:r>
            <a:r>
              <a:rPr lang="en-US" sz="4000" spc="0" dirty="0">
                <a:effectLst/>
                <a:ea typeface="Times New Roman" panose="02020603050405020304" pitchFamily="18" charset="0"/>
              </a:rPr>
              <a:t>status</a:t>
            </a:r>
            <a:r>
              <a:rPr lang="en-US" sz="4000" spc="-35" dirty="0">
                <a:effectLst/>
                <a:ea typeface="Times New Roman" panose="02020603050405020304" pitchFamily="18" charset="0"/>
              </a:rPr>
              <a:t> </a:t>
            </a:r>
            <a:r>
              <a:rPr lang="en-US" sz="4000" spc="0" dirty="0">
                <a:effectLst/>
                <a:ea typeface="Times New Roman" panose="02020603050405020304" pitchFamily="18" charset="0"/>
              </a:rPr>
              <a:t>of</a:t>
            </a:r>
            <a:r>
              <a:rPr lang="en-US" sz="4000" spc="235" dirty="0">
                <a:effectLst/>
                <a:ea typeface="Times New Roman" panose="02020603050405020304" pitchFamily="18" charset="0"/>
              </a:rPr>
              <a:t> </a:t>
            </a:r>
            <a:r>
              <a:rPr lang="en-US" sz="4000" spc="0" dirty="0">
                <a:effectLst/>
                <a:ea typeface="Times New Roman" panose="02020603050405020304" pitchFamily="18" charset="0"/>
              </a:rPr>
              <a:t>the </a:t>
            </a:r>
            <a:r>
              <a:rPr lang="en-US" sz="4000" spc="-10" dirty="0">
                <a:effectLst/>
                <a:ea typeface="Times New Roman" panose="02020603050405020304" pitchFamily="18" charset="0"/>
              </a:rPr>
              <a:t>complaint.</a:t>
            </a:r>
          </a:p>
          <a:p>
            <a:endParaRPr lang="en-IN" dirty="0"/>
          </a:p>
        </p:txBody>
      </p:sp>
      <p:sp>
        <p:nvSpPr>
          <p:cNvPr id="4" name="Footer Placeholder 3">
            <a:extLst>
              <a:ext uri="{FF2B5EF4-FFF2-40B4-BE49-F238E27FC236}">
                <a16:creationId xmlns:a16="http://schemas.microsoft.com/office/drawing/2014/main" id="{733B949A-62E6-C365-A3E4-C1F89CCACE8D}"/>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DE167987-B200-5E1D-FE2C-4CD7CA4D7390}"/>
              </a:ext>
            </a:extLst>
          </p:cNvPr>
          <p:cNvSpPr>
            <a:spLocks noGrp="1"/>
          </p:cNvSpPr>
          <p:nvPr>
            <p:ph type="sldNum" sz="quarter" idx="12"/>
          </p:nvPr>
        </p:nvSpPr>
        <p:spPr/>
        <p:txBody>
          <a:bodyPr/>
          <a:lstStyle/>
          <a:p>
            <a:fld id="{C65E9355-139B-4FED-8401-A2AF31A8FC31}" type="slidenum">
              <a:rPr lang="en-US" smtClean="0"/>
              <a:pPr/>
              <a:t>10</a:t>
            </a:fld>
            <a:endParaRPr lang="en-US" dirty="0"/>
          </a:p>
        </p:txBody>
      </p:sp>
    </p:spTree>
    <p:extLst>
      <p:ext uri="{BB962C8B-B14F-4D97-AF65-F5344CB8AC3E}">
        <p14:creationId xmlns:p14="http://schemas.microsoft.com/office/powerpoint/2010/main" val="131608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MODULE DESCRIPTION</a:t>
            </a:r>
            <a:endParaRPr lang="en-US" dirty="0"/>
          </a:p>
        </p:txBody>
      </p:sp>
      <p:sp>
        <p:nvSpPr>
          <p:cNvPr id="3" name="Content Placeholder 2"/>
          <p:cNvSpPr>
            <a:spLocks noGrp="1"/>
          </p:cNvSpPr>
          <p:nvPr>
            <p:ph idx="1"/>
          </p:nvPr>
        </p:nvSpPr>
        <p:spPr>
          <a:xfrm>
            <a:off x="457200" y="1143000"/>
            <a:ext cx="8229600" cy="4948932"/>
          </a:xfrm>
        </p:spPr>
        <p:txBody>
          <a:bodyPr>
            <a:normAutofit fontScale="92500" lnSpcReduction="20000"/>
          </a:bodyPr>
          <a:lstStyle/>
          <a:p>
            <a:pPr marL="0" indent="0">
              <a:spcBef>
                <a:spcPts val="1070"/>
              </a:spcBef>
              <a:buNone/>
            </a:pPr>
            <a:r>
              <a:rPr lang="en-US" sz="2400" u="sng" dirty="0"/>
              <a:t>USER</a:t>
            </a:r>
          </a:p>
          <a:p>
            <a:pPr marL="0" indent="0">
              <a:lnSpc>
                <a:spcPct val="150000"/>
              </a:lnSpc>
              <a:spcBef>
                <a:spcPts val="1070"/>
              </a:spcBef>
              <a:buNone/>
            </a:pPr>
            <a:r>
              <a:rPr lang="en-US" sz="2200" dirty="0"/>
              <a:t>In the Bin Buster application, users can register and log in to the system. They can submit complaints and later view the status of their registered complaints through the application</a:t>
            </a:r>
            <a:r>
              <a:rPr lang="en-US" sz="2200" u="sng" dirty="0"/>
              <a:t>.</a:t>
            </a:r>
          </a:p>
          <a:p>
            <a:pPr>
              <a:lnSpc>
                <a:spcPct val="150000"/>
              </a:lnSpc>
              <a:spcBef>
                <a:spcPts val="1070"/>
              </a:spcBef>
            </a:pPr>
            <a:r>
              <a:rPr lang="en-US" sz="2200" spc="0" dirty="0">
                <a:effectLst/>
                <a:ea typeface="Times New Roman" panose="02020603050405020304" pitchFamily="18" charset="0"/>
              </a:rPr>
              <a:t>Registration</a:t>
            </a:r>
            <a:r>
              <a:rPr lang="en-US" sz="2200" spc="-20" dirty="0">
                <a:effectLst/>
                <a:ea typeface="Times New Roman" panose="02020603050405020304" pitchFamily="18" charset="0"/>
              </a:rPr>
              <a:t> </a:t>
            </a:r>
            <a:r>
              <a:rPr lang="en-US" sz="2200" spc="0" dirty="0">
                <a:effectLst/>
                <a:ea typeface="Times New Roman" panose="02020603050405020304" pitchFamily="18" charset="0"/>
              </a:rPr>
              <a:t>: User can</a:t>
            </a:r>
            <a:r>
              <a:rPr lang="en-US" sz="2200" spc="-20" dirty="0">
                <a:effectLst/>
                <a:ea typeface="Times New Roman" panose="02020603050405020304" pitchFamily="18" charset="0"/>
              </a:rPr>
              <a:t> </a:t>
            </a:r>
            <a:r>
              <a:rPr lang="en-US" sz="2200" spc="0" dirty="0">
                <a:effectLst/>
                <a:ea typeface="Times New Roman" panose="02020603050405020304" pitchFamily="18" charset="0"/>
              </a:rPr>
              <a:t>register</a:t>
            </a:r>
            <a:r>
              <a:rPr lang="en-US" sz="2200" spc="-15" dirty="0">
                <a:effectLst/>
                <a:ea typeface="Times New Roman" panose="02020603050405020304" pitchFamily="18" charset="0"/>
              </a:rPr>
              <a:t> </a:t>
            </a:r>
            <a:r>
              <a:rPr lang="en-US" sz="2200" spc="0" dirty="0">
                <a:effectLst/>
                <a:ea typeface="Times New Roman" panose="02020603050405020304" pitchFamily="18" charset="0"/>
              </a:rPr>
              <a:t>to the</a:t>
            </a:r>
            <a:r>
              <a:rPr lang="en-US" sz="2200" spc="-5" dirty="0">
                <a:effectLst/>
                <a:ea typeface="Times New Roman" panose="02020603050405020304" pitchFamily="18" charset="0"/>
              </a:rPr>
              <a:t> </a:t>
            </a:r>
            <a:r>
              <a:rPr lang="en-US" sz="2200" spc="-10" dirty="0">
                <a:effectLst/>
                <a:ea typeface="Times New Roman" panose="02020603050405020304" pitchFamily="18" charset="0"/>
              </a:rPr>
              <a:t>application.</a:t>
            </a:r>
            <a:endParaRPr lang="en-IN" sz="2200" dirty="0">
              <a:ea typeface="Times New Roman" panose="02020603050405020304" pitchFamily="18" charset="0"/>
            </a:endParaRPr>
          </a:p>
          <a:p>
            <a:pPr>
              <a:lnSpc>
                <a:spcPct val="150000"/>
              </a:lnSpc>
              <a:spcBef>
                <a:spcPts val="995"/>
              </a:spcBef>
              <a:buSzPct val="100000"/>
              <a:tabLst>
                <a:tab pos="431165" algn="l"/>
              </a:tabLst>
            </a:pPr>
            <a:r>
              <a:rPr lang="en-US" sz="2200" spc="0" dirty="0">
                <a:effectLst/>
                <a:ea typeface="Times New Roman" panose="02020603050405020304" pitchFamily="18" charset="0"/>
              </a:rPr>
              <a:t>Login</a:t>
            </a:r>
            <a:r>
              <a:rPr lang="en-US" sz="2200" spc="-25" dirty="0">
                <a:effectLst/>
                <a:ea typeface="Times New Roman" panose="02020603050405020304" pitchFamily="18" charset="0"/>
              </a:rPr>
              <a:t> </a:t>
            </a:r>
            <a:r>
              <a:rPr lang="en-US" sz="2200" spc="0" dirty="0">
                <a:effectLst/>
                <a:ea typeface="Times New Roman" panose="02020603050405020304" pitchFamily="18" charset="0"/>
              </a:rPr>
              <a:t>: User</a:t>
            </a:r>
            <a:r>
              <a:rPr lang="en-US" sz="2200" spc="5" dirty="0">
                <a:effectLst/>
                <a:ea typeface="Times New Roman" panose="02020603050405020304" pitchFamily="18" charset="0"/>
              </a:rPr>
              <a:t> </a:t>
            </a:r>
            <a:r>
              <a:rPr lang="en-US" sz="2200" spc="0" dirty="0">
                <a:effectLst/>
                <a:ea typeface="Times New Roman" panose="02020603050405020304" pitchFamily="18" charset="0"/>
              </a:rPr>
              <a:t>can login</a:t>
            </a:r>
            <a:r>
              <a:rPr lang="en-US" sz="2200" spc="-25" dirty="0">
                <a:effectLst/>
                <a:ea typeface="Times New Roman" panose="02020603050405020304" pitchFamily="18" charset="0"/>
              </a:rPr>
              <a:t> </a:t>
            </a:r>
            <a:r>
              <a:rPr lang="en-US" sz="2200" spc="0" dirty="0">
                <a:effectLst/>
                <a:ea typeface="Times New Roman" panose="02020603050405020304" pitchFamily="18" charset="0"/>
              </a:rPr>
              <a:t>to the </a:t>
            </a:r>
            <a:r>
              <a:rPr lang="en-US" sz="2200" spc="-10" dirty="0">
                <a:effectLst/>
                <a:ea typeface="Times New Roman" panose="02020603050405020304" pitchFamily="18" charset="0"/>
              </a:rPr>
              <a:t>application.</a:t>
            </a:r>
            <a:endParaRPr lang="en-IN" sz="2200" spc="0" dirty="0">
              <a:effectLst/>
              <a:ea typeface="Times New Roman" panose="02020603050405020304" pitchFamily="18" charset="0"/>
            </a:endParaRPr>
          </a:p>
          <a:p>
            <a:pPr>
              <a:lnSpc>
                <a:spcPct val="150000"/>
              </a:lnSpc>
              <a:spcBef>
                <a:spcPts val="1045"/>
              </a:spcBef>
              <a:buSzPct val="100000"/>
              <a:tabLst>
                <a:tab pos="431165" algn="l"/>
              </a:tabLst>
            </a:pPr>
            <a:r>
              <a:rPr lang="en-US" sz="2200" spc="0" dirty="0">
                <a:effectLst/>
                <a:ea typeface="Times New Roman" panose="02020603050405020304" pitchFamily="18" charset="0"/>
              </a:rPr>
              <a:t>Register</a:t>
            </a:r>
            <a:r>
              <a:rPr lang="en-US" sz="2200" spc="-10" dirty="0">
                <a:effectLst/>
                <a:ea typeface="Times New Roman" panose="02020603050405020304" pitchFamily="18" charset="0"/>
              </a:rPr>
              <a:t> </a:t>
            </a:r>
            <a:r>
              <a:rPr lang="en-US" sz="2200" spc="0" dirty="0">
                <a:effectLst/>
                <a:ea typeface="Times New Roman" panose="02020603050405020304" pitchFamily="18" charset="0"/>
              </a:rPr>
              <a:t>complaint</a:t>
            </a:r>
            <a:r>
              <a:rPr lang="en-US" sz="2200" spc="15" dirty="0">
                <a:effectLst/>
                <a:ea typeface="Times New Roman" panose="02020603050405020304" pitchFamily="18" charset="0"/>
              </a:rPr>
              <a:t> </a:t>
            </a:r>
            <a:r>
              <a:rPr lang="en-US" sz="2200" spc="0" dirty="0">
                <a:effectLst/>
                <a:ea typeface="Times New Roman" panose="02020603050405020304" pitchFamily="18" charset="0"/>
              </a:rPr>
              <a:t>:</a:t>
            </a:r>
            <a:r>
              <a:rPr lang="en-US" sz="2200" spc="-10" dirty="0">
                <a:effectLst/>
                <a:ea typeface="Times New Roman" panose="02020603050405020304" pitchFamily="18" charset="0"/>
              </a:rPr>
              <a:t> </a:t>
            </a:r>
            <a:r>
              <a:rPr lang="en-US" sz="2200" spc="0" dirty="0">
                <a:effectLst/>
                <a:ea typeface="Times New Roman" panose="02020603050405020304" pitchFamily="18" charset="0"/>
              </a:rPr>
              <a:t>User</a:t>
            </a:r>
            <a:r>
              <a:rPr lang="en-US" sz="2200" spc="-10" dirty="0">
                <a:effectLst/>
                <a:ea typeface="Times New Roman" panose="02020603050405020304" pitchFamily="18" charset="0"/>
              </a:rPr>
              <a:t> </a:t>
            </a:r>
            <a:r>
              <a:rPr lang="en-US" sz="2200" spc="0" dirty="0">
                <a:effectLst/>
                <a:ea typeface="Times New Roman" panose="02020603050405020304" pitchFamily="18" charset="0"/>
              </a:rPr>
              <a:t>can</a:t>
            </a:r>
            <a:r>
              <a:rPr lang="en-US" sz="2200" spc="-30" dirty="0">
                <a:effectLst/>
                <a:ea typeface="Times New Roman" panose="02020603050405020304" pitchFamily="18" charset="0"/>
              </a:rPr>
              <a:t> </a:t>
            </a:r>
            <a:r>
              <a:rPr lang="en-US" sz="2200" spc="0" dirty="0">
                <a:effectLst/>
                <a:ea typeface="Times New Roman" panose="02020603050405020304" pitchFamily="18" charset="0"/>
              </a:rPr>
              <a:t>register</a:t>
            </a:r>
            <a:r>
              <a:rPr lang="en-US" sz="2200" spc="-25" dirty="0">
                <a:effectLst/>
                <a:ea typeface="Times New Roman" panose="02020603050405020304" pitchFamily="18" charset="0"/>
              </a:rPr>
              <a:t> </a:t>
            </a:r>
            <a:r>
              <a:rPr lang="en-US" sz="2200" spc="0" dirty="0">
                <a:effectLst/>
                <a:ea typeface="Times New Roman" panose="02020603050405020304" pitchFamily="18" charset="0"/>
              </a:rPr>
              <a:t>the</a:t>
            </a:r>
            <a:r>
              <a:rPr lang="en-US" sz="2200" spc="-15" dirty="0">
                <a:effectLst/>
                <a:ea typeface="Times New Roman" panose="02020603050405020304" pitchFamily="18" charset="0"/>
              </a:rPr>
              <a:t> </a:t>
            </a:r>
            <a:r>
              <a:rPr lang="en-US" sz="2200" spc="-10" dirty="0">
                <a:effectLst/>
                <a:ea typeface="Times New Roman" panose="02020603050405020304" pitchFamily="18" charset="0"/>
              </a:rPr>
              <a:t>complaints.</a:t>
            </a:r>
            <a:endParaRPr lang="en-IN" sz="2200" spc="0" dirty="0">
              <a:effectLst/>
              <a:ea typeface="Times New Roman" panose="02020603050405020304" pitchFamily="18" charset="0"/>
            </a:endParaRPr>
          </a:p>
          <a:p>
            <a:pPr>
              <a:lnSpc>
                <a:spcPct val="150000"/>
              </a:lnSpc>
              <a:spcBef>
                <a:spcPts val="1045"/>
              </a:spcBef>
              <a:buSzPct val="100000"/>
              <a:tabLst>
                <a:tab pos="431165" algn="l"/>
              </a:tabLst>
            </a:pPr>
            <a:r>
              <a:rPr lang="en-US" sz="2200" spc="0" dirty="0">
                <a:effectLst/>
                <a:ea typeface="Times New Roman" panose="02020603050405020304" pitchFamily="18" charset="0"/>
              </a:rPr>
              <a:t>My</a:t>
            </a:r>
            <a:r>
              <a:rPr lang="en-US" sz="2200" spc="-60" dirty="0">
                <a:effectLst/>
                <a:ea typeface="Times New Roman" panose="02020603050405020304" pitchFamily="18" charset="0"/>
              </a:rPr>
              <a:t> </a:t>
            </a:r>
            <a:r>
              <a:rPr lang="en-US" sz="2200" spc="0" dirty="0">
                <a:effectLst/>
                <a:ea typeface="Times New Roman" panose="02020603050405020304" pitchFamily="18" charset="0"/>
              </a:rPr>
              <a:t>complaint</a:t>
            </a:r>
            <a:r>
              <a:rPr lang="en-US" sz="2200" spc="30" dirty="0">
                <a:effectLst/>
                <a:ea typeface="Times New Roman" panose="02020603050405020304" pitchFamily="18" charset="0"/>
              </a:rPr>
              <a:t> </a:t>
            </a:r>
            <a:r>
              <a:rPr lang="en-US" sz="2200" spc="0" dirty="0">
                <a:effectLst/>
                <a:ea typeface="Times New Roman" panose="02020603050405020304" pitchFamily="18" charset="0"/>
              </a:rPr>
              <a:t>and</a:t>
            </a:r>
            <a:r>
              <a:rPr lang="en-US" sz="2200" spc="5" dirty="0">
                <a:effectLst/>
                <a:ea typeface="Times New Roman" panose="02020603050405020304" pitchFamily="18" charset="0"/>
              </a:rPr>
              <a:t> </a:t>
            </a:r>
            <a:r>
              <a:rPr lang="en-US" sz="2200" spc="0" dirty="0">
                <a:effectLst/>
                <a:ea typeface="Times New Roman" panose="02020603050405020304" pitchFamily="18" charset="0"/>
              </a:rPr>
              <a:t>status</a:t>
            </a:r>
            <a:r>
              <a:rPr lang="en-US" sz="2200" spc="-5" dirty="0">
                <a:effectLst/>
                <a:ea typeface="Times New Roman" panose="02020603050405020304" pitchFamily="18" charset="0"/>
              </a:rPr>
              <a:t> </a:t>
            </a:r>
            <a:r>
              <a:rPr lang="en-US" sz="2200" spc="0" dirty="0">
                <a:effectLst/>
                <a:ea typeface="Times New Roman" panose="02020603050405020304" pitchFamily="18" charset="0"/>
              </a:rPr>
              <a:t>:</a:t>
            </a:r>
            <a:r>
              <a:rPr lang="en-US" sz="2200" spc="285" dirty="0">
                <a:effectLst/>
                <a:ea typeface="Times New Roman" panose="02020603050405020304" pitchFamily="18" charset="0"/>
              </a:rPr>
              <a:t> </a:t>
            </a:r>
            <a:r>
              <a:rPr lang="en-US" sz="2200" spc="0" dirty="0">
                <a:effectLst/>
                <a:ea typeface="Times New Roman" panose="02020603050405020304" pitchFamily="18" charset="0"/>
              </a:rPr>
              <a:t>User</a:t>
            </a:r>
            <a:r>
              <a:rPr lang="en-US" sz="2200" spc="10" dirty="0">
                <a:effectLst/>
                <a:ea typeface="Times New Roman" panose="02020603050405020304" pitchFamily="18" charset="0"/>
              </a:rPr>
              <a:t> </a:t>
            </a:r>
            <a:r>
              <a:rPr lang="en-US" sz="2200" spc="0" dirty="0">
                <a:effectLst/>
                <a:ea typeface="Times New Roman" panose="02020603050405020304" pitchFamily="18" charset="0"/>
              </a:rPr>
              <a:t>can</a:t>
            </a:r>
            <a:r>
              <a:rPr lang="en-US" sz="2200" spc="-20" dirty="0">
                <a:effectLst/>
                <a:ea typeface="Times New Roman" panose="02020603050405020304" pitchFamily="18" charset="0"/>
              </a:rPr>
              <a:t> </a:t>
            </a:r>
            <a:r>
              <a:rPr lang="en-US" sz="2200" spc="0" dirty="0">
                <a:effectLst/>
                <a:ea typeface="Times New Roman" panose="02020603050405020304" pitchFamily="18" charset="0"/>
              </a:rPr>
              <a:t>view</a:t>
            </a:r>
            <a:r>
              <a:rPr lang="en-US" sz="2200" spc="-5" dirty="0">
                <a:effectLst/>
                <a:ea typeface="Times New Roman" panose="02020603050405020304" pitchFamily="18" charset="0"/>
              </a:rPr>
              <a:t> </a:t>
            </a:r>
            <a:r>
              <a:rPr lang="en-US" sz="2200" spc="0" dirty="0">
                <a:effectLst/>
                <a:ea typeface="Times New Roman" panose="02020603050405020304" pitchFamily="18" charset="0"/>
              </a:rPr>
              <a:t>the status</a:t>
            </a:r>
            <a:r>
              <a:rPr lang="en-US" sz="2200" spc="-5" dirty="0">
                <a:effectLst/>
                <a:ea typeface="Times New Roman" panose="02020603050405020304" pitchFamily="18" charset="0"/>
              </a:rPr>
              <a:t> </a:t>
            </a:r>
            <a:r>
              <a:rPr lang="en-US" sz="2200" spc="0" dirty="0">
                <a:effectLst/>
                <a:ea typeface="Times New Roman" panose="02020603050405020304" pitchFamily="18" charset="0"/>
              </a:rPr>
              <a:t>of</a:t>
            </a:r>
            <a:r>
              <a:rPr lang="en-US" sz="2200" spc="-35" dirty="0">
                <a:effectLst/>
                <a:ea typeface="Times New Roman" panose="02020603050405020304" pitchFamily="18" charset="0"/>
              </a:rPr>
              <a:t> </a:t>
            </a:r>
            <a:r>
              <a:rPr lang="en-US" sz="2200" spc="0" dirty="0">
                <a:effectLst/>
                <a:ea typeface="Times New Roman" panose="02020603050405020304" pitchFamily="18" charset="0"/>
              </a:rPr>
              <a:t>the </a:t>
            </a:r>
            <a:r>
              <a:rPr lang="en-US" sz="2200" spc="-10" dirty="0">
                <a:effectLst/>
                <a:ea typeface="Times New Roman" panose="02020603050405020304" pitchFamily="18" charset="0"/>
              </a:rPr>
              <a:t>complaints.</a:t>
            </a:r>
          </a:p>
          <a:p>
            <a:pPr>
              <a:lnSpc>
                <a:spcPct val="150000"/>
              </a:lnSpc>
              <a:spcBef>
                <a:spcPts val="1045"/>
              </a:spcBef>
              <a:buSzPct val="100000"/>
              <a:tabLst>
                <a:tab pos="431165" algn="l"/>
              </a:tabLst>
            </a:pPr>
            <a:r>
              <a:rPr lang="en-US" sz="2200" spc="-10" dirty="0">
                <a:effectLst/>
                <a:ea typeface="Times New Roman" panose="02020603050405020304" pitchFamily="18" charset="0"/>
              </a:rPr>
              <a:t>Online Payment: User can pay online .</a:t>
            </a:r>
          </a:p>
          <a:p>
            <a:pPr marL="342900" lvl="0" indent="-342900">
              <a:spcBef>
                <a:spcPts val="1045"/>
              </a:spcBef>
              <a:spcAft>
                <a:spcPts val="0"/>
              </a:spcAft>
              <a:buSzPts val="1200"/>
              <a:buFont typeface="Times New Roman" panose="02020603050405020304" pitchFamily="18" charset="0"/>
              <a:buChar char="•"/>
              <a:tabLst>
                <a:tab pos="431165" algn="l"/>
              </a:tabLst>
            </a:pPr>
            <a:endParaRPr lang="en-IN" sz="1400" spc="-10" dirty="0">
              <a:effectLst/>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11</a:t>
            </a:fld>
            <a:endParaRPr lang="en-US"/>
          </a:p>
        </p:txBody>
      </p:sp>
    </p:spTree>
    <p:extLst>
      <p:ext uri="{BB962C8B-B14F-4D97-AF65-F5344CB8AC3E}">
        <p14:creationId xmlns:p14="http://schemas.microsoft.com/office/powerpoint/2010/main" val="61860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D810-05B3-DC81-E943-CA668266595F}"/>
              </a:ext>
            </a:extLst>
          </p:cNvPr>
          <p:cNvSpPr>
            <a:spLocks noGrp="1"/>
          </p:cNvSpPr>
          <p:nvPr>
            <p:ph type="title"/>
          </p:nvPr>
        </p:nvSpPr>
        <p:spPr/>
        <p:txBody>
          <a:bodyPr/>
          <a:lstStyle/>
          <a:p>
            <a:r>
              <a:rPr lang="en" dirty="0"/>
              <a:t>MODULE DESCRIPTION</a:t>
            </a:r>
            <a:endParaRPr lang="en-IN" dirty="0"/>
          </a:p>
        </p:txBody>
      </p:sp>
      <p:sp>
        <p:nvSpPr>
          <p:cNvPr id="3" name="Content Placeholder 2">
            <a:extLst>
              <a:ext uri="{FF2B5EF4-FFF2-40B4-BE49-F238E27FC236}">
                <a16:creationId xmlns:a16="http://schemas.microsoft.com/office/drawing/2014/main" id="{FC128C43-B531-0A7B-3EE7-0A31F63A08A9}"/>
              </a:ext>
            </a:extLst>
          </p:cNvPr>
          <p:cNvSpPr>
            <a:spLocks noGrp="1"/>
          </p:cNvSpPr>
          <p:nvPr>
            <p:ph idx="1"/>
          </p:nvPr>
        </p:nvSpPr>
        <p:spPr>
          <a:xfrm>
            <a:off x="533400" y="1143000"/>
            <a:ext cx="8229600" cy="4948932"/>
          </a:xfrm>
        </p:spPr>
        <p:txBody>
          <a:bodyPr>
            <a:normAutofit/>
          </a:bodyPr>
          <a:lstStyle/>
          <a:p>
            <a:pPr marL="0" indent="0" algn="l">
              <a:spcBef>
                <a:spcPts val="1045"/>
              </a:spcBef>
              <a:buSzPts val="1200"/>
              <a:buNone/>
              <a:tabLst>
                <a:tab pos="431165" algn="l"/>
              </a:tabLst>
            </a:pPr>
            <a:r>
              <a:rPr lang="en-US" sz="2200" u="sng" dirty="0"/>
              <a:t>DRIVER</a:t>
            </a:r>
          </a:p>
          <a:p>
            <a:pPr marL="0" indent="0" algn="l">
              <a:lnSpc>
                <a:spcPct val="150000"/>
              </a:lnSpc>
              <a:spcBef>
                <a:spcPts val="1045"/>
              </a:spcBef>
              <a:buSzPts val="1200"/>
              <a:buNone/>
              <a:tabLst>
                <a:tab pos="431165" algn="l"/>
              </a:tabLst>
            </a:pPr>
            <a:r>
              <a:rPr lang="en-US" sz="2000" dirty="0"/>
              <a:t>In the Bin Buster application, drivers can log in to access their tasks. They can check daily work updates and provide status updates on their progress to the admin.</a:t>
            </a:r>
          </a:p>
          <a:p>
            <a:pPr>
              <a:lnSpc>
                <a:spcPct val="150000"/>
              </a:lnSpc>
              <a:spcBef>
                <a:spcPts val="1045"/>
              </a:spcBef>
              <a:buSzPct val="100000"/>
              <a:tabLst>
                <a:tab pos="431165" algn="l"/>
              </a:tabLst>
            </a:pPr>
            <a:r>
              <a:rPr lang="en-US" sz="2000" spc="0" dirty="0">
                <a:effectLst/>
                <a:ea typeface="Times New Roman" panose="02020603050405020304" pitchFamily="18" charset="0"/>
              </a:rPr>
              <a:t>Login</a:t>
            </a:r>
            <a:r>
              <a:rPr lang="en-US" sz="2000" spc="-25" dirty="0">
                <a:effectLst/>
                <a:ea typeface="Times New Roman" panose="02020603050405020304" pitchFamily="18" charset="0"/>
              </a:rPr>
              <a:t> </a:t>
            </a:r>
            <a:r>
              <a:rPr lang="en-US" sz="2000" spc="0" dirty="0">
                <a:effectLst/>
                <a:ea typeface="Times New Roman" panose="02020603050405020304" pitchFamily="18" charset="0"/>
              </a:rPr>
              <a:t>:</a:t>
            </a:r>
            <a:r>
              <a:rPr lang="en-US" sz="2000" spc="5" dirty="0">
                <a:effectLst/>
                <a:ea typeface="Times New Roman" panose="02020603050405020304" pitchFamily="18" charset="0"/>
              </a:rPr>
              <a:t> </a:t>
            </a:r>
            <a:r>
              <a:rPr lang="en-US" sz="2000" spc="0" dirty="0">
                <a:effectLst/>
                <a:ea typeface="Times New Roman" panose="02020603050405020304" pitchFamily="18" charset="0"/>
              </a:rPr>
              <a:t>Drive</a:t>
            </a:r>
            <a:r>
              <a:rPr lang="en-US" sz="2000" spc="10" dirty="0">
                <a:effectLst/>
                <a:ea typeface="Times New Roman" panose="02020603050405020304" pitchFamily="18" charset="0"/>
              </a:rPr>
              <a:t> </a:t>
            </a:r>
            <a:r>
              <a:rPr lang="en-US" sz="2000" spc="0" dirty="0">
                <a:effectLst/>
                <a:ea typeface="Times New Roman" panose="02020603050405020304" pitchFamily="18" charset="0"/>
              </a:rPr>
              <a:t>can</a:t>
            </a:r>
            <a:r>
              <a:rPr lang="en-US" sz="2000" spc="5" dirty="0">
                <a:effectLst/>
                <a:ea typeface="Times New Roman" panose="02020603050405020304" pitchFamily="18" charset="0"/>
              </a:rPr>
              <a:t> </a:t>
            </a:r>
            <a:r>
              <a:rPr lang="en-US" sz="2000" spc="0" dirty="0">
                <a:effectLst/>
                <a:ea typeface="Times New Roman" panose="02020603050405020304" pitchFamily="18" charset="0"/>
              </a:rPr>
              <a:t>login</a:t>
            </a:r>
            <a:r>
              <a:rPr lang="en-US" sz="2000" spc="-20" dirty="0">
                <a:effectLst/>
                <a:ea typeface="Times New Roman" panose="02020603050405020304" pitchFamily="18" charset="0"/>
              </a:rPr>
              <a:t> </a:t>
            </a:r>
            <a:r>
              <a:rPr lang="en-US" sz="2000" spc="0" dirty="0">
                <a:effectLst/>
                <a:ea typeface="Times New Roman" panose="02020603050405020304" pitchFamily="18" charset="0"/>
              </a:rPr>
              <a:t>to</a:t>
            </a:r>
            <a:r>
              <a:rPr lang="en-US" sz="2000" spc="-20" dirty="0">
                <a:effectLst/>
                <a:ea typeface="Times New Roman" panose="02020603050405020304" pitchFamily="18" charset="0"/>
              </a:rPr>
              <a:t> </a:t>
            </a:r>
            <a:r>
              <a:rPr lang="en-US" sz="2000" spc="0" dirty="0">
                <a:effectLst/>
                <a:ea typeface="Times New Roman" panose="02020603050405020304" pitchFamily="18" charset="0"/>
              </a:rPr>
              <a:t>the</a:t>
            </a:r>
            <a:r>
              <a:rPr lang="en-US" sz="2000" spc="305" dirty="0">
                <a:effectLst/>
                <a:ea typeface="Times New Roman" panose="02020603050405020304" pitchFamily="18" charset="0"/>
              </a:rPr>
              <a:t> </a:t>
            </a:r>
            <a:r>
              <a:rPr lang="en-US" sz="2000" spc="-10" dirty="0">
                <a:effectLst/>
                <a:ea typeface="Times New Roman" panose="02020603050405020304" pitchFamily="18" charset="0"/>
              </a:rPr>
              <a:t>application.</a:t>
            </a:r>
            <a:endParaRPr lang="en-IN" sz="2000" spc="0" dirty="0">
              <a:effectLst/>
              <a:ea typeface="Times New Roman" panose="02020603050405020304" pitchFamily="18" charset="0"/>
            </a:endParaRPr>
          </a:p>
          <a:p>
            <a:pPr marR="169545">
              <a:lnSpc>
                <a:spcPct val="150000"/>
              </a:lnSpc>
              <a:spcBef>
                <a:spcPts val="1060"/>
              </a:spcBef>
              <a:buSzPct val="100000"/>
              <a:tabLst>
                <a:tab pos="431800" algn="l"/>
              </a:tabLst>
            </a:pPr>
            <a:r>
              <a:rPr lang="en-US" sz="2000" dirty="0">
                <a:ea typeface="Times New Roman" panose="02020603050405020304" pitchFamily="18" charset="0"/>
              </a:rPr>
              <a:t>View</a:t>
            </a:r>
            <a:r>
              <a:rPr lang="en-US" sz="2000" spc="-20" dirty="0">
                <a:effectLst/>
                <a:ea typeface="Times New Roman" panose="02020603050405020304" pitchFamily="18" charset="0"/>
              </a:rPr>
              <a:t> </a:t>
            </a:r>
            <a:r>
              <a:rPr lang="en-US" sz="2000" spc="0" dirty="0">
                <a:effectLst/>
                <a:ea typeface="Times New Roman" panose="02020603050405020304" pitchFamily="18" charset="0"/>
              </a:rPr>
              <a:t>daily</a:t>
            </a:r>
            <a:r>
              <a:rPr lang="en-US" sz="2000" spc="-40" dirty="0">
                <a:effectLst/>
                <a:ea typeface="Times New Roman" panose="02020603050405020304" pitchFamily="18" charset="0"/>
              </a:rPr>
              <a:t> </a:t>
            </a:r>
            <a:r>
              <a:rPr lang="en-US" sz="2000" spc="0" dirty="0">
                <a:effectLst/>
                <a:ea typeface="Times New Roman" panose="02020603050405020304" pitchFamily="18" charset="0"/>
              </a:rPr>
              <a:t>updates</a:t>
            </a:r>
            <a:r>
              <a:rPr lang="en-US" sz="2000" spc="-30" dirty="0">
                <a:effectLst/>
                <a:ea typeface="Times New Roman" panose="02020603050405020304" pitchFamily="18" charset="0"/>
              </a:rPr>
              <a:t> </a:t>
            </a:r>
            <a:r>
              <a:rPr lang="en-US" sz="2000" spc="0" dirty="0">
                <a:effectLst/>
                <a:ea typeface="Times New Roman" panose="02020603050405020304" pitchFamily="18" charset="0"/>
              </a:rPr>
              <a:t>:</a:t>
            </a:r>
            <a:r>
              <a:rPr lang="en-US" sz="2000" spc="-15" dirty="0">
                <a:effectLst/>
                <a:ea typeface="Times New Roman" panose="02020603050405020304" pitchFamily="18" charset="0"/>
              </a:rPr>
              <a:t> </a:t>
            </a:r>
            <a:r>
              <a:rPr lang="en-US" sz="2000" spc="0" dirty="0">
                <a:effectLst/>
                <a:ea typeface="Times New Roman" panose="02020603050405020304" pitchFamily="18" charset="0"/>
              </a:rPr>
              <a:t>Driver</a:t>
            </a:r>
            <a:r>
              <a:rPr lang="en-US" sz="2000" spc="-25" dirty="0">
                <a:effectLst/>
                <a:ea typeface="Times New Roman" panose="02020603050405020304" pitchFamily="18" charset="0"/>
              </a:rPr>
              <a:t> </a:t>
            </a:r>
            <a:r>
              <a:rPr lang="en-US" sz="2000" spc="0" dirty="0">
                <a:effectLst/>
                <a:ea typeface="Times New Roman" panose="02020603050405020304" pitchFamily="18" charset="0"/>
              </a:rPr>
              <a:t>can</a:t>
            </a:r>
            <a:r>
              <a:rPr lang="en-US" sz="2000" spc="-45" dirty="0">
                <a:effectLst/>
                <a:ea typeface="Times New Roman" panose="02020603050405020304" pitchFamily="18" charset="0"/>
              </a:rPr>
              <a:t> </a:t>
            </a:r>
            <a:r>
              <a:rPr lang="en-US" sz="2000" dirty="0">
                <a:ea typeface="Times New Roman" panose="02020603050405020304" pitchFamily="18" charset="0"/>
              </a:rPr>
              <a:t>view</a:t>
            </a:r>
            <a:r>
              <a:rPr lang="en-US" sz="2000" spc="-20" dirty="0">
                <a:effectLst/>
                <a:ea typeface="Times New Roman" panose="02020603050405020304" pitchFamily="18" charset="0"/>
              </a:rPr>
              <a:t> </a:t>
            </a:r>
            <a:r>
              <a:rPr lang="en-US" sz="2000" spc="0" dirty="0">
                <a:effectLst/>
                <a:ea typeface="Times New Roman" panose="02020603050405020304" pitchFamily="18" charset="0"/>
              </a:rPr>
              <a:t>the</a:t>
            </a:r>
            <a:r>
              <a:rPr lang="en-US" sz="2000" spc="-25" dirty="0">
                <a:effectLst/>
                <a:ea typeface="Times New Roman" panose="02020603050405020304" pitchFamily="18" charset="0"/>
              </a:rPr>
              <a:t> </a:t>
            </a:r>
            <a:r>
              <a:rPr lang="en-US" sz="2000" spc="0" dirty="0">
                <a:effectLst/>
                <a:ea typeface="Times New Roman" panose="02020603050405020304" pitchFamily="18" charset="0"/>
              </a:rPr>
              <a:t>work</a:t>
            </a:r>
            <a:r>
              <a:rPr lang="en-US" sz="2000" spc="-20" dirty="0">
                <a:effectLst/>
                <a:ea typeface="Times New Roman" panose="02020603050405020304" pitchFamily="18" charset="0"/>
              </a:rPr>
              <a:t> </a:t>
            </a:r>
            <a:r>
              <a:rPr lang="en-US" sz="2000" spc="0" dirty="0">
                <a:effectLst/>
                <a:ea typeface="Times New Roman" panose="02020603050405020304" pitchFamily="18" charset="0"/>
              </a:rPr>
              <a:t>details</a:t>
            </a:r>
            <a:r>
              <a:rPr lang="en-US" sz="2000" spc="-30" dirty="0">
                <a:effectLst/>
                <a:ea typeface="Times New Roman" panose="02020603050405020304" pitchFamily="18" charset="0"/>
              </a:rPr>
              <a:t> </a:t>
            </a:r>
            <a:r>
              <a:rPr lang="en-US" sz="2000" spc="0" dirty="0">
                <a:effectLst/>
                <a:ea typeface="Times New Roman" panose="02020603050405020304" pitchFamily="18" charset="0"/>
              </a:rPr>
              <a:t>and</a:t>
            </a:r>
            <a:r>
              <a:rPr lang="en-US" sz="2000" spc="-20" dirty="0">
                <a:effectLst/>
                <a:ea typeface="Times New Roman" panose="02020603050405020304" pitchFamily="18" charset="0"/>
              </a:rPr>
              <a:t> </a:t>
            </a:r>
            <a:r>
              <a:rPr lang="en-US" sz="2000" spc="0" dirty="0">
                <a:effectLst/>
                <a:ea typeface="Times New Roman" panose="02020603050405020304" pitchFamily="18" charset="0"/>
              </a:rPr>
              <a:t>can</a:t>
            </a:r>
            <a:r>
              <a:rPr lang="en-US" sz="2000" spc="-45" dirty="0">
                <a:effectLst/>
                <a:ea typeface="Times New Roman" panose="02020603050405020304" pitchFamily="18" charset="0"/>
              </a:rPr>
              <a:t> </a:t>
            </a:r>
            <a:r>
              <a:rPr lang="en-US" sz="2000" spc="0" dirty="0">
                <a:effectLst/>
                <a:ea typeface="Times New Roman" panose="02020603050405020304" pitchFamily="18" charset="0"/>
              </a:rPr>
              <a:t>update</a:t>
            </a:r>
            <a:r>
              <a:rPr lang="en-US" sz="2000" spc="200" dirty="0">
                <a:effectLst/>
                <a:ea typeface="Times New Roman" panose="02020603050405020304" pitchFamily="18" charset="0"/>
              </a:rPr>
              <a:t> </a:t>
            </a:r>
            <a:r>
              <a:rPr lang="en-US" sz="2000" spc="0" dirty="0">
                <a:effectLst/>
                <a:ea typeface="Times New Roman" panose="02020603050405020304" pitchFamily="18" charset="0"/>
              </a:rPr>
              <a:t>the</a:t>
            </a:r>
            <a:r>
              <a:rPr lang="en-US" sz="2000" spc="-25" dirty="0">
                <a:effectLst/>
                <a:ea typeface="Times New Roman" panose="02020603050405020304" pitchFamily="18" charset="0"/>
              </a:rPr>
              <a:t> </a:t>
            </a:r>
            <a:r>
              <a:rPr lang="en-US" sz="2000" spc="0" dirty="0">
                <a:effectLst/>
                <a:ea typeface="Times New Roman" panose="02020603050405020304" pitchFamily="18" charset="0"/>
              </a:rPr>
              <a:t>status</a:t>
            </a:r>
            <a:r>
              <a:rPr lang="en-US" sz="2000" spc="-55" dirty="0">
                <a:effectLst/>
                <a:ea typeface="Times New Roman" panose="02020603050405020304" pitchFamily="18" charset="0"/>
              </a:rPr>
              <a:t> </a:t>
            </a:r>
            <a:r>
              <a:rPr lang="en-US" sz="2000" spc="0" dirty="0">
                <a:effectLst/>
                <a:ea typeface="Times New Roman" panose="02020603050405020304" pitchFamily="18" charset="0"/>
              </a:rPr>
              <a:t>of</a:t>
            </a:r>
            <a:r>
              <a:rPr lang="en-US" sz="2000" spc="-60" dirty="0">
                <a:effectLst/>
                <a:ea typeface="Times New Roman" panose="02020603050405020304" pitchFamily="18" charset="0"/>
              </a:rPr>
              <a:t> </a:t>
            </a:r>
            <a:r>
              <a:rPr lang="en-US" sz="2000" spc="0" dirty="0">
                <a:effectLst/>
                <a:ea typeface="Times New Roman" panose="02020603050405020304" pitchFamily="18" charset="0"/>
              </a:rPr>
              <a:t>the</a:t>
            </a:r>
            <a:r>
              <a:rPr lang="en-US" sz="2000" spc="-25" dirty="0">
                <a:effectLst/>
                <a:ea typeface="Times New Roman" panose="02020603050405020304" pitchFamily="18" charset="0"/>
              </a:rPr>
              <a:t> </a:t>
            </a:r>
            <a:r>
              <a:rPr lang="en-US" sz="2000" spc="0" dirty="0">
                <a:effectLst/>
                <a:ea typeface="Times New Roman" panose="02020603050405020304" pitchFamily="18" charset="0"/>
              </a:rPr>
              <a:t>work</a:t>
            </a:r>
            <a:r>
              <a:rPr lang="en-US" sz="2000" spc="-45" dirty="0">
                <a:effectLst/>
                <a:ea typeface="Times New Roman" panose="02020603050405020304" pitchFamily="18" charset="0"/>
              </a:rPr>
              <a:t> </a:t>
            </a:r>
            <a:r>
              <a:rPr lang="en-US" sz="2000" spc="0" dirty="0">
                <a:effectLst/>
                <a:ea typeface="Times New Roman" panose="02020603050405020304" pitchFamily="18" charset="0"/>
              </a:rPr>
              <a:t>to</a:t>
            </a:r>
            <a:r>
              <a:rPr lang="en-US" sz="2000" spc="-20" dirty="0">
                <a:effectLst/>
                <a:ea typeface="Times New Roman" panose="02020603050405020304" pitchFamily="18" charset="0"/>
              </a:rPr>
              <a:t> </a:t>
            </a:r>
            <a:r>
              <a:rPr lang="en-US" sz="2000" spc="0" dirty="0">
                <a:effectLst/>
                <a:ea typeface="Times New Roman" panose="02020603050405020304" pitchFamily="18" charset="0"/>
              </a:rPr>
              <a:t>the </a:t>
            </a:r>
            <a:r>
              <a:rPr lang="en-US" sz="2000" spc="-10" dirty="0">
                <a:effectLst/>
                <a:ea typeface="Times New Roman" panose="02020603050405020304" pitchFamily="18" charset="0"/>
              </a:rPr>
              <a:t>admin.</a:t>
            </a:r>
          </a:p>
          <a:p>
            <a:pPr marR="169545">
              <a:lnSpc>
                <a:spcPct val="150000"/>
              </a:lnSpc>
              <a:spcBef>
                <a:spcPts val="1060"/>
              </a:spcBef>
              <a:buSzPct val="100000"/>
              <a:tabLst>
                <a:tab pos="431800" algn="l"/>
              </a:tabLst>
            </a:pPr>
            <a:r>
              <a:rPr lang="en-US" sz="2000" spc="-10" dirty="0">
                <a:ea typeface="Times New Roman" panose="02020603050405020304" pitchFamily="18" charset="0"/>
              </a:rPr>
              <a:t>Send Notification: Driver can send Notification to the user.</a:t>
            </a:r>
            <a:endParaRPr lang="en-IN" sz="2000" spc="0" dirty="0">
              <a:effectLst/>
              <a:ea typeface="Times New Roman" panose="02020603050405020304" pitchFamily="18" charset="0"/>
            </a:endParaRPr>
          </a:p>
        </p:txBody>
      </p:sp>
      <p:sp>
        <p:nvSpPr>
          <p:cNvPr id="4" name="Footer Placeholder 3">
            <a:extLst>
              <a:ext uri="{FF2B5EF4-FFF2-40B4-BE49-F238E27FC236}">
                <a16:creationId xmlns:a16="http://schemas.microsoft.com/office/drawing/2014/main" id="{03CE1F3C-A995-8531-F982-45884B034C33}"/>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AEF5DA40-D367-7A43-4A3C-415CA4B20FB8}"/>
              </a:ext>
            </a:extLst>
          </p:cNvPr>
          <p:cNvSpPr>
            <a:spLocks noGrp="1"/>
          </p:cNvSpPr>
          <p:nvPr>
            <p:ph type="sldNum" sz="quarter" idx="12"/>
          </p:nvPr>
        </p:nvSpPr>
        <p:spPr/>
        <p:txBody>
          <a:bodyPr/>
          <a:lstStyle/>
          <a:p>
            <a:fld id="{C65E9355-139B-4FED-8401-A2AF31A8FC31}" type="slidenum">
              <a:rPr lang="en-US" smtClean="0"/>
              <a:pPr/>
              <a:t>12</a:t>
            </a:fld>
            <a:endParaRPr lang="en-US" dirty="0"/>
          </a:p>
        </p:txBody>
      </p:sp>
    </p:spTree>
    <p:extLst>
      <p:ext uri="{BB962C8B-B14F-4D97-AF65-F5344CB8AC3E}">
        <p14:creationId xmlns:p14="http://schemas.microsoft.com/office/powerpoint/2010/main" val="419896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ENVIRONMENT</a:t>
            </a:r>
          </a:p>
        </p:txBody>
      </p:sp>
      <p:sp>
        <p:nvSpPr>
          <p:cNvPr id="3" name="Content Placeholder 2"/>
          <p:cNvSpPr>
            <a:spLocks noGrp="1"/>
          </p:cNvSpPr>
          <p:nvPr>
            <p:ph idx="1"/>
          </p:nvPr>
        </p:nvSpPr>
        <p:spPr/>
        <p:txBody>
          <a:bodyPr>
            <a:normAutofit/>
          </a:bodyPr>
          <a:lstStyle/>
          <a:p>
            <a:pPr>
              <a:lnSpc>
                <a:spcPct val="150000"/>
              </a:lnSpc>
            </a:pPr>
            <a:r>
              <a:rPr lang="en-IN" sz="2200" baseline="0" dirty="0"/>
              <a:t>Operating System </a:t>
            </a:r>
            <a:r>
              <a:rPr lang="en-IN" sz="2200" dirty="0"/>
              <a:t>–W</a:t>
            </a:r>
            <a:r>
              <a:rPr lang="en-IN" sz="2200" baseline="0" dirty="0"/>
              <a:t>indows </a:t>
            </a:r>
          </a:p>
          <a:p>
            <a:pPr>
              <a:lnSpc>
                <a:spcPct val="150000"/>
              </a:lnSpc>
            </a:pPr>
            <a:r>
              <a:rPr lang="en-IN" sz="2200" baseline="0" dirty="0"/>
              <a:t>Front end -Html, </a:t>
            </a:r>
            <a:r>
              <a:rPr lang="en-IN" sz="2200" dirty="0"/>
              <a:t>CSS</a:t>
            </a:r>
            <a:r>
              <a:rPr lang="en-IN" sz="2200" baseline="0" dirty="0"/>
              <a:t>, </a:t>
            </a:r>
            <a:r>
              <a:rPr lang="en-IN" sz="2200" dirty="0"/>
              <a:t>B</a:t>
            </a:r>
            <a:r>
              <a:rPr lang="en-IN" sz="2200" baseline="0" dirty="0"/>
              <a:t>ootstrap</a:t>
            </a:r>
          </a:p>
          <a:p>
            <a:pPr>
              <a:lnSpc>
                <a:spcPct val="150000"/>
              </a:lnSpc>
            </a:pPr>
            <a:r>
              <a:rPr lang="en-IN" sz="2200" baseline="0" dirty="0"/>
              <a:t>Back End -Python</a:t>
            </a:r>
          </a:p>
          <a:p>
            <a:pPr>
              <a:lnSpc>
                <a:spcPct val="150000"/>
              </a:lnSpc>
            </a:pPr>
            <a:r>
              <a:rPr lang="en-IN" sz="2200" baseline="0" dirty="0"/>
              <a:t>Data Base -</a:t>
            </a:r>
            <a:r>
              <a:rPr lang="en-IN" sz="2200" dirty="0"/>
              <a:t>SQLite</a:t>
            </a:r>
            <a:endParaRPr lang="en-IN" sz="2200" baseline="0" dirty="0"/>
          </a:p>
          <a:p>
            <a:pPr>
              <a:lnSpc>
                <a:spcPct val="150000"/>
              </a:lnSpc>
            </a:pPr>
            <a:r>
              <a:rPr lang="en-IN" sz="2200" baseline="0" dirty="0"/>
              <a:t>Framework -Django</a:t>
            </a:r>
          </a:p>
          <a:p>
            <a:pPr>
              <a:lnSpc>
                <a:spcPct val="150000"/>
              </a:lnSpc>
            </a:pPr>
            <a:r>
              <a:rPr lang="en-IN" sz="2200" baseline="0" dirty="0"/>
              <a:t>IDE-Vs code</a:t>
            </a:r>
          </a:p>
          <a:p>
            <a:pPr>
              <a:lnSpc>
                <a:spcPct val="150000"/>
              </a:lnSpc>
            </a:pPr>
            <a:endParaRPr lang="en-IN" sz="2800"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14</a:t>
            </a:fld>
            <a:endParaRPr lang="en-US"/>
          </a:p>
        </p:txBody>
      </p:sp>
      <p:graphicFrame>
        <p:nvGraphicFramePr>
          <p:cNvPr id="6" name="Google Shape;409;p32"/>
          <p:cNvGraphicFramePr/>
          <p:nvPr>
            <p:extLst>
              <p:ext uri="{D42A27DB-BD31-4B8C-83A1-F6EECF244321}">
                <p14:modId xmlns:p14="http://schemas.microsoft.com/office/powerpoint/2010/main" val="791416983"/>
              </p:ext>
            </p:extLst>
          </p:nvPr>
        </p:nvGraphicFramePr>
        <p:xfrm>
          <a:off x="435864" y="1295400"/>
          <a:ext cx="8250933" cy="4559083"/>
        </p:xfrm>
        <a:graphic>
          <a:graphicData uri="http://schemas.openxmlformats.org/drawingml/2006/table">
            <a:tbl>
              <a:tblPr>
                <a:noFill/>
              </a:tblPr>
              <a:tblGrid>
                <a:gridCol w="837674">
                  <a:extLst>
                    <a:ext uri="{9D8B030D-6E8A-4147-A177-3AD203B41FA5}">
                      <a16:colId xmlns:a16="http://schemas.microsoft.com/office/drawing/2014/main" val="20000"/>
                    </a:ext>
                  </a:extLst>
                </a:gridCol>
                <a:gridCol w="937969">
                  <a:extLst>
                    <a:ext uri="{9D8B030D-6E8A-4147-A177-3AD203B41FA5}">
                      <a16:colId xmlns:a16="http://schemas.microsoft.com/office/drawing/2014/main" val="20001"/>
                    </a:ext>
                  </a:extLst>
                </a:gridCol>
                <a:gridCol w="834474">
                  <a:extLst>
                    <a:ext uri="{9D8B030D-6E8A-4147-A177-3AD203B41FA5}">
                      <a16:colId xmlns:a16="http://schemas.microsoft.com/office/drawing/2014/main" val="20002"/>
                    </a:ext>
                  </a:extLst>
                </a:gridCol>
                <a:gridCol w="609824">
                  <a:extLst>
                    <a:ext uri="{9D8B030D-6E8A-4147-A177-3AD203B41FA5}">
                      <a16:colId xmlns:a16="http://schemas.microsoft.com/office/drawing/2014/main" val="20003"/>
                    </a:ext>
                  </a:extLst>
                </a:gridCol>
                <a:gridCol w="563454">
                  <a:extLst>
                    <a:ext uri="{9D8B030D-6E8A-4147-A177-3AD203B41FA5}">
                      <a16:colId xmlns:a16="http://schemas.microsoft.com/office/drawing/2014/main" val="20004"/>
                    </a:ext>
                  </a:extLst>
                </a:gridCol>
                <a:gridCol w="585649">
                  <a:extLst>
                    <a:ext uri="{9D8B030D-6E8A-4147-A177-3AD203B41FA5}">
                      <a16:colId xmlns:a16="http://schemas.microsoft.com/office/drawing/2014/main" val="20005"/>
                    </a:ext>
                  </a:extLst>
                </a:gridCol>
                <a:gridCol w="551595">
                  <a:extLst>
                    <a:ext uri="{9D8B030D-6E8A-4147-A177-3AD203B41FA5}">
                      <a16:colId xmlns:a16="http://schemas.microsoft.com/office/drawing/2014/main" val="20006"/>
                    </a:ext>
                  </a:extLst>
                </a:gridCol>
                <a:gridCol w="555049">
                  <a:extLst>
                    <a:ext uri="{9D8B030D-6E8A-4147-A177-3AD203B41FA5}">
                      <a16:colId xmlns:a16="http://schemas.microsoft.com/office/drawing/2014/main" val="20007"/>
                    </a:ext>
                  </a:extLst>
                </a:gridCol>
                <a:gridCol w="555049">
                  <a:extLst>
                    <a:ext uri="{9D8B030D-6E8A-4147-A177-3AD203B41FA5}">
                      <a16:colId xmlns:a16="http://schemas.microsoft.com/office/drawing/2014/main" val="20008"/>
                    </a:ext>
                  </a:extLst>
                </a:gridCol>
                <a:gridCol w="555049">
                  <a:extLst>
                    <a:ext uri="{9D8B030D-6E8A-4147-A177-3AD203B41FA5}">
                      <a16:colId xmlns:a16="http://schemas.microsoft.com/office/drawing/2014/main" val="20009"/>
                    </a:ext>
                  </a:extLst>
                </a:gridCol>
                <a:gridCol w="555049">
                  <a:extLst>
                    <a:ext uri="{9D8B030D-6E8A-4147-A177-3AD203B41FA5}">
                      <a16:colId xmlns:a16="http://schemas.microsoft.com/office/drawing/2014/main" val="20010"/>
                    </a:ext>
                  </a:extLst>
                </a:gridCol>
                <a:gridCol w="555049">
                  <a:extLst>
                    <a:ext uri="{9D8B030D-6E8A-4147-A177-3AD203B41FA5}">
                      <a16:colId xmlns:a16="http://schemas.microsoft.com/office/drawing/2014/main" val="20011"/>
                    </a:ext>
                  </a:extLst>
                </a:gridCol>
                <a:gridCol w="555049">
                  <a:extLst>
                    <a:ext uri="{9D8B030D-6E8A-4147-A177-3AD203B41FA5}">
                      <a16:colId xmlns:a16="http://schemas.microsoft.com/office/drawing/2014/main" val="20012"/>
                    </a:ext>
                  </a:extLst>
                </a:gridCol>
              </a:tblGrid>
              <a:tr h="772431">
                <a:tc>
                  <a:txBody>
                    <a:bodyPr/>
                    <a:lstStyle/>
                    <a:p>
                      <a:pPr marL="0" lvl="0" indent="0" algn="ctr" rtl="0">
                        <a:spcBef>
                          <a:spcPts val="0"/>
                        </a:spcBef>
                        <a:spcAft>
                          <a:spcPts val="0"/>
                        </a:spcAft>
                        <a:buNone/>
                      </a:pPr>
                      <a:r>
                        <a:rPr lang="en" sz="1100" b="1" dirty="0"/>
                        <a:t>Backlog tem </a:t>
                      </a:r>
                      <a:endParaRPr sz="11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100" b="1" dirty="0"/>
                        <a:t>Status And Completion Date</a:t>
                      </a:r>
                      <a:endParaRPr sz="11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100" b="1" dirty="0"/>
                        <a:t>Original Estimation in Hours </a:t>
                      </a:r>
                      <a:endParaRPr sz="11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1</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2</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a:t>
                      </a:r>
                      <a:endParaRPr sz="1000" b="1" dirty="0"/>
                    </a:p>
                    <a:p>
                      <a:pPr marL="0" lvl="0" indent="0" algn="ctr" rtl="0">
                        <a:spcBef>
                          <a:spcPts val="0"/>
                        </a:spcBef>
                        <a:spcAft>
                          <a:spcPts val="0"/>
                        </a:spcAft>
                        <a:buNone/>
                      </a:pPr>
                      <a:r>
                        <a:rPr lang="en" sz="1000" b="1" dirty="0"/>
                        <a:t>3</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a:t>
                      </a:r>
                      <a:endParaRPr sz="1000" b="1" dirty="0"/>
                    </a:p>
                    <a:p>
                      <a:pPr marL="0" lvl="0" indent="0" algn="ctr" rtl="0">
                        <a:spcBef>
                          <a:spcPts val="0"/>
                        </a:spcBef>
                        <a:spcAft>
                          <a:spcPts val="0"/>
                        </a:spcAft>
                        <a:buNone/>
                      </a:pPr>
                      <a:r>
                        <a:rPr lang="en" sz="1000" b="1" dirty="0"/>
                        <a:t>4</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a:t>
                      </a:r>
                      <a:endParaRPr sz="1000" b="1" dirty="0"/>
                    </a:p>
                    <a:p>
                      <a:pPr marL="0" lvl="0" indent="0" algn="ctr" rtl="0">
                        <a:spcBef>
                          <a:spcPts val="0"/>
                        </a:spcBef>
                        <a:spcAft>
                          <a:spcPts val="0"/>
                        </a:spcAft>
                        <a:buNone/>
                      </a:pPr>
                      <a:r>
                        <a:rPr lang="en" sz="1000" b="1" dirty="0"/>
                        <a:t>5</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6</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7</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8</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9</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10</a:t>
                      </a:r>
                      <a:endParaRPr sz="1000" b="1" dirty="0"/>
                    </a:p>
                    <a:p>
                      <a:pPr marL="0" lvl="0" indent="0" algn="ctr" rtl="0">
                        <a:spcBef>
                          <a:spcPts val="0"/>
                        </a:spcBef>
                        <a:spcAft>
                          <a:spcPts val="0"/>
                        </a:spcAft>
                        <a:buNone/>
                      </a:pPr>
                      <a:r>
                        <a:rPr lang="en" sz="1000" b="1" dirty="0"/>
                        <a:t>hrs</a:t>
                      </a:r>
                      <a:endParaRPr sz="1000" b="1" dirty="0"/>
                    </a:p>
                    <a:p>
                      <a:pPr marL="0" lvl="0" indent="0" algn="ctr" rtl="0">
                        <a:spcBef>
                          <a:spcPts val="0"/>
                        </a:spcBef>
                        <a:spcAft>
                          <a:spcPts val="0"/>
                        </a:spcAft>
                        <a:buNone/>
                      </a:pPr>
                      <a:endParaRPr sz="1000" b="1" dirty="0"/>
                    </a:p>
                  </a:txBody>
                  <a:tcPr marL="91425" marR="91425" marT="83114" marB="83114" anchor="ctr">
                    <a:solidFill>
                      <a:schemeClr val="bg1"/>
                    </a:solidFill>
                  </a:tcPr>
                </a:tc>
                <a:extLst>
                  <a:ext uri="{0D108BD9-81ED-4DB2-BD59-A6C34878D82A}">
                    <a16:rowId xmlns:a16="http://schemas.microsoft.com/office/drawing/2014/main" val="10000"/>
                  </a:ext>
                </a:extLst>
              </a:tr>
              <a:tr h="414602">
                <a:tc gridSpan="13">
                  <a:txBody>
                    <a:bodyPr/>
                    <a:lstStyle/>
                    <a:p>
                      <a:pPr marL="0" lvl="0" indent="0" algn="ctr" rtl="0">
                        <a:spcBef>
                          <a:spcPts val="0"/>
                        </a:spcBef>
                        <a:spcAft>
                          <a:spcPts val="0"/>
                        </a:spcAft>
                        <a:buNone/>
                      </a:pPr>
                      <a:r>
                        <a:rPr lang="en" sz="1200" dirty="0"/>
                        <a:t>SPRINT1</a:t>
                      </a:r>
                      <a:endParaRPr sz="1200" dirty="0"/>
                    </a:p>
                  </a:txBody>
                  <a:tcPr marL="91425" marR="91425" marT="41564" marB="41564"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63872">
                <a:tc>
                  <a:txBody>
                    <a:bodyPr/>
                    <a:lstStyle/>
                    <a:p>
                      <a:pPr marL="0" lvl="0" indent="0" algn="ctr" rtl="0">
                        <a:spcBef>
                          <a:spcPts val="0"/>
                        </a:spcBef>
                        <a:spcAft>
                          <a:spcPts val="0"/>
                        </a:spcAft>
                        <a:buNone/>
                      </a:pPr>
                      <a:r>
                        <a:rPr lang="en-IN" sz="1000" dirty="0"/>
                        <a:t>Login / Reg Design</a:t>
                      </a:r>
                    </a:p>
                  </a:txBody>
                  <a:tcPr marL="91425" marR="91425" marT="83114" marB="83114" anchor="ctr">
                    <a:solidFill>
                      <a:schemeClr val="bg1"/>
                    </a:solidFill>
                  </a:tcPr>
                </a:tc>
                <a:tc>
                  <a:txBody>
                    <a:bodyPr/>
                    <a:lstStyle/>
                    <a:p>
                      <a:pPr marL="0" lvl="0" indent="0" algn="ctr" rtl="0">
                        <a:spcBef>
                          <a:spcPts val="0"/>
                        </a:spcBef>
                        <a:spcAft>
                          <a:spcPts val="0"/>
                        </a:spcAft>
                        <a:buNone/>
                      </a:pPr>
                      <a:r>
                        <a:rPr lang="en" sz="900" dirty="0"/>
                        <a:t>07/08/2024</a:t>
                      </a:r>
                      <a:endParaRPr sz="9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IN" sz="1600" dirty="0"/>
                        <a:t>3</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extLst>
                  <a:ext uri="{0D108BD9-81ED-4DB2-BD59-A6C34878D82A}">
                    <a16:rowId xmlns:a16="http://schemas.microsoft.com/office/drawing/2014/main" val="10002"/>
                  </a:ext>
                </a:extLst>
              </a:tr>
              <a:tr h="563872">
                <a:tc>
                  <a:txBody>
                    <a:bodyPr/>
                    <a:lstStyle/>
                    <a:p>
                      <a:pPr marL="0" lvl="0" indent="0" algn="ctr" rtl="0">
                        <a:spcBef>
                          <a:spcPts val="0"/>
                        </a:spcBef>
                        <a:spcAft>
                          <a:spcPts val="0"/>
                        </a:spcAft>
                        <a:buNone/>
                      </a:pPr>
                      <a:r>
                        <a:rPr lang="en-IN" sz="1000" dirty="0"/>
                        <a:t>L</a:t>
                      </a:r>
                      <a:r>
                        <a:rPr lang="en" sz="1000" dirty="0"/>
                        <a:t>ogin/Reg</a:t>
                      </a:r>
                      <a:br>
                        <a:rPr lang="en" sz="1000" dirty="0"/>
                      </a:br>
                      <a:r>
                        <a:rPr lang="en" sz="1000" dirty="0"/>
                        <a:t>Backend</a:t>
                      </a:r>
                      <a:endParaRPr sz="10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900" dirty="0"/>
                        <a:t>08/08/2024</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IN" sz="1600" dirty="0"/>
                        <a:t>5</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2</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extLst>
                  <a:ext uri="{0D108BD9-81ED-4DB2-BD59-A6C34878D82A}">
                    <a16:rowId xmlns:a16="http://schemas.microsoft.com/office/drawing/2014/main" val="10003"/>
                  </a:ext>
                </a:extLst>
              </a:tr>
              <a:tr h="544784">
                <a:tc>
                  <a:txBody>
                    <a:bodyPr/>
                    <a:lstStyle/>
                    <a:p>
                      <a:pPr marL="0" lvl="0" indent="0" algn="ctr" rtl="0">
                        <a:spcBef>
                          <a:spcPts val="0"/>
                        </a:spcBef>
                        <a:spcAft>
                          <a:spcPts val="0"/>
                        </a:spcAft>
                        <a:buNone/>
                      </a:pPr>
                      <a:r>
                        <a:rPr lang="en-US" sz="1000" dirty="0"/>
                        <a:t>Database Design</a:t>
                      </a:r>
                      <a:endParaRPr sz="10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900" dirty="0"/>
                        <a:t>09/08/2024</a:t>
                      </a:r>
                      <a:endParaRPr sz="1600" dirty="0"/>
                    </a:p>
                  </a:txBody>
                  <a:tcPr marL="91425" marR="91425" marT="83114" marB="83114"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600" dirty="0"/>
                        <a:t>6</a:t>
                      </a:r>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2</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US"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US"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extLst>
                  <a:ext uri="{0D108BD9-81ED-4DB2-BD59-A6C34878D82A}">
                    <a16:rowId xmlns:a16="http://schemas.microsoft.com/office/drawing/2014/main" val="10004"/>
                  </a:ext>
                </a:extLst>
              </a:tr>
              <a:tr h="414602">
                <a:tc gridSpan="13">
                  <a:txBody>
                    <a:bodyPr/>
                    <a:lstStyle/>
                    <a:p>
                      <a:pPr marL="0" lvl="0" indent="0" algn="ctr" rtl="0">
                        <a:spcBef>
                          <a:spcPts val="0"/>
                        </a:spcBef>
                        <a:spcAft>
                          <a:spcPts val="0"/>
                        </a:spcAft>
                        <a:buNone/>
                      </a:pPr>
                      <a:r>
                        <a:rPr lang="en" sz="1200" dirty="0"/>
                        <a:t>SPRINT 2</a:t>
                      </a:r>
                      <a:endParaRPr sz="1200" dirty="0"/>
                    </a:p>
                  </a:txBody>
                  <a:tcPr marL="91425" marR="91425" marT="41564" marB="41564"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563872">
                <a:tc>
                  <a:txBody>
                    <a:bodyPr/>
                    <a:lstStyle/>
                    <a:p>
                      <a:pPr marL="0" lvl="0" indent="0" algn="ctr" rtl="0">
                        <a:spcBef>
                          <a:spcPts val="0"/>
                        </a:spcBef>
                        <a:spcAft>
                          <a:spcPts val="0"/>
                        </a:spcAft>
                        <a:buNone/>
                      </a:pPr>
                      <a:r>
                        <a:rPr lang="en" sz="1000" dirty="0"/>
                        <a:t>User</a:t>
                      </a:r>
                      <a:br>
                        <a:rPr lang="en" sz="1000" dirty="0"/>
                      </a:br>
                      <a:r>
                        <a:rPr lang="en" sz="1000" dirty="0"/>
                        <a:t>Complaint</a:t>
                      </a:r>
                      <a:endParaRPr sz="10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900" dirty="0"/>
                        <a:t>19/08/2024</a:t>
                      </a:r>
                      <a:endParaRPr sz="9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IN" sz="1600" dirty="0"/>
                        <a:t>4</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a:t>1</a:t>
                      </a:r>
                      <a:endParaRPr sz="160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extLst>
                  <a:ext uri="{0D108BD9-81ED-4DB2-BD59-A6C34878D82A}">
                    <a16:rowId xmlns:a16="http://schemas.microsoft.com/office/drawing/2014/main" val="10006"/>
                  </a:ext>
                </a:extLst>
              </a:tr>
              <a:tr h="721048">
                <a:tc>
                  <a:txBody>
                    <a:bodyPr/>
                    <a:lstStyle/>
                    <a:p>
                      <a:pPr marL="0" lvl="0" indent="0" algn="ctr" rtl="0">
                        <a:spcBef>
                          <a:spcPts val="0"/>
                        </a:spcBef>
                        <a:spcAft>
                          <a:spcPts val="0"/>
                        </a:spcAft>
                        <a:buNone/>
                      </a:pPr>
                      <a:r>
                        <a:rPr lang="en-IN" sz="1000" dirty="0"/>
                        <a:t>Admin</a:t>
                      </a:r>
                      <a:br>
                        <a:rPr lang="en-IN" sz="1000" dirty="0"/>
                      </a:br>
                      <a:r>
                        <a:rPr lang="en-IN" sz="1000" dirty="0"/>
                        <a:t>receive</a:t>
                      </a:r>
                      <a:br>
                        <a:rPr lang="en-IN" sz="1000" dirty="0"/>
                      </a:br>
                      <a:r>
                        <a:rPr lang="en-IN" sz="1000" dirty="0"/>
                        <a:t>Complaint</a:t>
                      </a:r>
                      <a:endParaRPr sz="10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900" dirty="0"/>
                        <a:t>22/08/2024</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3</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2</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15</a:t>
            </a:fld>
            <a:endParaRPr lang="en-US"/>
          </a:p>
        </p:txBody>
      </p:sp>
      <p:graphicFrame>
        <p:nvGraphicFramePr>
          <p:cNvPr id="6" name="Google Shape;409;p32"/>
          <p:cNvGraphicFramePr/>
          <p:nvPr>
            <p:extLst>
              <p:ext uri="{D42A27DB-BD31-4B8C-83A1-F6EECF244321}">
                <p14:modId xmlns:p14="http://schemas.microsoft.com/office/powerpoint/2010/main" val="2179265844"/>
              </p:ext>
            </p:extLst>
          </p:nvPr>
        </p:nvGraphicFramePr>
        <p:xfrm>
          <a:off x="533400" y="1219200"/>
          <a:ext cx="8153399" cy="4724400"/>
        </p:xfrm>
        <a:graphic>
          <a:graphicData uri="http://schemas.openxmlformats.org/drawingml/2006/table">
            <a:tbl>
              <a:tblPr>
                <a:noFill/>
              </a:tblPr>
              <a:tblGrid>
                <a:gridCol w="827772">
                  <a:extLst>
                    <a:ext uri="{9D8B030D-6E8A-4147-A177-3AD203B41FA5}">
                      <a16:colId xmlns:a16="http://schemas.microsoft.com/office/drawing/2014/main" val="20000"/>
                    </a:ext>
                  </a:extLst>
                </a:gridCol>
                <a:gridCol w="926881">
                  <a:extLst>
                    <a:ext uri="{9D8B030D-6E8A-4147-A177-3AD203B41FA5}">
                      <a16:colId xmlns:a16="http://schemas.microsoft.com/office/drawing/2014/main" val="20001"/>
                    </a:ext>
                  </a:extLst>
                </a:gridCol>
                <a:gridCol w="824609">
                  <a:extLst>
                    <a:ext uri="{9D8B030D-6E8A-4147-A177-3AD203B41FA5}">
                      <a16:colId xmlns:a16="http://schemas.microsoft.com/office/drawing/2014/main" val="20002"/>
                    </a:ext>
                  </a:extLst>
                </a:gridCol>
                <a:gridCol w="602615">
                  <a:extLst>
                    <a:ext uri="{9D8B030D-6E8A-4147-A177-3AD203B41FA5}">
                      <a16:colId xmlns:a16="http://schemas.microsoft.com/office/drawing/2014/main" val="20003"/>
                    </a:ext>
                  </a:extLst>
                </a:gridCol>
                <a:gridCol w="556793">
                  <a:extLst>
                    <a:ext uri="{9D8B030D-6E8A-4147-A177-3AD203B41FA5}">
                      <a16:colId xmlns:a16="http://schemas.microsoft.com/office/drawing/2014/main" val="20004"/>
                    </a:ext>
                  </a:extLst>
                </a:gridCol>
                <a:gridCol w="578726">
                  <a:extLst>
                    <a:ext uri="{9D8B030D-6E8A-4147-A177-3AD203B41FA5}">
                      <a16:colId xmlns:a16="http://schemas.microsoft.com/office/drawing/2014/main" val="20005"/>
                    </a:ext>
                  </a:extLst>
                </a:gridCol>
                <a:gridCol w="545075">
                  <a:extLst>
                    <a:ext uri="{9D8B030D-6E8A-4147-A177-3AD203B41FA5}">
                      <a16:colId xmlns:a16="http://schemas.microsoft.com/office/drawing/2014/main" val="20006"/>
                    </a:ext>
                  </a:extLst>
                </a:gridCol>
                <a:gridCol w="548488">
                  <a:extLst>
                    <a:ext uri="{9D8B030D-6E8A-4147-A177-3AD203B41FA5}">
                      <a16:colId xmlns:a16="http://schemas.microsoft.com/office/drawing/2014/main" val="20007"/>
                    </a:ext>
                  </a:extLst>
                </a:gridCol>
                <a:gridCol w="548488">
                  <a:extLst>
                    <a:ext uri="{9D8B030D-6E8A-4147-A177-3AD203B41FA5}">
                      <a16:colId xmlns:a16="http://schemas.microsoft.com/office/drawing/2014/main" val="20008"/>
                    </a:ext>
                  </a:extLst>
                </a:gridCol>
                <a:gridCol w="548488">
                  <a:extLst>
                    <a:ext uri="{9D8B030D-6E8A-4147-A177-3AD203B41FA5}">
                      <a16:colId xmlns:a16="http://schemas.microsoft.com/office/drawing/2014/main" val="20009"/>
                    </a:ext>
                  </a:extLst>
                </a:gridCol>
                <a:gridCol w="548488">
                  <a:extLst>
                    <a:ext uri="{9D8B030D-6E8A-4147-A177-3AD203B41FA5}">
                      <a16:colId xmlns:a16="http://schemas.microsoft.com/office/drawing/2014/main" val="20010"/>
                    </a:ext>
                  </a:extLst>
                </a:gridCol>
                <a:gridCol w="548488">
                  <a:extLst>
                    <a:ext uri="{9D8B030D-6E8A-4147-A177-3AD203B41FA5}">
                      <a16:colId xmlns:a16="http://schemas.microsoft.com/office/drawing/2014/main" val="20011"/>
                    </a:ext>
                  </a:extLst>
                </a:gridCol>
                <a:gridCol w="548488">
                  <a:extLst>
                    <a:ext uri="{9D8B030D-6E8A-4147-A177-3AD203B41FA5}">
                      <a16:colId xmlns:a16="http://schemas.microsoft.com/office/drawing/2014/main" val="20012"/>
                    </a:ext>
                  </a:extLst>
                </a:gridCol>
              </a:tblGrid>
              <a:tr h="1087098">
                <a:tc>
                  <a:txBody>
                    <a:bodyPr/>
                    <a:lstStyle/>
                    <a:p>
                      <a:pPr marL="0" lvl="0" indent="0" algn="ctr" rtl="0">
                        <a:spcBef>
                          <a:spcPts val="0"/>
                        </a:spcBef>
                        <a:spcAft>
                          <a:spcPts val="0"/>
                        </a:spcAft>
                        <a:buNone/>
                      </a:pPr>
                      <a:r>
                        <a:rPr lang="en" sz="1100" b="1" dirty="0"/>
                        <a:t>Backlog tem </a:t>
                      </a:r>
                      <a:endParaRPr sz="11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100" b="1" dirty="0"/>
                        <a:t>Status And Completion Date</a:t>
                      </a:r>
                      <a:endParaRPr sz="11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100" b="1" dirty="0"/>
                        <a:t>Original Estimation in Hours </a:t>
                      </a:r>
                      <a:endParaRPr sz="11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1</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2</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a:t>
                      </a:r>
                      <a:endParaRPr sz="1000" b="1" dirty="0"/>
                    </a:p>
                    <a:p>
                      <a:pPr marL="0" lvl="0" indent="0" algn="ctr" rtl="0">
                        <a:spcBef>
                          <a:spcPts val="0"/>
                        </a:spcBef>
                        <a:spcAft>
                          <a:spcPts val="0"/>
                        </a:spcAft>
                        <a:buNone/>
                      </a:pPr>
                      <a:r>
                        <a:rPr lang="en" sz="1000" b="1" dirty="0"/>
                        <a:t>3</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a:t>
                      </a:r>
                      <a:endParaRPr sz="1000" b="1" dirty="0"/>
                    </a:p>
                    <a:p>
                      <a:pPr marL="0" lvl="0" indent="0" algn="ctr" rtl="0">
                        <a:spcBef>
                          <a:spcPts val="0"/>
                        </a:spcBef>
                        <a:spcAft>
                          <a:spcPts val="0"/>
                        </a:spcAft>
                        <a:buNone/>
                      </a:pPr>
                      <a:r>
                        <a:rPr lang="en" sz="1000" b="1" dirty="0"/>
                        <a:t>4</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a:t>
                      </a:r>
                      <a:endParaRPr sz="1000" b="1" dirty="0"/>
                    </a:p>
                    <a:p>
                      <a:pPr marL="0" lvl="0" indent="0" algn="ctr" rtl="0">
                        <a:spcBef>
                          <a:spcPts val="0"/>
                        </a:spcBef>
                        <a:spcAft>
                          <a:spcPts val="0"/>
                        </a:spcAft>
                        <a:buNone/>
                      </a:pPr>
                      <a:r>
                        <a:rPr lang="en" sz="1000" b="1" dirty="0"/>
                        <a:t>5</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6</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7</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8</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9</a:t>
                      </a:r>
                      <a:endParaRPr sz="1000" b="1" dirty="0"/>
                    </a:p>
                    <a:p>
                      <a:pPr marL="0" lvl="0" indent="0" algn="ctr" rtl="0">
                        <a:spcBef>
                          <a:spcPts val="0"/>
                        </a:spcBef>
                        <a:spcAft>
                          <a:spcPts val="0"/>
                        </a:spcAft>
                        <a:buNone/>
                      </a:pPr>
                      <a:r>
                        <a:rPr lang="en" sz="1000" b="1" dirty="0"/>
                        <a:t>hrs</a:t>
                      </a:r>
                      <a:endParaRPr sz="1000" b="1"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b="1" dirty="0"/>
                        <a:t>Day 10</a:t>
                      </a:r>
                      <a:endParaRPr sz="1000" b="1" dirty="0"/>
                    </a:p>
                    <a:p>
                      <a:pPr marL="0" lvl="0" indent="0" algn="ctr" rtl="0">
                        <a:spcBef>
                          <a:spcPts val="0"/>
                        </a:spcBef>
                        <a:spcAft>
                          <a:spcPts val="0"/>
                        </a:spcAft>
                        <a:buNone/>
                      </a:pPr>
                      <a:r>
                        <a:rPr lang="en" sz="1000" b="1" dirty="0"/>
                        <a:t>hrs</a:t>
                      </a:r>
                      <a:endParaRPr sz="1000" b="1" dirty="0"/>
                    </a:p>
                    <a:p>
                      <a:pPr marL="0" lvl="0" indent="0" algn="ctr" rtl="0">
                        <a:spcBef>
                          <a:spcPts val="0"/>
                        </a:spcBef>
                        <a:spcAft>
                          <a:spcPts val="0"/>
                        </a:spcAft>
                        <a:buNone/>
                      </a:pPr>
                      <a:endParaRPr sz="1000" b="1" dirty="0"/>
                    </a:p>
                  </a:txBody>
                  <a:tcPr marL="91425" marR="91425" marT="83114" marB="83114" anchor="ctr">
                    <a:solidFill>
                      <a:schemeClr val="bg1"/>
                    </a:solidFill>
                  </a:tcPr>
                </a:tc>
                <a:extLst>
                  <a:ext uri="{0D108BD9-81ED-4DB2-BD59-A6C34878D82A}">
                    <a16:rowId xmlns:a16="http://schemas.microsoft.com/office/drawing/2014/main" val="10000"/>
                  </a:ext>
                </a:extLst>
              </a:tr>
              <a:tr h="405020">
                <a:tc gridSpan="13">
                  <a:txBody>
                    <a:bodyPr/>
                    <a:lstStyle/>
                    <a:p>
                      <a:pPr marL="0" lvl="0" indent="0" algn="ctr" rtl="0">
                        <a:spcBef>
                          <a:spcPts val="0"/>
                        </a:spcBef>
                        <a:spcAft>
                          <a:spcPts val="0"/>
                        </a:spcAft>
                        <a:buNone/>
                      </a:pPr>
                      <a:r>
                        <a:rPr lang="en" sz="1200" dirty="0"/>
                        <a:t>SPRINT3</a:t>
                      </a:r>
                      <a:endParaRPr sz="1200" dirty="0"/>
                    </a:p>
                  </a:txBody>
                  <a:tcPr marL="91425" marR="91425" marT="41564" marB="41564"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813956">
                <a:tc>
                  <a:txBody>
                    <a:bodyPr/>
                    <a:lstStyle/>
                    <a:p>
                      <a:pPr marL="0" lvl="0" indent="0" algn="ctr" rtl="0">
                        <a:spcBef>
                          <a:spcPts val="0"/>
                        </a:spcBef>
                        <a:spcAft>
                          <a:spcPts val="0"/>
                        </a:spcAft>
                        <a:buNone/>
                      </a:pPr>
                      <a:r>
                        <a:rPr lang="en-IN" sz="900" dirty="0"/>
                        <a:t>Admin</a:t>
                      </a:r>
                      <a:br>
                        <a:rPr lang="en-IN" sz="900" dirty="0"/>
                      </a:br>
                      <a:r>
                        <a:rPr lang="en-IN" sz="900" dirty="0"/>
                        <a:t>Bin Management</a:t>
                      </a:r>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dirty="0"/>
                        <a:t>25/09/2024</a:t>
                      </a:r>
                      <a:endParaRPr sz="10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dirty="0"/>
                        <a:t>5</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2</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extLst>
                  <a:ext uri="{0D108BD9-81ED-4DB2-BD59-A6C34878D82A}">
                    <a16:rowId xmlns:a16="http://schemas.microsoft.com/office/drawing/2014/main" val="10002"/>
                  </a:ext>
                </a:extLst>
              </a:tr>
              <a:tr h="813956">
                <a:tc>
                  <a:txBody>
                    <a:bodyPr/>
                    <a:lstStyle/>
                    <a:p>
                      <a:pPr marL="0" lvl="0" indent="0" algn="ctr" rtl="0">
                        <a:spcBef>
                          <a:spcPts val="0"/>
                        </a:spcBef>
                        <a:spcAft>
                          <a:spcPts val="0"/>
                        </a:spcAft>
                        <a:buNone/>
                      </a:pPr>
                      <a:r>
                        <a:rPr lang="en-IN" sz="900" dirty="0"/>
                        <a:t>Admin</a:t>
                      </a:r>
                      <a:br>
                        <a:rPr lang="en-IN" sz="900" dirty="0"/>
                      </a:br>
                      <a:r>
                        <a:rPr lang="en-IN" sz="900" dirty="0"/>
                        <a:t>Driver Management</a:t>
                      </a:r>
                      <a:endParaRPr sz="9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dirty="0"/>
                        <a:t>27/09/2024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dirty="0"/>
                        <a:t>4</a:t>
                      </a:r>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2</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extLst>
                  <a:ext uri="{0D108BD9-81ED-4DB2-BD59-A6C34878D82A}">
                    <a16:rowId xmlns:a16="http://schemas.microsoft.com/office/drawing/2014/main" val="10003"/>
                  </a:ext>
                </a:extLst>
              </a:tr>
              <a:tr h="405020">
                <a:tc gridSpan="13">
                  <a:txBody>
                    <a:bodyPr/>
                    <a:lstStyle/>
                    <a:p>
                      <a:pPr marL="0" lvl="0" indent="0" algn="ctr" rtl="0">
                        <a:spcBef>
                          <a:spcPts val="0"/>
                        </a:spcBef>
                        <a:spcAft>
                          <a:spcPts val="0"/>
                        </a:spcAft>
                        <a:buNone/>
                      </a:pPr>
                      <a:r>
                        <a:rPr lang="en" sz="1200" dirty="0"/>
                        <a:t>SPRINT 4</a:t>
                      </a:r>
                      <a:endParaRPr sz="1200" dirty="0"/>
                    </a:p>
                  </a:txBody>
                  <a:tcPr marL="91425" marR="91425" marT="41564" marB="41564"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550839">
                <a:tc>
                  <a:txBody>
                    <a:bodyPr/>
                    <a:lstStyle/>
                    <a:p>
                      <a:pPr marL="0" lvl="0" indent="0" algn="ctr" rtl="0">
                        <a:spcBef>
                          <a:spcPts val="0"/>
                        </a:spcBef>
                        <a:spcAft>
                          <a:spcPts val="0"/>
                        </a:spcAft>
                        <a:buNone/>
                      </a:pPr>
                      <a:r>
                        <a:rPr lang="en-IN" sz="1000" dirty="0"/>
                        <a:t>Basic UI </a:t>
                      </a:r>
                      <a:br>
                        <a:rPr lang="en-IN" sz="1000" dirty="0"/>
                      </a:br>
                      <a:r>
                        <a:rPr lang="en-IN" sz="1000" dirty="0"/>
                        <a:t>design</a:t>
                      </a:r>
                      <a:endParaRPr sz="10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dirty="0"/>
                        <a:t>14/10/2024</a:t>
                      </a:r>
                      <a:endParaRPr sz="10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600" dirty="0"/>
                        <a:t>5</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a:t>1</a:t>
                      </a:r>
                      <a:endParaRPr sz="160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extLst>
                  <a:ext uri="{0D108BD9-81ED-4DB2-BD59-A6C34878D82A}">
                    <a16:rowId xmlns:a16="http://schemas.microsoft.com/office/drawing/2014/main" val="10006"/>
                  </a:ext>
                </a:extLst>
              </a:tr>
              <a:tr h="6485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dirty="0"/>
                        <a:t>Payment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0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000" dirty="0"/>
                        <a:t>13/10/2024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dirty="0"/>
                        <a:t>6</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2</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1</a:t>
                      </a:r>
                      <a:endParaRPr sz="1600" dirty="0"/>
                    </a:p>
                  </a:txBody>
                  <a:tcPr marL="91425" marR="91425" marT="83114" marB="83114" anchor="ctr">
                    <a:solidFill>
                      <a:schemeClr val="bg1"/>
                    </a:solidFill>
                  </a:tcPr>
                </a:tc>
                <a:tc>
                  <a:txBody>
                    <a:bodyPr/>
                    <a:lstStyle/>
                    <a:p>
                      <a:pPr marL="0" lvl="0" indent="0" algn="ctr" rtl="0">
                        <a:spcBef>
                          <a:spcPts val="0"/>
                        </a:spcBef>
                        <a:spcAft>
                          <a:spcPts val="0"/>
                        </a:spcAft>
                        <a:buNone/>
                      </a:pPr>
                      <a:r>
                        <a:rPr lang="en" sz="1600" dirty="0"/>
                        <a:t>0</a:t>
                      </a:r>
                      <a:endParaRPr sz="1600" dirty="0"/>
                    </a:p>
                  </a:txBody>
                  <a:tcPr marL="91425" marR="91425" marT="83114" marB="83114" anchor="ctr">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10904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16</a:t>
            </a:fld>
            <a:endParaRPr lang="en-US"/>
          </a:p>
        </p:txBody>
      </p:sp>
      <p:graphicFrame>
        <p:nvGraphicFramePr>
          <p:cNvPr id="8" name="Google Shape;417;p33"/>
          <p:cNvGraphicFramePr/>
          <p:nvPr>
            <p:extLst>
              <p:ext uri="{D42A27DB-BD31-4B8C-83A1-F6EECF244321}">
                <p14:modId xmlns:p14="http://schemas.microsoft.com/office/powerpoint/2010/main" val="577034223"/>
              </p:ext>
            </p:extLst>
          </p:nvPr>
        </p:nvGraphicFramePr>
        <p:xfrm>
          <a:off x="457200" y="1143000"/>
          <a:ext cx="8239763" cy="4876303"/>
        </p:xfrm>
        <a:graphic>
          <a:graphicData uri="http://schemas.openxmlformats.org/drawingml/2006/table">
            <a:tbl>
              <a:tblPr>
                <a:noFill/>
              </a:tblPr>
              <a:tblGrid>
                <a:gridCol w="845668">
                  <a:extLst>
                    <a:ext uri="{9D8B030D-6E8A-4147-A177-3AD203B41FA5}">
                      <a16:colId xmlns:a16="http://schemas.microsoft.com/office/drawing/2014/main" val="20000"/>
                    </a:ext>
                  </a:extLst>
                </a:gridCol>
                <a:gridCol w="935543">
                  <a:extLst>
                    <a:ext uri="{9D8B030D-6E8A-4147-A177-3AD203B41FA5}">
                      <a16:colId xmlns:a16="http://schemas.microsoft.com/office/drawing/2014/main" val="20001"/>
                    </a:ext>
                  </a:extLst>
                </a:gridCol>
                <a:gridCol w="832316">
                  <a:extLst>
                    <a:ext uri="{9D8B030D-6E8A-4147-A177-3AD203B41FA5}">
                      <a16:colId xmlns:a16="http://schemas.microsoft.com/office/drawing/2014/main" val="20002"/>
                    </a:ext>
                  </a:extLst>
                </a:gridCol>
                <a:gridCol w="608247">
                  <a:extLst>
                    <a:ext uri="{9D8B030D-6E8A-4147-A177-3AD203B41FA5}">
                      <a16:colId xmlns:a16="http://schemas.microsoft.com/office/drawing/2014/main" val="20003"/>
                    </a:ext>
                  </a:extLst>
                </a:gridCol>
                <a:gridCol w="561996">
                  <a:extLst>
                    <a:ext uri="{9D8B030D-6E8A-4147-A177-3AD203B41FA5}">
                      <a16:colId xmlns:a16="http://schemas.microsoft.com/office/drawing/2014/main" val="20004"/>
                    </a:ext>
                  </a:extLst>
                </a:gridCol>
                <a:gridCol w="584134">
                  <a:extLst>
                    <a:ext uri="{9D8B030D-6E8A-4147-A177-3AD203B41FA5}">
                      <a16:colId xmlns:a16="http://schemas.microsoft.com/office/drawing/2014/main" val="20005"/>
                    </a:ext>
                  </a:extLst>
                </a:gridCol>
                <a:gridCol w="550169">
                  <a:extLst>
                    <a:ext uri="{9D8B030D-6E8A-4147-A177-3AD203B41FA5}">
                      <a16:colId xmlns:a16="http://schemas.microsoft.com/office/drawing/2014/main" val="20006"/>
                    </a:ext>
                  </a:extLst>
                </a:gridCol>
                <a:gridCol w="553615">
                  <a:extLst>
                    <a:ext uri="{9D8B030D-6E8A-4147-A177-3AD203B41FA5}">
                      <a16:colId xmlns:a16="http://schemas.microsoft.com/office/drawing/2014/main" val="20007"/>
                    </a:ext>
                  </a:extLst>
                </a:gridCol>
                <a:gridCol w="553615">
                  <a:extLst>
                    <a:ext uri="{9D8B030D-6E8A-4147-A177-3AD203B41FA5}">
                      <a16:colId xmlns:a16="http://schemas.microsoft.com/office/drawing/2014/main" val="20008"/>
                    </a:ext>
                  </a:extLst>
                </a:gridCol>
                <a:gridCol w="553615">
                  <a:extLst>
                    <a:ext uri="{9D8B030D-6E8A-4147-A177-3AD203B41FA5}">
                      <a16:colId xmlns:a16="http://schemas.microsoft.com/office/drawing/2014/main" val="20009"/>
                    </a:ext>
                  </a:extLst>
                </a:gridCol>
                <a:gridCol w="553615">
                  <a:extLst>
                    <a:ext uri="{9D8B030D-6E8A-4147-A177-3AD203B41FA5}">
                      <a16:colId xmlns:a16="http://schemas.microsoft.com/office/drawing/2014/main" val="20010"/>
                    </a:ext>
                  </a:extLst>
                </a:gridCol>
                <a:gridCol w="553615">
                  <a:extLst>
                    <a:ext uri="{9D8B030D-6E8A-4147-A177-3AD203B41FA5}">
                      <a16:colId xmlns:a16="http://schemas.microsoft.com/office/drawing/2014/main" val="20011"/>
                    </a:ext>
                  </a:extLst>
                </a:gridCol>
                <a:gridCol w="553615">
                  <a:extLst>
                    <a:ext uri="{9D8B030D-6E8A-4147-A177-3AD203B41FA5}">
                      <a16:colId xmlns:a16="http://schemas.microsoft.com/office/drawing/2014/main" val="20012"/>
                    </a:ext>
                  </a:extLst>
                </a:gridCol>
              </a:tblGrid>
              <a:tr h="939354">
                <a:tc>
                  <a:txBody>
                    <a:bodyPr/>
                    <a:lstStyle/>
                    <a:p>
                      <a:pPr marL="0" lvl="0" indent="0" algn="ctr" rtl="0">
                        <a:spcBef>
                          <a:spcPts val="0"/>
                        </a:spcBef>
                        <a:spcAft>
                          <a:spcPts val="0"/>
                        </a:spcAft>
                        <a:buNone/>
                      </a:pPr>
                      <a:r>
                        <a:rPr lang="en" sz="1200" b="1" dirty="0"/>
                        <a:t>Backlog tem </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200" b="1" dirty="0"/>
                        <a:t>Status And Completion Date</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200" b="1" dirty="0"/>
                        <a:t>Original Estimation in Hours </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1</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2</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a:t>
                      </a:r>
                      <a:endParaRPr sz="1100" b="1" dirty="0"/>
                    </a:p>
                    <a:p>
                      <a:pPr marL="0" lvl="0" indent="0" algn="ctr" rtl="0">
                        <a:spcBef>
                          <a:spcPts val="0"/>
                        </a:spcBef>
                        <a:spcAft>
                          <a:spcPts val="0"/>
                        </a:spcAft>
                        <a:buNone/>
                      </a:pPr>
                      <a:r>
                        <a:rPr lang="en" sz="1100" b="1" dirty="0"/>
                        <a:t>3</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a:t>
                      </a:r>
                      <a:endParaRPr sz="1100" b="1" dirty="0"/>
                    </a:p>
                    <a:p>
                      <a:pPr marL="0" lvl="0" indent="0" algn="ctr" rtl="0">
                        <a:spcBef>
                          <a:spcPts val="0"/>
                        </a:spcBef>
                        <a:spcAft>
                          <a:spcPts val="0"/>
                        </a:spcAft>
                        <a:buNone/>
                      </a:pPr>
                      <a:r>
                        <a:rPr lang="en" sz="1100" b="1" dirty="0"/>
                        <a:t>4</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a:t>
                      </a:r>
                      <a:endParaRPr sz="1100" b="1" dirty="0"/>
                    </a:p>
                    <a:p>
                      <a:pPr marL="0" lvl="0" indent="0" algn="ctr" rtl="0">
                        <a:spcBef>
                          <a:spcPts val="0"/>
                        </a:spcBef>
                        <a:spcAft>
                          <a:spcPts val="0"/>
                        </a:spcAft>
                        <a:buNone/>
                      </a:pPr>
                      <a:r>
                        <a:rPr lang="en" sz="1100" b="1" dirty="0"/>
                        <a:t>5</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6</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7</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8</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9</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10</a:t>
                      </a:r>
                      <a:endParaRPr sz="1100" b="1" dirty="0"/>
                    </a:p>
                    <a:p>
                      <a:pPr marL="0" lvl="0" indent="0" algn="ctr" rtl="0">
                        <a:spcBef>
                          <a:spcPts val="0"/>
                        </a:spcBef>
                        <a:spcAft>
                          <a:spcPts val="0"/>
                        </a:spcAft>
                        <a:buNone/>
                      </a:pPr>
                      <a:r>
                        <a:rPr lang="en" sz="1100" b="1" dirty="0"/>
                        <a:t>hrs</a:t>
                      </a:r>
                      <a:endParaRPr sz="1100" b="1" dirty="0"/>
                    </a:p>
                    <a:p>
                      <a:pPr marL="0" lvl="0" indent="0" algn="ctr" rtl="0">
                        <a:spcBef>
                          <a:spcPts val="0"/>
                        </a:spcBef>
                        <a:spcAft>
                          <a:spcPts val="0"/>
                        </a:spcAft>
                        <a:buNone/>
                      </a:pP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392623">
                <a:tc gridSpan="13">
                  <a:txBody>
                    <a:bodyPr/>
                    <a:lstStyle/>
                    <a:p>
                      <a:pPr marL="0" lvl="0" indent="0" algn="ctr" rtl="0">
                        <a:spcBef>
                          <a:spcPts val="0"/>
                        </a:spcBef>
                        <a:spcAft>
                          <a:spcPts val="0"/>
                        </a:spcAft>
                        <a:buNone/>
                      </a:pPr>
                      <a:r>
                        <a:rPr lang="en" sz="1300" dirty="0"/>
                        <a:t>SPRINT5</a:t>
                      </a:r>
                      <a:endParaRPr sz="1300" dirty="0"/>
                    </a:p>
                  </a:txBody>
                  <a:tcPr marL="91425" marR="91425" marT="91425" marB="91425"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83699">
                <a:tc>
                  <a:txBody>
                    <a:bodyPr/>
                    <a:lstStyle/>
                    <a:p>
                      <a:pPr marL="0" lvl="0" indent="0" algn="ctr" rtl="0">
                        <a:spcBef>
                          <a:spcPts val="0"/>
                        </a:spcBef>
                        <a:spcAft>
                          <a:spcPts val="0"/>
                        </a:spcAft>
                        <a:buNone/>
                      </a:pPr>
                      <a:r>
                        <a:rPr lang="en-IN" sz="1050" dirty="0">
                          <a:latin typeface="Body"/>
                        </a:rPr>
                        <a:t>User Notification</a:t>
                      </a: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t>25/09/2024</a:t>
                      </a:r>
                      <a:endParaRPr sz="10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extLst>
                  <a:ext uri="{0D108BD9-81ED-4DB2-BD59-A6C34878D82A}">
                    <a16:rowId xmlns:a16="http://schemas.microsoft.com/office/drawing/2014/main" val="10002"/>
                  </a:ext>
                </a:extLst>
              </a:tr>
              <a:tr h="556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dirty="0"/>
                        <a:t>Driver</a:t>
                      </a:r>
                      <a:br>
                        <a:rPr lang="en-IN" sz="1000" dirty="0"/>
                      </a:br>
                      <a:r>
                        <a:rPr lang="en-IN" sz="1000" dirty="0"/>
                        <a:t>Notification</a:t>
                      </a:r>
                      <a:br>
                        <a:rPr lang="en-IN" sz="1000" dirty="0"/>
                      </a:br>
                      <a:r>
                        <a:rPr lang="en-IN" sz="1000" dirty="0"/>
                        <a:t>Management</a:t>
                      </a: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t>27/09/2024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extLst>
                  <a:ext uri="{0D108BD9-81ED-4DB2-BD59-A6C34878D82A}">
                    <a16:rowId xmlns:a16="http://schemas.microsoft.com/office/drawing/2014/main" val="10003"/>
                  </a:ext>
                </a:extLst>
              </a:tr>
              <a:tr h="392623">
                <a:tc gridSpan="13">
                  <a:txBody>
                    <a:bodyPr/>
                    <a:lstStyle/>
                    <a:p>
                      <a:pPr marL="0" lvl="0" indent="0" algn="ctr" rtl="0">
                        <a:spcBef>
                          <a:spcPts val="0"/>
                        </a:spcBef>
                        <a:spcAft>
                          <a:spcPts val="0"/>
                        </a:spcAft>
                        <a:buNone/>
                      </a:pPr>
                      <a:r>
                        <a:rPr lang="en" sz="1300" dirty="0"/>
                        <a:t>SPRINT 6</a:t>
                      </a:r>
                      <a:endParaRPr sz="1300" dirty="0"/>
                    </a:p>
                  </a:txBody>
                  <a:tcPr marL="91425" marR="91425" marT="91425" marB="91425"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56852">
                <a:tc>
                  <a:txBody>
                    <a:bodyPr/>
                    <a:lstStyle/>
                    <a:p>
                      <a:pPr marL="0" lvl="0" indent="0" algn="ctr" rtl="0">
                        <a:spcBef>
                          <a:spcPts val="0"/>
                        </a:spcBef>
                        <a:spcAft>
                          <a:spcPts val="0"/>
                        </a:spcAft>
                        <a:buNone/>
                      </a:pPr>
                      <a:r>
                        <a:rPr lang="en-IN" sz="1050" dirty="0"/>
                        <a:t>Driver </a:t>
                      </a:r>
                      <a:br>
                        <a:rPr lang="en-IN" sz="1050" dirty="0"/>
                      </a:br>
                      <a:r>
                        <a:rPr lang="en-IN" sz="1050" dirty="0"/>
                        <a:t>View</a:t>
                      </a:r>
                      <a:br>
                        <a:rPr lang="en-IN" sz="1050" dirty="0"/>
                      </a:br>
                      <a:r>
                        <a:rPr lang="en-IN" sz="1050" dirty="0"/>
                        <a:t>User</a:t>
                      </a:r>
                      <a:br>
                        <a:rPr lang="en-IN" sz="1050" dirty="0"/>
                      </a:br>
                      <a:r>
                        <a:rPr lang="en-IN" sz="1050" dirty="0"/>
                        <a:t>Details</a:t>
                      </a:r>
                      <a:endParaRPr sz="105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t>14/10/2024</a:t>
                      </a:r>
                      <a:endParaRPr sz="10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6</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extLst>
                  <a:ext uri="{0D108BD9-81ED-4DB2-BD59-A6C34878D82A}">
                    <a16:rowId xmlns:a16="http://schemas.microsoft.com/office/drawing/2014/main" val="10005"/>
                  </a:ext>
                </a:extLst>
              </a:tr>
              <a:tr h="4763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a:t>Testing</a:t>
                      </a: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t>13/10/2024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extLst>
                  <a:ext uri="{0D108BD9-81ED-4DB2-BD59-A6C34878D82A}">
                    <a16:rowId xmlns:a16="http://schemas.microsoft.com/office/drawing/2014/main" val="10006"/>
                  </a:ext>
                </a:extLst>
              </a:tr>
              <a:tr h="476312">
                <a:tc>
                  <a:txBody>
                    <a:bodyPr/>
                    <a:lstStyle/>
                    <a:p>
                      <a:pPr marL="0" lvl="0" indent="0" algn="ctr" rtl="0">
                        <a:spcBef>
                          <a:spcPts val="0"/>
                        </a:spcBef>
                        <a:spcAft>
                          <a:spcPts val="0"/>
                        </a:spcAft>
                        <a:buNone/>
                      </a:pPr>
                      <a:r>
                        <a:rPr lang="en" sz="1100" b="1" dirty="0"/>
                        <a:t>TOTAL</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endParaRPr sz="10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60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10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7</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3</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14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6</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9</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3</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1</a:t>
                      </a:r>
                      <a:endParaRPr dirty="0"/>
                    </a:p>
                  </a:txBody>
                  <a:tcPr marL="91425" marR="91425" marT="91425" marB="91425" anchor="c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17</a:t>
            </a:fld>
            <a:endParaRPr lang="en-US" dirty="0"/>
          </a:p>
        </p:txBody>
      </p:sp>
      <p:graphicFrame>
        <p:nvGraphicFramePr>
          <p:cNvPr id="6" name="Google Shape;374;p27"/>
          <p:cNvGraphicFramePr/>
          <p:nvPr>
            <p:extLst>
              <p:ext uri="{D42A27DB-BD31-4B8C-83A1-F6EECF244321}">
                <p14:modId xmlns:p14="http://schemas.microsoft.com/office/powerpoint/2010/main" val="3356014197"/>
              </p:ext>
            </p:extLst>
          </p:nvPr>
        </p:nvGraphicFramePr>
        <p:xfrm>
          <a:off x="533400" y="1219201"/>
          <a:ext cx="8121202" cy="4497620"/>
        </p:xfrm>
        <a:graphic>
          <a:graphicData uri="http://schemas.openxmlformats.org/drawingml/2006/table">
            <a:tbl>
              <a:tblPr>
                <a:noFill/>
              </a:tblPr>
              <a:tblGrid>
                <a:gridCol w="1332203">
                  <a:extLst>
                    <a:ext uri="{9D8B030D-6E8A-4147-A177-3AD203B41FA5}">
                      <a16:colId xmlns:a16="http://schemas.microsoft.com/office/drawing/2014/main" val="20000"/>
                    </a:ext>
                  </a:extLst>
                </a:gridCol>
                <a:gridCol w="2197886">
                  <a:extLst>
                    <a:ext uri="{9D8B030D-6E8A-4147-A177-3AD203B41FA5}">
                      <a16:colId xmlns:a16="http://schemas.microsoft.com/office/drawing/2014/main" val="20001"/>
                    </a:ext>
                  </a:extLst>
                </a:gridCol>
                <a:gridCol w="1667362">
                  <a:extLst>
                    <a:ext uri="{9D8B030D-6E8A-4147-A177-3AD203B41FA5}">
                      <a16:colId xmlns:a16="http://schemas.microsoft.com/office/drawing/2014/main" val="20002"/>
                    </a:ext>
                  </a:extLst>
                </a:gridCol>
                <a:gridCol w="1364205">
                  <a:extLst>
                    <a:ext uri="{9D8B030D-6E8A-4147-A177-3AD203B41FA5}">
                      <a16:colId xmlns:a16="http://schemas.microsoft.com/office/drawing/2014/main" val="20003"/>
                    </a:ext>
                  </a:extLst>
                </a:gridCol>
                <a:gridCol w="1559546">
                  <a:extLst>
                    <a:ext uri="{9D8B030D-6E8A-4147-A177-3AD203B41FA5}">
                      <a16:colId xmlns:a16="http://schemas.microsoft.com/office/drawing/2014/main" val="20004"/>
                    </a:ext>
                  </a:extLst>
                </a:gridCol>
              </a:tblGrid>
              <a:tr h="681338">
                <a:tc>
                  <a:txBody>
                    <a:bodyPr/>
                    <a:lstStyle/>
                    <a:p>
                      <a:pPr marL="0" lvl="0" indent="0" algn="l" rtl="0">
                        <a:spcBef>
                          <a:spcPts val="0"/>
                        </a:spcBef>
                        <a:spcAft>
                          <a:spcPts val="0"/>
                        </a:spcAft>
                        <a:buNone/>
                      </a:pPr>
                      <a:r>
                        <a:rPr lang="en" dirty="0"/>
                        <a:t>        </a:t>
                      </a:r>
                      <a:r>
                        <a:rPr lang="en" b="1" dirty="0"/>
                        <a:t> ID</a:t>
                      </a:r>
                      <a:endParaRPr b="1" dirty="0"/>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t>     </a:t>
                      </a:r>
                      <a:r>
                        <a:rPr lang="en" b="1" dirty="0"/>
                        <a:t>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PRIORITY</a:t>
                      </a:r>
                      <a:endParaRPr b="1" dirty="0"/>
                    </a:p>
                    <a:p>
                      <a:pPr marL="0" lvl="0" indent="0" algn="l" rtl="0">
                        <a:spcBef>
                          <a:spcPts val="0"/>
                        </a:spcBef>
                        <a:spcAft>
                          <a:spcPts val="0"/>
                        </a:spcAft>
                        <a:buNone/>
                      </a:pPr>
                      <a:r>
                        <a:rPr lang="en" sz="1000" b="1" dirty="0"/>
                        <a:t>   </a:t>
                      </a:r>
                      <a:r>
                        <a:rPr lang="en" sz="1200" b="1" dirty="0"/>
                        <a:t>&lt;high/medium/low&gt;</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ESTIMATE</a:t>
                      </a:r>
                    </a:p>
                    <a:p>
                      <a:pPr marL="0" lvl="0" indent="0" algn="ctr" rtl="0">
                        <a:spcBef>
                          <a:spcPts val="0"/>
                        </a:spcBef>
                        <a:spcAft>
                          <a:spcPts val="0"/>
                        </a:spcAft>
                        <a:buNone/>
                      </a:pPr>
                      <a:r>
                        <a:rPr lang="en" sz="1300" b="1" dirty="0"/>
                        <a:t>(Hours)</a:t>
                      </a:r>
                      <a:endParaRPr sz="13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STATUS</a:t>
                      </a:r>
                    </a:p>
                    <a:p>
                      <a:pPr marL="0" lvl="0" indent="0" algn="ctr" rtl="0">
                        <a:spcBef>
                          <a:spcPts val="0"/>
                        </a:spcBef>
                        <a:spcAft>
                          <a:spcPts val="0"/>
                        </a:spcAft>
                        <a:buNone/>
                      </a:pPr>
                      <a:r>
                        <a:rPr lang="en" sz="1100" b="1" dirty="0"/>
                        <a:t>&lt;Planned/In progress/Completed&gt;</a:t>
                      </a: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628925">
                <a:tc>
                  <a:txBody>
                    <a:bodyPr/>
                    <a:lstStyle/>
                    <a:p>
                      <a:pPr marL="0" lvl="0" indent="0" algn="ctr" rtl="0">
                        <a:spcBef>
                          <a:spcPts val="0"/>
                        </a:spcBef>
                        <a:spcAft>
                          <a:spcPts val="0"/>
                        </a:spcAft>
                        <a:buNone/>
                      </a:pPr>
                      <a:endParaRPr lang="en" dirty="0"/>
                    </a:p>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REGISTER</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extLst>
                  <a:ext uri="{0D108BD9-81ED-4DB2-BD59-A6C34878D82A}">
                    <a16:rowId xmlns:a16="http://schemas.microsoft.com/office/drawing/2014/main" val="10001"/>
                  </a:ext>
                </a:extLst>
              </a:tr>
              <a:tr h="594736">
                <a:tc>
                  <a:txBody>
                    <a:bodyPr/>
                    <a:lstStyle/>
                    <a:p>
                      <a:pPr marL="0" lvl="0" indent="0" algn="ctr" rtl="0">
                        <a:spcBef>
                          <a:spcPts val="0"/>
                        </a:spcBef>
                        <a:spcAft>
                          <a:spcPts val="0"/>
                        </a:spcAft>
                        <a:buNone/>
                      </a:pPr>
                      <a:r>
                        <a:rPr lang="en" dirty="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LOGIN</a:t>
                      </a:r>
                    </a:p>
                  </a:txBody>
                  <a:tcPr marL="91425" marR="91425" marT="91425" marB="91425">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extLst>
                  <a:ext uri="{0D108BD9-81ED-4DB2-BD59-A6C34878D82A}">
                    <a16:rowId xmlns:a16="http://schemas.microsoft.com/office/drawing/2014/main" val="10002"/>
                  </a:ext>
                </a:extLst>
              </a:tr>
              <a:tr h="594736">
                <a:tc>
                  <a:txBody>
                    <a:bodyPr/>
                    <a:lstStyle/>
                    <a:p>
                      <a:pPr marL="0" lvl="0" indent="0" algn="ctr" rtl="0">
                        <a:spcBef>
                          <a:spcPts val="0"/>
                        </a:spcBef>
                        <a:spcAft>
                          <a:spcPts val="0"/>
                        </a:spcAft>
                        <a:buNone/>
                      </a:pPr>
                      <a:r>
                        <a:rPr lang="en-IN" dirty="0"/>
                        <a:t>3</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lang="en-IN" dirty="0"/>
                    </a:p>
                  </a:txBody>
                  <a:tcPr marL="91425" marR="91425" marT="91425" marB="91425">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extLst>
                  <a:ext uri="{0D108BD9-81ED-4DB2-BD59-A6C34878D82A}">
                    <a16:rowId xmlns:a16="http://schemas.microsoft.com/office/drawing/2014/main" val="2268928022"/>
                  </a:ext>
                </a:extLst>
              </a:tr>
              <a:tr h="594736">
                <a:tc>
                  <a:txBody>
                    <a:bodyPr/>
                    <a:lstStyle/>
                    <a:p>
                      <a:pPr marL="0" lvl="0" indent="0" algn="ctr" rtl="0">
                        <a:spcBef>
                          <a:spcPts val="0"/>
                        </a:spcBef>
                        <a:spcAft>
                          <a:spcPts val="0"/>
                        </a:spcAft>
                        <a:buNone/>
                      </a:pPr>
                      <a:r>
                        <a:rPr lang="en-IN" dirty="0"/>
                        <a:t>4</a:t>
                      </a:r>
                    </a:p>
                  </a:txBody>
                  <a:tcPr marL="91425" marR="91425" marT="91425" marB="91425" anchor="ctr">
                    <a:solidFill>
                      <a:schemeClr val="bg1"/>
                    </a:solidFill>
                  </a:tcPr>
                </a:tc>
                <a:tc>
                  <a:txBody>
                    <a:bodyPr/>
                    <a:lstStyle/>
                    <a:p>
                      <a:pPr marL="0" lvl="0" indent="0" algn="ctr" rtl="0">
                        <a:spcBef>
                          <a:spcPts val="0"/>
                        </a:spcBef>
                        <a:spcAft>
                          <a:spcPts val="0"/>
                        </a:spcAft>
                        <a:buNone/>
                      </a:pPr>
                      <a:endParaRPr lang="en-IN" dirty="0"/>
                    </a:p>
                  </a:txBody>
                  <a:tcPr marL="91425" marR="91425" marT="91425" marB="91425">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extLst>
                  <a:ext uri="{0D108BD9-81ED-4DB2-BD59-A6C34878D82A}">
                    <a16:rowId xmlns:a16="http://schemas.microsoft.com/office/drawing/2014/main" val="3411799665"/>
                  </a:ext>
                </a:extLst>
              </a:tr>
              <a:tr h="594736">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lang="en-IN" dirty="0"/>
                    </a:p>
                  </a:txBody>
                  <a:tcPr marL="91425" marR="91425" marT="91425" marB="91425">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extLst>
                  <a:ext uri="{0D108BD9-81ED-4DB2-BD59-A6C34878D82A}">
                    <a16:rowId xmlns:a16="http://schemas.microsoft.com/office/drawing/2014/main" val="339216728"/>
                  </a:ext>
                </a:extLst>
              </a:tr>
              <a:tr h="594736">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lang="en-IN" dirty="0"/>
                    </a:p>
                  </a:txBody>
                  <a:tcPr marL="91425" marR="91425" marT="91425" marB="91425">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endParaRPr dirty="0"/>
                    </a:p>
                  </a:txBody>
                  <a:tcPr marL="91425" marR="91425" marT="91425" marB="91425" anchor="ctr">
                    <a:solidFill>
                      <a:schemeClr val="bg1"/>
                    </a:solidFill>
                  </a:tcPr>
                </a:tc>
                <a:extLst>
                  <a:ext uri="{0D108BD9-81ED-4DB2-BD59-A6C34878D82A}">
                    <a16:rowId xmlns:a16="http://schemas.microsoft.com/office/drawing/2014/main" val="1153097055"/>
                  </a:ext>
                </a:extLst>
              </a:tr>
            </a:tbl>
          </a:graphicData>
        </a:graphic>
      </p:graphicFrame>
      <p:sp>
        <p:nvSpPr>
          <p:cNvPr id="7" name="TextBox 6"/>
          <p:cNvSpPr txBox="1"/>
          <p:nvPr/>
        </p:nvSpPr>
        <p:spPr>
          <a:xfrm>
            <a:off x="609600" y="5726668"/>
            <a:ext cx="7848600" cy="369332"/>
          </a:xfrm>
          <a:prstGeom prst="rect">
            <a:avLst/>
          </a:prstGeom>
          <a:noFill/>
        </p:spPr>
        <p:txBody>
          <a:bodyPr wrap="square" rtlCol="0">
            <a:spAutoFit/>
          </a:bodyPr>
          <a:lstStyle/>
          <a:p>
            <a:r>
              <a:rPr lang="en-US" dirty="0"/>
              <a:t> </a:t>
            </a:r>
          </a:p>
        </p:txBody>
      </p:sp>
      <p:graphicFrame>
        <p:nvGraphicFramePr>
          <p:cNvPr id="11" name="Content Placeholder 10">
            <a:extLst>
              <a:ext uri="{FF2B5EF4-FFF2-40B4-BE49-F238E27FC236}">
                <a16:creationId xmlns:a16="http://schemas.microsoft.com/office/drawing/2014/main" id="{6A31B117-ACA3-9840-FBB8-035F33CB86A5}"/>
              </a:ext>
            </a:extLst>
          </p:cNvPr>
          <p:cNvGraphicFramePr>
            <a:graphicFrameLocks noGrp="1"/>
          </p:cNvGraphicFramePr>
          <p:nvPr>
            <p:ph idx="1"/>
            <p:extLst>
              <p:ext uri="{D42A27DB-BD31-4B8C-83A1-F6EECF244321}">
                <p14:modId xmlns:p14="http://schemas.microsoft.com/office/powerpoint/2010/main" val="1751887439"/>
              </p:ext>
            </p:extLst>
          </p:nvPr>
        </p:nvGraphicFramePr>
        <p:xfrm>
          <a:off x="457200" y="1177925"/>
          <a:ext cx="8165225" cy="4741679"/>
        </p:xfrm>
        <a:graphic>
          <a:graphicData uri="http://schemas.openxmlformats.org/drawingml/2006/table">
            <a:tbl>
              <a:tblPr>
                <a:noFill/>
              </a:tblPr>
              <a:tblGrid>
                <a:gridCol w="1339425">
                  <a:extLst>
                    <a:ext uri="{9D8B030D-6E8A-4147-A177-3AD203B41FA5}">
                      <a16:colId xmlns:a16="http://schemas.microsoft.com/office/drawing/2014/main" val="2199647299"/>
                    </a:ext>
                  </a:extLst>
                </a:gridCol>
                <a:gridCol w="2209800">
                  <a:extLst>
                    <a:ext uri="{9D8B030D-6E8A-4147-A177-3AD203B41FA5}">
                      <a16:colId xmlns:a16="http://schemas.microsoft.com/office/drawing/2014/main" val="3877088277"/>
                    </a:ext>
                  </a:extLst>
                </a:gridCol>
                <a:gridCol w="1676400">
                  <a:extLst>
                    <a:ext uri="{9D8B030D-6E8A-4147-A177-3AD203B41FA5}">
                      <a16:colId xmlns:a16="http://schemas.microsoft.com/office/drawing/2014/main" val="3203671371"/>
                    </a:ext>
                  </a:extLst>
                </a:gridCol>
                <a:gridCol w="1371600">
                  <a:extLst>
                    <a:ext uri="{9D8B030D-6E8A-4147-A177-3AD203B41FA5}">
                      <a16:colId xmlns:a16="http://schemas.microsoft.com/office/drawing/2014/main" val="1191915919"/>
                    </a:ext>
                  </a:extLst>
                </a:gridCol>
                <a:gridCol w="1568000">
                  <a:extLst>
                    <a:ext uri="{9D8B030D-6E8A-4147-A177-3AD203B41FA5}">
                      <a16:colId xmlns:a16="http://schemas.microsoft.com/office/drawing/2014/main" val="2991928792"/>
                    </a:ext>
                  </a:extLst>
                </a:gridCol>
              </a:tblGrid>
              <a:tr h="1034307">
                <a:tc>
                  <a:txBody>
                    <a:bodyPr/>
                    <a:lstStyle/>
                    <a:p>
                      <a:pPr marL="0" lvl="0" indent="0" algn="l" rtl="0">
                        <a:spcBef>
                          <a:spcPts val="0"/>
                        </a:spcBef>
                        <a:spcAft>
                          <a:spcPts val="0"/>
                        </a:spcAft>
                        <a:buNone/>
                      </a:pPr>
                      <a:r>
                        <a:rPr lang="en" dirty="0"/>
                        <a:t>        </a:t>
                      </a:r>
                      <a:r>
                        <a:rPr lang="en" b="1" dirty="0"/>
                        <a:t> ID</a:t>
                      </a:r>
                      <a:endParaRPr b="1" dirty="0"/>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t>     </a:t>
                      </a:r>
                      <a:r>
                        <a:rPr lang="en" b="1" dirty="0"/>
                        <a:t>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PRIORITY</a:t>
                      </a:r>
                      <a:endParaRPr b="1" dirty="0"/>
                    </a:p>
                    <a:p>
                      <a:pPr marL="0" lvl="0" indent="0" algn="l" rtl="0">
                        <a:spcBef>
                          <a:spcPts val="0"/>
                        </a:spcBef>
                        <a:spcAft>
                          <a:spcPts val="0"/>
                        </a:spcAft>
                        <a:buNone/>
                      </a:pPr>
                      <a:r>
                        <a:rPr lang="en" sz="1000" b="1" dirty="0"/>
                        <a:t>   </a:t>
                      </a:r>
                      <a:r>
                        <a:rPr lang="en" sz="1200" b="1" dirty="0"/>
                        <a:t>&lt;high/medium/low&gt;</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ESTIMATE</a:t>
                      </a:r>
                    </a:p>
                    <a:p>
                      <a:pPr marL="0" lvl="0" indent="0" algn="ctr" rtl="0">
                        <a:spcBef>
                          <a:spcPts val="0"/>
                        </a:spcBef>
                        <a:spcAft>
                          <a:spcPts val="0"/>
                        </a:spcAft>
                        <a:buNone/>
                      </a:pPr>
                      <a:r>
                        <a:rPr lang="en" sz="1300" b="1" dirty="0"/>
                        <a:t>(Hours)</a:t>
                      </a:r>
                      <a:endParaRPr sz="13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STATUS</a:t>
                      </a:r>
                    </a:p>
                    <a:p>
                      <a:pPr marL="0" lvl="0" indent="0" algn="ctr" rtl="0">
                        <a:spcBef>
                          <a:spcPts val="0"/>
                        </a:spcBef>
                        <a:spcAft>
                          <a:spcPts val="0"/>
                        </a:spcAft>
                        <a:buNone/>
                      </a:pPr>
                      <a:r>
                        <a:rPr lang="en" sz="1100" b="1" dirty="0"/>
                        <a:t>&lt;Planned/In progress/Completed&gt;</a:t>
                      </a:r>
                      <a:endParaRPr sz="1100" b="1" dirty="0"/>
                    </a:p>
                  </a:txBody>
                  <a:tcPr marL="91425" marR="91425" marT="91425" marB="91425" anchor="ctr">
                    <a:solidFill>
                      <a:schemeClr val="bg1"/>
                    </a:solidFill>
                  </a:tcPr>
                </a:tc>
                <a:extLst>
                  <a:ext uri="{0D108BD9-81ED-4DB2-BD59-A6C34878D82A}">
                    <a16:rowId xmlns:a16="http://schemas.microsoft.com/office/drawing/2014/main" val="1296889338"/>
                  </a:ext>
                </a:extLst>
              </a:tr>
              <a:tr h="962417">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Admin Login</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6</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err="1"/>
                        <a:t>inprogress</a:t>
                      </a:r>
                      <a:endParaRPr dirty="0"/>
                    </a:p>
                  </a:txBody>
                  <a:tcPr marL="91425" marR="91425" marT="91425" marB="91425" anchor="ctr">
                    <a:solidFill>
                      <a:schemeClr val="bg1"/>
                    </a:solidFill>
                  </a:tcPr>
                </a:tc>
                <a:extLst>
                  <a:ext uri="{0D108BD9-81ED-4DB2-BD59-A6C34878D82A}">
                    <a16:rowId xmlns:a16="http://schemas.microsoft.com/office/drawing/2014/main" val="1403306509"/>
                  </a:ext>
                </a:extLst>
              </a:tr>
              <a:tr h="2744955">
                <a:tc>
                  <a:txBody>
                    <a:bodyPr/>
                    <a:lstStyle/>
                    <a:p>
                      <a:pPr marL="0" lvl="0" indent="0" algn="ctr" rtl="0">
                        <a:spcBef>
                          <a:spcPts val="0"/>
                        </a:spcBef>
                        <a:spcAft>
                          <a:spcPts val="0"/>
                        </a:spcAft>
                        <a:buNone/>
                      </a:pPr>
                      <a:r>
                        <a:rPr lang="en" dirty="0"/>
                        <a:t>2</a:t>
                      </a:r>
                      <a:endParaRPr dirty="0"/>
                    </a:p>
                  </a:txBody>
                  <a:tcPr marL="91425" marR="91425" marT="91425" marB="91425" anchor="ctr">
                    <a:solidFill>
                      <a:schemeClr val="bg1"/>
                    </a:solidFill>
                  </a:tcPr>
                </a:tc>
                <a:tc>
                  <a:txBody>
                    <a:bodyPr/>
                    <a:lstStyle/>
                    <a:p>
                      <a:pPr marL="0" lvl="0" indent="0" algn="l" rtl="0">
                        <a:spcBef>
                          <a:spcPts val="0"/>
                        </a:spcBef>
                        <a:spcAft>
                          <a:spcPts val="0"/>
                        </a:spcAft>
                        <a:buNone/>
                      </a:pPr>
                      <a:r>
                        <a:rPr lang="en-IN" dirty="0"/>
                        <a:t>Create bin &amp; driver, Update/delete bin &amp;</a:t>
                      </a:r>
                    </a:p>
                    <a:p>
                      <a:pPr marL="0" lvl="0" indent="0" algn="l" rtl="0">
                        <a:spcBef>
                          <a:spcPts val="0"/>
                        </a:spcBef>
                        <a:spcAft>
                          <a:spcPts val="0"/>
                        </a:spcAft>
                        <a:buNone/>
                      </a:pPr>
                      <a:r>
                        <a:rPr lang="en-IN" dirty="0"/>
                        <a:t>driver,</a:t>
                      </a:r>
                      <a:r>
                        <a:rPr lang="en-US" dirty="0"/>
                        <a:t> View complaint , View work report ,View use de</a:t>
                      </a:r>
                      <a:r>
                        <a:rPr lang="en-IN" dirty="0"/>
                        <a:t>tails, Update complaint status</a:t>
                      </a:r>
                      <a:endParaRPr dirty="0"/>
                    </a:p>
                  </a:txBody>
                  <a:tcPr marL="91425" marR="91425" marT="91425" marB="91425">
                    <a:solidFill>
                      <a:schemeClr val="bg1"/>
                    </a:solidFill>
                  </a:tcPr>
                </a:tc>
                <a:tc>
                  <a:txBody>
                    <a:bodyPr/>
                    <a:lstStyle/>
                    <a:p>
                      <a:pPr marL="0" lvl="0" indent="0" algn="ctr" rtl="0">
                        <a:spcBef>
                          <a:spcPts val="0"/>
                        </a:spcBef>
                        <a:spcAft>
                          <a:spcPts val="0"/>
                        </a:spcAft>
                        <a:buNone/>
                      </a:pPr>
                      <a:r>
                        <a:rPr lang="en-IN" dirty="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err="1"/>
                        <a:t>inprogress</a:t>
                      </a:r>
                      <a:endParaRPr dirty="0"/>
                    </a:p>
                  </a:txBody>
                  <a:tcPr marL="91425" marR="91425" marT="91425" marB="91425" anchor="ctr">
                    <a:solidFill>
                      <a:schemeClr val="bg1"/>
                    </a:solidFill>
                  </a:tcPr>
                </a:tc>
                <a:extLst>
                  <a:ext uri="{0D108BD9-81ED-4DB2-BD59-A6C34878D82A}">
                    <a16:rowId xmlns:a16="http://schemas.microsoft.com/office/drawing/2014/main" val="2536356165"/>
                  </a:ext>
                </a:extLst>
              </a:tr>
            </a:tbl>
          </a:graphicData>
        </a:graphic>
      </p:graphicFrame>
    </p:spTree>
    <p:extLst>
      <p:ext uri="{BB962C8B-B14F-4D97-AF65-F5344CB8AC3E}">
        <p14:creationId xmlns:p14="http://schemas.microsoft.com/office/powerpoint/2010/main" val="3729327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18</a:t>
            </a:fld>
            <a:endParaRPr lang="en-US" dirty="0"/>
          </a:p>
        </p:txBody>
      </p:sp>
      <p:graphicFrame>
        <p:nvGraphicFramePr>
          <p:cNvPr id="6" name="Google Shape;374;p27"/>
          <p:cNvGraphicFramePr/>
          <p:nvPr>
            <p:extLst>
              <p:ext uri="{D42A27DB-BD31-4B8C-83A1-F6EECF244321}">
                <p14:modId xmlns:p14="http://schemas.microsoft.com/office/powerpoint/2010/main" val="3874422237"/>
              </p:ext>
            </p:extLst>
          </p:nvPr>
        </p:nvGraphicFramePr>
        <p:xfrm>
          <a:off x="489375" y="1219201"/>
          <a:ext cx="8165225" cy="4778446"/>
        </p:xfrm>
        <a:graphic>
          <a:graphicData uri="http://schemas.openxmlformats.org/drawingml/2006/table">
            <a:tbl>
              <a:tblPr>
                <a:noFill/>
              </a:tblPr>
              <a:tblGrid>
                <a:gridCol w="1339425">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568000">
                  <a:extLst>
                    <a:ext uri="{9D8B030D-6E8A-4147-A177-3AD203B41FA5}">
                      <a16:colId xmlns:a16="http://schemas.microsoft.com/office/drawing/2014/main" val="20004"/>
                    </a:ext>
                  </a:extLst>
                </a:gridCol>
              </a:tblGrid>
              <a:tr h="738403">
                <a:tc>
                  <a:txBody>
                    <a:bodyPr/>
                    <a:lstStyle/>
                    <a:p>
                      <a:pPr marL="0" lvl="0" indent="0" algn="l" rtl="0">
                        <a:spcBef>
                          <a:spcPts val="0"/>
                        </a:spcBef>
                        <a:spcAft>
                          <a:spcPts val="0"/>
                        </a:spcAft>
                        <a:buNone/>
                      </a:pPr>
                      <a:r>
                        <a:rPr lang="en" dirty="0"/>
                        <a:t>        </a:t>
                      </a:r>
                      <a:r>
                        <a:rPr lang="en" b="1" dirty="0"/>
                        <a:t> ID</a:t>
                      </a:r>
                      <a:endParaRPr b="1" dirty="0"/>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t>     </a:t>
                      </a:r>
                      <a:r>
                        <a:rPr lang="en" b="1" dirty="0"/>
                        <a:t>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PRIORITY</a:t>
                      </a:r>
                      <a:endParaRPr b="1" dirty="0"/>
                    </a:p>
                    <a:p>
                      <a:pPr marL="0" lvl="0" indent="0" algn="l" rtl="0">
                        <a:spcBef>
                          <a:spcPts val="0"/>
                        </a:spcBef>
                        <a:spcAft>
                          <a:spcPts val="0"/>
                        </a:spcAft>
                        <a:buNone/>
                      </a:pPr>
                      <a:r>
                        <a:rPr lang="en" sz="1000" b="1" dirty="0"/>
                        <a:t>   </a:t>
                      </a:r>
                      <a:r>
                        <a:rPr lang="en" sz="1200" b="1" dirty="0"/>
                        <a:t>&lt;high/medium/low&gt;</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ESTIMATE</a:t>
                      </a:r>
                    </a:p>
                    <a:p>
                      <a:pPr marL="0" lvl="0" indent="0" algn="ctr" rtl="0">
                        <a:spcBef>
                          <a:spcPts val="0"/>
                        </a:spcBef>
                        <a:spcAft>
                          <a:spcPts val="0"/>
                        </a:spcAft>
                        <a:buNone/>
                      </a:pPr>
                      <a:r>
                        <a:rPr lang="en" sz="1300" b="1" dirty="0"/>
                        <a:t>(Hours)</a:t>
                      </a:r>
                      <a:endParaRPr sz="13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STATUS</a:t>
                      </a:r>
                    </a:p>
                    <a:p>
                      <a:pPr marL="0" lvl="0" indent="0" algn="ctr" rtl="0">
                        <a:spcBef>
                          <a:spcPts val="0"/>
                        </a:spcBef>
                        <a:spcAft>
                          <a:spcPts val="0"/>
                        </a:spcAft>
                        <a:buNone/>
                      </a:pPr>
                      <a:r>
                        <a:rPr lang="en" sz="1100" b="1" dirty="0"/>
                        <a:t>&lt;Planned/In progress/Completed&gt;</a:t>
                      </a: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1144634">
                <a:tc>
                  <a:txBody>
                    <a:bodyPr/>
                    <a:lstStyle/>
                    <a:p>
                      <a:pPr marL="0" lvl="0" indent="0" algn="ctr" rtl="0">
                        <a:spcBef>
                          <a:spcPts val="0"/>
                        </a:spcBef>
                        <a:spcAft>
                          <a:spcPts val="0"/>
                        </a:spcAft>
                        <a:buNone/>
                      </a:pPr>
                      <a:r>
                        <a:rPr lang="en" dirty="0"/>
                        <a:t>3</a:t>
                      </a:r>
                      <a:endParaRPr dirty="0"/>
                    </a:p>
                  </a:txBody>
                  <a:tcPr marL="91425" marR="91425" marT="91425" marB="91425" anchor="ctr">
                    <a:solidFill>
                      <a:schemeClr val="bg1"/>
                    </a:solidFill>
                  </a:tcPr>
                </a:tc>
                <a:tc>
                  <a:txBody>
                    <a:bodyPr/>
                    <a:lstStyle/>
                    <a:p>
                      <a:pPr marL="0" lvl="0" indent="0" algn="l" rtl="0">
                        <a:spcBef>
                          <a:spcPts val="0"/>
                        </a:spcBef>
                        <a:spcAft>
                          <a:spcPts val="0"/>
                        </a:spcAft>
                        <a:buNone/>
                      </a:pPr>
                      <a:r>
                        <a:rPr lang="en-US" dirty="0"/>
                        <a:t>User register , login, Register complaint , view complaint status</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12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planned</a:t>
                      </a:r>
                      <a:endParaRPr dirty="0"/>
                    </a:p>
                  </a:txBody>
                  <a:tcPr marL="91425" marR="91425" marT="91425" marB="91425" anchor="ctr">
                    <a:solidFill>
                      <a:schemeClr val="bg1"/>
                    </a:solidFill>
                  </a:tcPr>
                </a:tc>
                <a:extLst>
                  <a:ext uri="{0D108BD9-81ED-4DB2-BD59-A6C34878D82A}">
                    <a16:rowId xmlns:a16="http://schemas.microsoft.com/office/drawing/2014/main" val="10001"/>
                  </a:ext>
                </a:extLst>
              </a:tr>
              <a:tr h="1373577">
                <a:tc>
                  <a:txBody>
                    <a:bodyPr/>
                    <a:lstStyle/>
                    <a:p>
                      <a:pPr marL="0" lvl="0" indent="0" algn="ctr" rtl="0">
                        <a:spcBef>
                          <a:spcPts val="0"/>
                        </a:spcBef>
                        <a:spcAft>
                          <a:spcPts val="0"/>
                        </a:spcAft>
                        <a:buNone/>
                      </a:pPr>
                      <a:r>
                        <a:rPr lang="en" dirty="0"/>
                        <a:t>4</a:t>
                      </a:r>
                      <a:endParaRPr dirty="0"/>
                    </a:p>
                  </a:txBody>
                  <a:tcPr marL="91425" marR="91425" marT="91425" marB="91425" anchor="ctr">
                    <a:solidFill>
                      <a:schemeClr val="bg1"/>
                    </a:solidFill>
                  </a:tcPr>
                </a:tc>
                <a:tc>
                  <a:txBody>
                    <a:bodyPr/>
                    <a:lstStyle/>
                    <a:p>
                      <a:pPr marL="0" lvl="0" indent="0" algn="l" rtl="0">
                        <a:spcBef>
                          <a:spcPts val="0"/>
                        </a:spcBef>
                        <a:spcAft>
                          <a:spcPts val="0"/>
                        </a:spcAft>
                        <a:buNone/>
                      </a:pPr>
                      <a:r>
                        <a:rPr lang="en-US" dirty="0"/>
                        <a:t>Driver login , check daily work, update work status</a:t>
                      </a:r>
                      <a:endParaRPr dirty="0"/>
                    </a:p>
                  </a:txBody>
                  <a:tcPr marL="91425" marR="91425" marT="91425" marB="91425">
                    <a:solidFill>
                      <a:schemeClr val="bg1"/>
                    </a:solidFill>
                  </a:tcPr>
                </a:tc>
                <a:tc>
                  <a:txBody>
                    <a:bodyPr/>
                    <a:lstStyle/>
                    <a:p>
                      <a:pPr marL="0" lvl="0" indent="0" algn="ctr" rtl="0">
                        <a:spcBef>
                          <a:spcPts val="0"/>
                        </a:spcBef>
                        <a:spcAft>
                          <a:spcPts val="0"/>
                        </a:spcAft>
                        <a:buNone/>
                      </a:pPr>
                      <a:r>
                        <a:rPr lang="en-IN" dirty="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8</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planned</a:t>
                      </a:r>
                      <a:endParaRPr dirty="0"/>
                    </a:p>
                  </a:txBody>
                  <a:tcPr marL="91425" marR="91425" marT="91425" marB="91425" anchor="ctr">
                    <a:solidFill>
                      <a:schemeClr val="bg1"/>
                    </a:solidFill>
                  </a:tcPr>
                </a:tc>
                <a:extLst>
                  <a:ext uri="{0D108BD9-81ED-4DB2-BD59-A6C34878D82A}">
                    <a16:rowId xmlns:a16="http://schemas.microsoft.com/office/drawing/2014/main" val="10002"/>
                  </a:ext>
                </a:extLst>
              </a:tr>
              <a:tr h="1467785">
                <a:tc>
                  <a:txBody>
                    <a:bodyPr/>
                    <a:lstStyle/>
                    <a:p>
                      <a:pPr marL="0" lvl="0" indent="0" algn="ctr" rtl="0">
                        <a:spcBef>
                          <a:spcPts val="0"/>
                        </a:spcBef>
                        <a:spcAft>
                          <a:spcPts val="0"/>
                        </a:spcAft>
                        <a:buNone/>
                      </a:pPr>
                      <a:r>
                        <a:rPr lang="en" dirty="0"/>
                        <a:t>5</a:t>
                      </a:r>
                      <a:endParaRPr dirty="0"/>
                    </a:p>
                  </a:txBody>
                  <a:tcPr marL="91425" marR="91425" marT="91425" marB="91425" anchor="ctr">
                    <a:solidFill>
                      <a:schemeClr val="bg1"/>
                    </a:solidFill>
                  </a:tcPr>
                </a:tc>
                <a:tc>
                  <a:txBody>
                    <a:bodyPr/>
                    <a:lstStyle/>
                    <a:p>
                      <a:pPr marL="0" lvl="0" indent="0" algn="l" rtl="0">
                        <a:spcBef>
                          <a:spcPts val="0"/>
                        </a:spcBef>
                        <a:spcAft>
                          <a:spcPts val="0"/>
                        </a:spcAft>
                        <a:buNone/>
                      </a:pPr>
                      <a:r>
                        <a:rPr lang="en-IN" dirty="0"/>
                        <a:t>Deployment, Testing and Validation</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10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planned</a:t>
                      </a:r>
                      <a:endParaRPr dirty="0"/>
                    </a:p>
                  </a:txBody>
                  <a:tcPr marL="91425" marR="91425" marT="91425" marB="91425" anchor="ctr">
                    <a:solidFill>
                      <a:schemeClr val="bg1"/>
                    </a:solidFill>
                  </a:tcPr>
                </a:tc>
                <a:extLst>
                  <a:ext uri="{0D108BD9-81ED-4DB2-BD59-A6C34878D82A}">
                    <a16:rowId xmlns:a16="http://schemas.microsoft.com/office/drawing/2014/main" val="10003"/>
                  </a:ext>
                </a:extLst>
              </a:tr>
            </a:tbl>
          </a:graphicData>
        </a:graphic>
      </p:graphicFrame>
      <p:sp>
        <p:nvSpPr>
          <p:cNvPr id="7" name="TextBox 6"/>
          <p:cNvSpPr txBox="1"/>
          <p:nvPr/>
        </p:nvSpPr>
        <p:spPr>
          <a:xfrm>
            <a:off x="609600" y="5726668"/>
            <a:ext cx="78486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11861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19</a:t>
            </a:fld>
            <a:endParaRPr lang="en-US" dirty="0"/>
          </a:p>
        </p:txBody>
      </p:sp>
      <p:graphicFrame>
        <p:nvGraphicFramePr>
          <p:cNvPr id="6" name="Google Shape;381;p28"/>
          <p:cNvGraphicFramePr/>
          <p:nvPr>
            <p:extLst>
              <p:ext uri="{D42A27DB-BD31-4B8C-83A1-F6EECF244321}">
                <p14:modId xmlns:p14="http://schemas.microsoft.com/office/powerpoint/2010/main" val="2816198598"/>
              </p:ext>
            </p:extLst>
          </p:nvPr>
        </p:nvGraphicFramePr>
        <p:xfrm>
          <a:off x="457200" y="1201410"/>
          <a:ext cx="8143125" cy="4894590"/>
        </p:xfrm>
        <a:graphic>
          <a:graphicData uri="http://schemas.openxmlformats.org/drawingml/2006/table">
            <a:tbl>
              <a:tblPr>
                <a:noFill/>
              </a:tblPr>
              <a:tblGrid>
                <a:gridCol w="1828770">
                  <a:extLst>
                    <a:ext uri="{9D8B030D-6E8A-4147-A177-3AD203B41FA5}">
                      <a16:colId xmlns:a16="http://schemas.microsoft.com/office/drawing/2014/main" val="20000"/>
                    </a:ext>
                  </a:extLst>
                </a:gridCol>
                <a:gridCol w="1964497">
                  <a:extLst>
                    <a:ext uri="{9D8B030D-6E8A-4147-A177-3AD203B41FA5}">
                      <a16:colId xmlns:a16="http://schemas.microsoft.com/office/drawing/2014/main" val="20001"/>
                    </a:ext>
                  </a:extLst>
                </a:gridCol>
                <a:gridCol w="1797278">
                  <a:extLst>
                    <a:ext uri="{9D8B030D-6E8A-4147-A177-3AD203B41FA5}">
                      <a16:colId xmlns:a16="http://schemas.microsoft.com/office/drawing/2014/main" val="20002"/>
                    </a:ext>
                  </a:extLst>
                </a:gridCol>
                <a:gridCol w="2552580">
                  <a:extLst>
                    <a:ext uri="{9D8B030D-6E8A-4147-A177-3AD203B41FA5}">
                      <a16:colId xmlns:a16="http://schemas.microsoft.com/office/drawing/2014/main" val="20003"/>
                    </a:ext>
                  </a:extLst>
                </a:gridCol>
              </a:tblGrid>
              <a:tr h="957706">
                <a:tc>
                  <a:txBody>
                    <a:bodyPr/>
                    <a:lstStyle/>
                    <a:p>
                      <a:pPr marL="0" lvl="0" indent="0" algn="ctr" rtl="0">
                        <a:spcBef>
                          <a:spcPts val="0"/>
                        </a:spcBef>
                        <a:spcAft>
                          <a:spcPts val="0"/>
                        </a:spcAft>
                        <a:buNone/>
                      </a:pPr>
                      <a:r>
                        <a:rPr lang="en" b="1" dirty="0"/>
                        <a:t> User Story ID</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As a type of User</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I want to </a:t>
                      </a:r>
                      <a:endParaRPr b="1" dirty="0"/>
                    </a:p>
                    <a:p>
                      <a:pPr marL="0" lvl="0" indent="0" algn="ctr" rtl="0">
                        <a:spcBef>
                          <a:spcPts val="0"/>
                        </a:spcBef>
                        <a:spcAft>
                          <a:spcPts val="0"/>
                        </a:spcAft>
                        <a:buNone/>
                      </a:pPr>
                      <a:r>
                        <a:rPr lang="en" sz="1100" b="1" dirty="0"/>
                        <a:t>&lt;Perform some task&gt;</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So that i can</a:t>
                      </a:r>
                      <a:endParaRPr b="1" dirty="0"/>
                    </a:p>
                    <a:p>
                      <a:pPr marL="0" lvl="0" indent="0" algn="ctr" rtl="0">
                        <a:spcBef>
                          <a:spcPts val="0"/>
                        </a:spcBef>
                        <a:spcAft>
                          <a:spcPts val="0"/>
                        </a:spcAft>
                        <a:buNone/>
                      </a:pPr>
                      <a:r>
                        <a:rPr lang="en" sz="1100" b="1" dirty="0"/>
                        <a:t>&lt;Achieve Some Goal&gt; </a:t>
                      </a: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770617">
                <a:tc>
                  <a:txBody>
                    <a:bodyPr/>
                    <a:lstStyle/>
                    <a:p>
                      <a:pPr marL="0" lvl="0" indent="0" algn="ctr" rtl="0">
                        <a:spcBef>
                          <a:spcPts val="0"/>
                        </a:spcBef>
                        <a:spcAft>
                          <a:spcPts val="0"/>
                        </a:spcAft>
                        <a:buNone/>
                      </a:pPr>
                      <a:r>
                        <a:rPr lang="en" sz="1700" dirty="0"/>
                        <a:t>  1 </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Admin , User , Driver</a:t>
                      </a:r>
                      <a:endParaRPr sz="1700" dirty="0"/>
                    </a:p>
                  </a:txBody>
                  <a:tcPr marL="91425" marR="91425" marT="91425" marB="91425" anchor="ctr">
                    <a:solidFill>
                      <a:schemeClr val="bg1"/>
                    </a:solidFill>
                  </a:tcPr>
                </a:tc>
                <a:tc>
                  <a:txBody>
                    <a:bodyPr/>
                    <a:lstStyle/>
                    <a:p>
                      <a:pPr marL="0" lvl="0" indent="0" algn="ctr" defTabSz="914400" rtl="0" eaLnBrk="1" latinLnBrk="0" hangingPunct="1">
                        <a:spcBef>
                          <a:spcPts val="0"/>
                        </a:spcBef>
                        <a:spcAft>
                          <a:spcPts val="0"/>
                        </a:spcAft>
                        <a:buNone/>
                      </a:pPr>
                      <a:r>
                        <a:rPr lang="en-IN" sz="1700" dirty="0"/>
                        <a:t>Login</a:t>
                      </a:r>
                      <a:endParaRPr sz="1700" kern="1200" dirty="0">
                        <a:solidFill>
                          <a:schemeClr val="tx1"/>
                        </a:solidFill>
                        <a:latin typeface="+mn-lt"/>
                        <a:ea typeface="+mn-ea"/>
                        <a:cs typeface="+mn-cs"/>
                      </a:endParaRP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cap="none" normalizeH="0" baseline="0" dirty="0">
                          <a:ln>
                            <a:noFill/>
                          </a:ln>
                          <a:solidFill>
                            <a:schemeClr val="tx1">
                              <a:lumMod val="95000"/>
                              <a:lumOff val="5000"/>
                            </a:schemeClr>
                          </a:solidFill>
                          <a:effectLst/>
                          <a:latin typeface="+mn-lt"/>
                        </a:rPr>
                        <a:t>Access the account</a:t>
                      </a:r>
                      <a:endParaRPr kumimoji="0" lang="en-IN" altLang="en-US" sz="1600" b="0" i="0" u="none" strike="noStrike" cap="none" normalizeH="0" baseline="0" dirty="0">
                        <a:ln>
                          <a:noFill/>
                        </a:ln>
                        <a:solidFill>
                          <a:schemeClr val="tx1">
                            <a:lumMod val="95000"/>
                            <a:lumOff val="5000"/>
                          </a:schemeClr>
                        </a:solidFill>
                        <a:effectLst/>
                        <a:latin typeface="+mn-lt"/>
                        <a:cs typeface="Times New Roman" panose="02020603050405020304" pitchFamily="18" charset="0"/>
                      </a:endParaRPr>
                    </a:p>
                    <a:p>
                      <a:pPr marL="0" lvl="0" indent="0" algn="ctr" rtl="0">
                        <a:spcBef>
                          <a:spcPts val="0"/>
                        </a:spcBef>
                        <a:spcAft>
                          <a:spcPts val="0"/>
                        </a:spcAft>
                        <a:buNone/>
                      </a:pPr>
                      <a:endParaRPr sz="1600" b="0" dirty="0">
                        <a:latin typeface="+mn-lt"/>
                      </a:endParaRPr>
                    </a:p>
                  </a:txBody>
                  <a:tcPr marL="91425" marR="91425" marT="91425" marB="91425" anchor="ctr">
                    <a:solidFill>
                      <a:schemeClr val="bg1"/>
                    </a:solidFill>
                  </a:tcPr>
                </a:tc>
                <a:extLst>
                  <a:ext uri="{0D108BD9-81ED-4DB2-BD59-A6C34878D82A}">
                    <a16:rowId xmlns:a16="http://schemas.microsoft.com/office/drawing/2014/main" val="10001"/>
                  </a:ext>
                </a:extLst>
              </a:tr>
              <a:tr h="1340228">
                <a:tc>
                  <a:txBody>
                    <a:bodyPr/>
                    <a:lstStyle/>
                    <a:p>
                      <a:pPr marL="0" lvl="0" indent="0" algn="ctr" rtl="0">
                        <a:spcBef>
                          <a:spcPts val="0"/>
                        </a:spcBef>
                        <a:spcAft>
                          <a:spcPts val="0"/>
                        </a:spcAft>
                        <a:buNone/>
                      </a:pPr>
                      <a:r>
                        <a:rPr lang="en" sz="1700" dirty="0"/>
                        <a:t> 2</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Admin</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700" dirty="0"/>
                        <a:t>Create bin , Create driver, Update Bin , Update driver</a:t>
                      </a:r>
                      <a:endParaRPr sz="1700" kern="1200" dirty="0">
                        <a:solidFill>
                          <a:schemeClr val="tx1"/>
                        </a:solidFill>
                        <a:latin typeface="+mn-lt"/>
                        <a:ea typeface="+mn-ea"/>
                        <a:cs typeface="+mn-cs"/>
                      </a:endParaRP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altLang="en-US" sz="1600" b="0" i="0" u="none" strike="noStrike" cap="none" normalizeH="0" baseline="0" dirty="0">
                          <a:ln>
                            <a:noFill/>
                          </a:ln>
                          <a:solidFill>
                            <a:schemeClr val="tx1">
                              <a:lumMod val="95000"/>
                              <a:lumOff val="5000"/>
                            </a:schemeClr>
                          </a:solidFill>
                          <a:effectLst/>
                          <a:latin typeface="+mn-lt"/>
                        </a:rPr>
                        <a:t>Manage bin and driver details</a:t>
                      </a:r>
                    </a:p>
                  </a:txBody>
                  <a:tcPr marL="91425" marR="91425" marT="91425" marB="91425" anchor="ctr">
                    <a:solidFill>
                      <a:schemeClr val="bg1"/>
                    </a:solidFill>
                  </a:tcPr>
                </a:tc>
                <a:extLst>
                  <a:ext uri="{0D108BD9-81ED-4DB2-BD59-A6C34878D82A}">
                    <a16:rowId xmlns:a16="http://schemas.microsoft.com/office/drawing/2014/main" val="10002"/>
                  </a:ext>
                </a:extLst>
              </a:tr>
              <a:tr h="770617">
                <a:tc>
                  <a:txBody>
                    <a:bodyPr/>
                    <a:lstStyle/>
                    <a:p>
                      <a:pPr marL="0" lvl="0" indent="0" algn="ctr" rtl="0">
                        <a:spcBef>
                          <a:spcPts val="0"/>
                        </a:spcBef>
                        <a:spcAft>
                          <a:spcPts val="0"/>
                        </a:spcAft>
                        <a:buNone/>
                      </a:pPr>
                      <a:r>
                        <a:rPr lang="en" sz="1700"/>
                        <a:t>3</a:t>
                      </a:r>
                      <a:endParaRPr sz="170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Admin</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Delete bin ,Delete driver</a:t>
                      </a:r>
                      <a:endParaRPr sz="1700"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cap="none" normalizeH="0" baseline="0" dirty="0">
                          <a:ln>
                            <a:noFill/>
                          </a:ln>
                          <a:solidFill>
                            <a:schemeClr val="tx1">
                              <a:lumMod val="95000"/>
                              <a:lumOff val="5000"/>
                            </a:schemeClr>
                          </a:solidFill>
                          <a:effectLst/>
                          <a:latin typeface="+mn-lt"/>
                        </a:rPr>
                        <a:t>Remove bin or driver details</a:t>
                      </a:r>
                      <a:endParaRPr kumimoji="0" lang="en-IN" altLang="en-US" sz="1600" b="0" i="0" u="none" strike="noStrike" cap="none" normalizeH="0" baseline="0" dirty="0">
                        <a:ln>
                          <a:noFill/>
                        </a:ln>
                        <a:solidFill>
                          <a:schemeClr val="tx1">
                            <a:lumMod val="95000"/>
                            <a:lumOff val="5000"/>
                          </a:schemeClr>
                        </a:solidFill>
                        <a:effectLst/>
                        <a:latin typeface="+mn-lt"/>
                        <a:cs typeface="Times New Roman" panose="02020603050405020304" pitchFamily="18" charset="0"/>
                      </a:endParaRPr>
                    </a:p>
                    <a:p>
                      <a:pPr marL="0" lvl="0" indent="0" algn="ctr" rtl="0">
                        <a:spcBef>
                          <a:spcPts val="0"/>
                        </a:spcBef>
                        <a:spcAft>
                          <a:spcPts val="0"/>
                        </a:spcAft>
                        <a:buNone/>
                      </a:pPr>
                      <a:endParaRPr sz="1600" b="0" dirty="0">
                        <a:latin typeface="+mn-lt"/>
                      </a:endParaRPr>
                    </a:p>
                  </a:txBody>
                  <a:tcPr marL="91425" marR="91425" marT="91425" marB="91425" anchor="ctr">
                    <a:solidFill>
                      <a:schemeClr val="bg1"/>
                    </a:solidFill>
                  </a:tcPr>
                </a:tc>
                <a:extLst>
                  <a:ext uri="{0D108BD9-81ED-4DB2-BD59-A6C34878D82A}">
                    <a16:rowId xmlns:a16="http://schemas.microsoft.com/office/drawing/2014/main" val="10003"/>
                  </a:ext>
                </a:extLst>
              </a:tr>
              <a:tr h="1055422">
                <a:tc>
                  <a:txBody>
                    <a:bodyPr/>
                    <a:lstStyle/>
                    <a:p>
                      <a:pPr marL="0" lvl="0" indent="0" algn="ctr" rtl="0">
                        <a:spcBef>
                          <a:spcPts val="0"/>
                        </a:spcBef>
                        <a:spcAft>
                          <a:spcPts val="0"/>
                        </a:spcAft>
                        <a:buNone/>
                      </a:pPr>
                      <a:r>
                        <a:rPr lang="en" sz="1700"/>
                        <a:t>4</a:t>
                      </a:r>
                      <a:endParaRPr sz="170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Admin</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700" dirty="0"/>
                        <a:t>View work report, View complaint , view user details</a:t>
                      </a:r>
                      <a:endParaRPr sz="1700"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cap="none" normalizeH="0" baseline="0" dirty="0">
                          <a:ln>
                            <a:noFill/>
                          </a:ln>
                          <a:solidFill>
                            <a:schemeClr val="tx1">
                              <a:lumMod val="95000"/>
                              <a:lumOff val="5000"/>
                            </a:schemeClr>
                          </a:solidFill>
                          <a:effectLst/>
                          <a:latin typeface="+mn-lt"/>
                        </a:rPr>
                        <a:t>Access and monitor relevant data</a:t>
                      </a:r>
                      <a:endParaRPr kumimoji="0" lang="en-IN" altLang="en-US" sz="1600" b="0" i="0" u="none" strike="noStrike" cap="none" normalizeH="0" baseline="0" dirty="0">
                        <a:ln>
                          <a:noFill/>
                        </a:ln>
                        <a:solidFill>
                          <a:schemeClr val="tx1">
                            <a:lumMod val="95000"/>
                            <a:lumOff val="5000"/>
                          </a:schemeClr>
                        </a:solidFill>
                        <a:effectLst/>
                        <a:latin typeface="+mn-lt"/>
                        <a:cs typeface="Times New Roman" panose="02020603050405020304" pitchFamily="18" charset="0"/>
                      </a:endParaRPr>
                    </a:p>
                    <a:p>
                      <a:pPr marL="0" lvl="0" indent="0" algn="ctr" rtl="0">
                        <a:spcBef>
                          <a:spcPts val="0"/>
                        </a:spcBef>
                        <a:spcAft>
                          <a:spcPts val="0"/>
                        </a:spcAft>
                        <a:buNone/>
                      </a:pPr>
                      <a:endParaRPr sz="1600" b="0" dirty="0">
                        <a:latin typeface="+mn-lt"/>
                      </a:endParaRPr>
                    </a:p>
                  </a:txBody>
                  <a:tcPr marL="91425" marR="91425" marT="91425" marB="91425" anchor="c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8033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nSpc>
                <a:spcPct val="150000"/>
              </a:lnSpc>
            </a:pPr>
            <a:r>
              <a:rPr lang="en-US" sz="3000" dirty="0">
                <a:latin typeface="Bookman Old Style" panose="02050604050505020204" pitchFamily="18" charset="0"/>
                <a:cs typeface="Times New Roman" panose="02020603050405020304" pitchFamily="18" charset="0"/>
              </a:rPr>
              <a:t>PRODUCT OWNER</a:t>
            </a:r>
            <a:br>
              <a:rPr lang="en-US" dirty="0">
                <a:latin typeface="Bookman Old Style" panose="02050604050505020204" pitchFamily="18" charset="0"/>
                <a:cs typeface="Times New Roman" panose="02020603050405020304" pitchFamily="18" charset="0"/>
              </a:rPr>
            </a:br>
            <a:br>
              <a:rPr lang="en-US" dirty="0">
                <a:latin typeface="Bookman Old Style" panose="02050604050505020204" pitchFamily="18" charset="0"/>
                <a:cs typeface="Times New Roman" panose="02020603050405020304" pitchFamily="18" charset="0"/>
              </a:rPr>
            </a:br>
            <a:r>
              <a:rPr lang="en-US" sz="2500" b="1" dirty="0">
                <a:latin typeface="Bookman Old Style" panose="02050604050505020204" pitchFamily="18" charset="0"/>
                <a:cs typeface="Times New Roman" panose="02020603050405020304" pitchFamily="18" charset="0"/>
              </a:rPr>
              <a:t>Mr. BALACHANDRAN K.P</a:t>
            </a:r>
            <a:br>
              <a:rPr lang="en-US" dirty="0">
                <a:latin typeface="Bookman Old Style" panose="02050604050505020204" pitchFamily="18" charset="0"/>
                <a:cs typeface="Times New Roman" panose="02020603050405020304" pitchFamily="18" charset="0"/>
              </a:rPr>
            </a:br>
            <a:br>
              <a:rPr lang="en-US" dirty="0">
                <a:latin typeface="Bookman Old Style" panose="02050604050505020204" pitchFamily="18" charset="0"/>
                <a:cs typeface="Times New Roman" panose="02020603050405020304" pitchFamily="18" charset="0"/>
              </a:rPr>
            </a:br>
            <a:r>
              <a:rPr lang="en-US" sz="2000" dirty="0">
                <a:latin typeface="Bookman Old Style" panose="02050604050505020204" pitchFamily="18" charset="0"/>
                <a:cs typeface="Times New Roman" panose="02020603050405020304" pitchFamily="18" charset="0"/>
              </a:rPr>
              <a:t>ASSOCIATE PROFESSER</a:t>
            </a:r>
            <a:br>
              <a:rPr lang="en-US" sz="2000" dirty="0">
                <a:latin typeface="Bookman Old Style" panose="02050604050505020204" pitchFamily="18" charset="0"/>
                <a:cs typeface="Times New Roman" panose="02020603050405020304" pitchFamily="18" charset="0"/>
              </a:rPr>
            </a:br>
            <a:r>
              <a:rPr lang="en-US" sz="2000" dirty="0">
                <a:latin typeface="Bookman Old Style" panose="02050604050505020204" pitchFamily="18" charset="0"/>
                <a:cs typeface="Times New Roman" panose="02020603050405020304" pitchFamily="18" charset="0"/>
              </a:rPr>
              <a:t>DEPARTMENT OF COMPUTER APPLICATIONS</a:t>
            </a:r>
            <a:br>
              <a:rPr lang="en-US" sz="2000" dirty="0">
                <a:latin typeface="Bookman Old Style" panose="02050604050505020204" pitchFamily="18" charset="0"/>
                <a:cs typeface="Times New Roman" panose="02020603050405020304" pitchFamily="18" charset="0"/>
              </a:rPr>
            </a:br>
            <a:r>
              <a:rPr lang="en-US" sz="2000" dirty="0">
                <a:latin typeface="Bookman Old Style" panose="02050604050505020204" pitchFamily="18" charset="0"/>
                <a:cs typeface="Times New Roman" panose="02020603050405020304" pitchFamily="18" charset="0"/>
              </a:rPr>
              <a:t>MES COLLEGE OF ENGINEERING, KUTTIPPURAM</a:t>
            </a:r>
          </a:p>
        </p:txBody>
      </p:sp>
      <p:grpSp>
        <p:nvGrpSpPr>
          <p:cNvPr id="3" name="Group 2"/>
          <p:cNvGrpSpPr/>
          <p:nvPr/>
        </p:nvGrpSpPr>
        <p:grpSpPr>
          <a:xfrm>
            <a:off x="471055" y="1037459"/>
            <a:ext cx="2590800" cy="1678031"/>
            <a:chOff x="471055" y="1037459"/>
            <a:chExt cx="2590800" cy="1678031"/>
          </a:xfrm>
        </p:grpSpPr>
        <p:cxnSp>
          <p:nvCxnSpPr>
            <p:cNvPr id="4" name="Straight Connector 3"/>
            <p:cNvCxnSpPr/>
            <p:nvPr/>
          </p:nvCxnSpPr>
          <p:spPr>
            <a:xfrm>
              <a:off x="471055" y="1037459"/>
              <a:ext cx="25908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71055" y="1039090"/>
              <a:ext cx="0" cy="16764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019800" y="4343400"/>
            <a:ext cx="2590800" cy="1676400"/>
            <a:chOff x="6019800" y="4343400"/>
            <a:chExt cx="2590800" cy="1676400"/>
          </a:xfrm>
        </p:grpSpPr>
        <p:cxnSp>
          <p:nvCxnSpPr>
            <p:cNvPr id="8" name="Straight Connector 7"/>
            <p:cNvCxnSpPr/>
            <p:nvPr/>
          </p:nvCxnSpPr>
          <p:spPr>
            <a:xfrm>
              <a:off x="6019800" y="6019800"/>
              <a:ext cx="25908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10600" y="4343400"/>
              <a:ext cx="0" cy="16764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991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20</a:t>
            </a:fld>
            <a:endParaRPr lang="en-US" dirty="0"/>
          </a:p>
        </p:txBody>
      </p:sp>
      <p:graphicFrame>
        <p:nvGraphicFramePr>
          <p:cNvPr id="6" name="Google Shape;381;p28"/>
          <p:cNvGraphicFramePr/>
          <p:nvPr>
            <p:extLst>
              <p:ext uri="{D42A27DB-BD31-4B8C-83A1-F6EECF244321}">
                <p14:modId xmlns:p14="http://schemas.microsoft.com/office/powerpoint/2010/main" val="548641404"/>
              </p:ext>
            </p:extLst>
          </p:nvPr>
        </p:nvGraphicFramePr>
        <p:xfrm>
          <a:off x="533400" y="1159933"/>
          <a:ext cx="8016125" cy="4776120"/>
        </p:xfrm>
        <a:graphic>
          <a:graphicData uri="http://schemas.openxmlformats.org/drawingml/2006/table">
            <a:tbl>
              <a:tblPr>
                <a:noFill/>
              </a:tblPr>
              <a:tblGrid>
                <a:gridCol w="1701770">
                  <a:extLst>
                    <a:ext uri="{9D8B030D-6E8A-4147-A177-3AD203B41FA5}">
                      <a16:colId xmlns:a16="http://schemas.microsoft.com/office/drawing/2014/main" val="20000"/>
                    </a:ext>
                  </a:extLst>
                </a:gridCol>
                <a:gridCol w="1964497">
                  <a:extLst>
                    <a:ext uri="{9D8B030D-6E8A-4147-A177-3AD203B41FA5}">
                      <a16:colId xmlns:a16="http://schemas.microsoft.com/office/drawing/2014/main" val="20001"/>
                    </a:ext>
                  </a:extLst>
                </a:gridCol>
                <a:gridCol w="1797278">
                  <a:extLst>
                    <a:ext uri="{9D8B030D-6E8A-4147-A177-3AD203B41FA5}">
                      <a16:colId xmlns:a16="http://schemas.microsoft.com/office/drawing/2014/main" val="20002"/>
                    </a:ext>
                  </a:extLst>
                </a:gridCol>
                <a:gridCol w="2552580">
                  <a:extLst>
                    <a:ext uri="{9D8B030D-6E8A-4147-A177-3AD203B41FA5}">
                      <a16:colId xmlns:a16="http://schemas.microsoft.com/office/drawing/2014/main" val="20003"/>
                    </a:ext>
                  </a:extLst>
                </a:gridCol>
              </a:tblGrid>
              <a:tr h="766133">
                <a:tc>
                  <a:txBody>
                    <a:bodyPr/>
                    <a:lstStyle/>
                    <a:p>
                      <a:pPr marL="0" lvl="0" indent="0" algn="ctr" rtl="0">
                        <a:spcBef>
                          <a:spcPts val="0"/>
                        </a:spcBef>
                        <a:spcAft>
                          <a:spcPts val="0"/>
                        </a:spcAft>
                        <a:buNone/>
                      </a:pPr>
                      <a:r>
                        <a:rPr lang="en" b="1" dirty="0"/>
                        <a:t> User Story ID</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As a type of User</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I want to </a:t>
                      </a:r>
                      <a:endParaRPr b="1" dirty="0"/>
                    </a:p>
                    <a:p>
                      <a:pPr marL="0" lvl="0" indent="0" algn="ctr" rtl="0">
                        <a:spcBef>
                          <a:spcPts val="0"/>
                        </a:spcBef>
                        <a:spcAft>
                          <a:spcPts val="0"/>
                        </a:spcAft>
                        <a:buNone/>
                      </a:pPr>
                      <a:r>
                        <a:rPr lang="en" sz="1100" b="1" dirty="0"/>
                        <a:t>&lt;Perform some task&gt;</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So that i can</a:t>
                      </a:r>
                      <a:endParaRPr b="1" dirty="0"/>
                    </a:p>
                    <a:p>
                      <a:pPr marL="0" lvl="0" indent="0" algn="ctr" rtl="0">
                        <a:spcBef>
                          <a:spcPts val="0"/>
                        </a:spcBef>
                        <a:spcAft>
                          <a:spcPts val="0"/>
                        </a:spcAft>
                        <a:buNone/>
                      </a:pPr>
                      <a:r>
                        <a:rPr lang="en" sz="1100" b="1" dirty="0"/>
                        <a:t>&lt;Achieve Some Goal&gt; </a:t>
                      </a: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1011547">
                <a:tc>
                  <a:txBody>
                    <a:bodyPr/>
                    <a:lstStyle/>
                    <a:p>
                      <a:pPr marL="0" lvl="0" indent="0" algn="ctr" rtl="0">
                        <a:spcBef>
                          <a:spcPts val="0"/>
                        </a:spcBef>
                        <a:spcAft>
                          <a:spcPts val="0"/>
                        </a:spcAft>
                        <a:buNone/>
                      </a:pPr>
                      <a:r>
                        <a:rPr lang="en-IN" sz="1700" dirty="0"/>
                        <a:t>5</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User</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User registration, Register complaint</a:t>
                      </a:r>
                      <a:endParaRPr sz="1700"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cap="none" normalizeH="0" baseline="0" dirty="0">
                          <a:ln>
                            <a:noFill/>
                          </a:ln>
                          <a:solidFill>
                            <a:schemeClr val="tx1">
                              <a:lumMod val="95000"/>
                              <a:lumOff val="5000"/>
                            </a:schemeClr>
                          </a:solidFill>
                          <a:effectLst/>
                          <a:latin typeface="+mn-lt"/>
                        </a:rPr>
                        <a:t>Submit my details and complaints</a:t>
                      </a:r>
                      <a:endParaRPr kumimoji="0" lang="en-IN" altLang="en-US" sz="1600" b="0" i="0" u="none" strike="noStrike" cap="none" normalizeH="0" baseline="0" dirty="0">
                        <a:ln>
                          <a:noFill/>
                        </a:ln>
                        <a:solidFill>
                          <a:schemeClr val="tx1">
                            <a:lumMod val="95000"/>
                            <a:lumOff val="5000"/>
                          </a:schemeClr>
                        </a:solidFill>
                        <a:effectLst/>
                        <a:latin typeface="+mn-lt"/>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4"/>
                  </a:ext>
                </a:extLst>
              </a:tr>
              <a:tr h="694690">
                <a:tc>
                  <a:txBody>
                    <a:bodyPr/>
                    <a:lstStyle/>
                    <a:p>
                      <a:pPr marL="0" lvl="0" indent="0" algn="ctr" rtl="0">
                        <a:spcBef>
                          <a:spcPts val="0"/>
                        </a:spcBef>
                        <a:spcAft>
                          <a:spcPts val="0"/>
                        </a:spcAft>
                        <a:buNone/>
                      </a:pPr>
                      <a:r>
                        <a:rPr lang="en-IN" sz="1700" dirty="0"/>
                        <a:t>6</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User</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My complaint</a:t>
                      </a:r>
                      <a:endParaRPr sz="1700"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latin typeface="+mn-lt"/>
                        </a:rPr>
                        <a:t>Check the status and progress of my complaint</a:t>
                      </a:r>
                      <a:endParaRPr lang="en-IN" sz="1600" dirty="0">
                        <a:solidFill>
                          <a:schemeClr val="tx1">
                            <a:lumMod val="95000"/>
                            <a:lumOff val="5000"/>
                          </a:schemeClr>
                        </a:solidFill>
                        <a:effectLst/>
                        <a:latin typeface="+mn-lt"/>
                        <a:ea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5"/>
                  </a:ext>
                </a:extLst>
              </a:tr>
              <a:tr h="694690">
                <a:tc>
                  <a:txBody>
                    <a:bodyPr/>
                    <a:lstStyle/>
                    <a:p>
                      <a:pPr marL="0" lvl="0" indent="0" algn="ctr" rtl="0">
                        <a:spcBef>
                          <a:spcPts val="0"/>
                        </a:spcBef>
                        <a:spcAft>
                          <a:spcPts val="0"/>
                        </a:spcAft>
                        <a:buNone/>
                      </a:pPr>
                      <a:r>
                        <a:rPr lang="en-IN" sz="1700" dirty="0"/>
                        <a:t>7</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Admin</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Update status</a:t>
                      </a:r>
                      <a:endParaRPr sz="1700"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latin typeface="+mn-lt"/>
                        </a:rPr>
                        <a:t>Provide updates on tasks or issue</a:t>
                      </a:r>
                      <a:endParaRPr lang="en-IN" sz="1600" dirty="0">
                        <a:solidFill>
                          <a:schemeClr val="tx1">
                            <a:lumMod val="95000"/>
                            <a:lumOff val="5000"/>
                          </a:schemeClr>
                        </a:solidFill>
                        <a:effectLst/>
                        <a:latin typeface="+mn-lt"/>
                        <a:ea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6"/>
                  </a:ext>
                </a:extLst>
              </a:tr>
              <a:tr h="277881">
                <a:tc>
                  <a:txBody>
                    <a:bodyPr/>
                    <a:lstStyle/>
                    <a:p>
                      <a:pPr marL="0" lvl="0" indent="0" algn="ctr" rtl="0">
                        <a:spcBef>
                          <a:spcPts val="0"/>
                        </a:spcBef>
                        <a:spcAft>
                          <a:spcPts val="0"/>
                        </a:spcAft>
                        <a:buNone/>
                      </a:pPr>
                      <a:r>
                        <a:rPr lang="en-IN" sz="1700" dirty="0"/>
                        <a:t>8</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Driver</a:t>
                      </a:r>
                      <a:endParaRPr sz="1700" dirty="0"/>
                    </a:p>
                  </a:txBody>
                  <a:tcPr marL="91425" marR="91425" marT="91425" marB="91425">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700" dirty="0"/>
                        <a:t>Update status</a:t>
                      </a:r>
                    </a:p>
                    <a:p>
                      <a:pPr marL="0" lvl="0" indent="0" algn="ctr" rtl="0">
                        <a:spcBef>
                          <a:spcPts val="0"/>
                        </a:spcBef>
                        <a:spcAft>
                          <a:spcPts val="0"/>
                        </a:spcAft>
                        <a:buNone/>
                      </a:pPr>
                      <a:endParaRPr lang="en-IN" sz="1700" dirty="0"/>
                    </a:p>
                  </a:txBody>
                  <a:tcPr marL="91425" marR="91425" marT="91425" marB="91425">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latin typeface="+mn-lt"/>
                        </a:rPr>
                        <a:t>Provide updates on tasks or issue</a:t>
                      </a:r>
                      <a:endParaRPr lang="en-IN" sz="1600" dirty="0">
                        <a:solidFill>
                          <a:schemeClr val="tx1">
                            <a:lumMod val="95000"/>
                            <a:lumOff val="5000"/>
                          </a:schemeClr>
                        </a:solidFill>
                        <a:effectLst/>
                        <a:latin typeface="+mn-lt"/>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lumMod val="95000"/>
                            <a:lumOff val="5000"/>
                          </a:schemeClr>
                        </a:solidFill>
                        <a:effectLst/>
                        <a:latin typeface="+mn-lt"/>
                        <a:ea typeface="Times New Roman" panose="02020603050405020304" pitchFamily="18" charset="0"/>
                        <a:cs typeface="Times New Roman" panose="02020603050405020304" pitchFamily="18" charset="0"/>
                      </a:endParaRPr>
                    </a:p>
                  </a:txBody>
                  <a:tcPr marL="91425" marR="91425" marT="91425" marB="91425">
                    <a:solidFill>
                      <a:schemeClr val="bg1"/>
                    </a:solidFill>
                  </a:tcPr>
                </a:tc>
                <a:extLst>
                  <a:ext uri="{0D108BD9-81ED-4DB2-BD59-A6C34878D82A}">
                    <a16:rowId xmlns:a16="http://schemas.microsoft.com/office/drawing/2014/main" val="10007"/>
                  </a:ext>
                </a:extLst>
              </a:tr>
              <a:tr h="694690">
                <a:tc>
                  <a:txBody>
                    <a:bodyPr/>
                    <a:lstStyle/>
                    <a:p>
                      <a:pPr marL="0" lvl="0" indent="0" algn="ctr" rtl="0">
                        <a:spcBef>
                          <a:spcPts val="0"/>
                        </a:spcBef>
                        <a:spcAft>
                          <a:spcPts val="0"/>
                        </a:spcAft>
                        <a:buNone/>
                      </a:pPr>
                      <a:r>
                        <a:rPr lang="en-IN" sz="1700" dirty="0"/>
                        <a:t>9</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Driver</a:t>
                      </a:r>
                      <a:endParaRPr sz="17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700" dirty="0"/>
                        <a:t>Check daily work</a:t>
                      </a:r>
                      <a:endParaRPr sz="1700"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latin typeface="+mn-lt"/>
                        </a:rPr>
                        <a:t>View my assigned tasks and work for the day</a:t>
                      </a:r>
                      <a:endParaRPr lang="en-IN" sz="1600" dirty="0">
                        <a:solidFill>
                          <a:schemeClr val="tx1">
                            <a:lumMod val="95000"/>
                            <a:lumOff val="5000"/>
                          </a:schemeClr>
                        </a:solidFill>
                        <a:effectLst/>
                        <a:latin typeface="+mn-lt"/>
                        <a:ea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384285609"/>
                  </a:ext>
                </a:extLst>
              </a:tr>
            </a:tbl>
          </a:graphicData>
        </a:graphic>
      </p:graphicFrame>
    </p:spTree>
    <p:extLst>
      <p:ext uri="{BB962C8B-B14F-4D97-AF65-F5344CB8AC3E}">
        <p14:creationId xmlns:p14="http://schemas.microsoft.com/office/powerpoint/2010/main" val="12134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21</a:t>
            </a:fld>
            <a:endParaRPr lang="en-US" dirty="0"/>
          </a:p>
        </p:txBody>
      </p:sp>
      <p:graphicFrame>
        <p:nvGraphicFramePr>
          <p:cNvPr id="7" name="Google Shape;395;p30"/>
          <p:cNvGraphicFramePr/>
          <p:nvPr>
            <p:extLst>
              <p:ext uri="{D42A27DB-BD31-4B8C-83A1-F6EECF244321}">
                <p14:modId xmlns:p14="http://schemas.microsoft.com/office/powerpoint/2010/main" val="3089959200"/>
              </p:ext>
            </p:extLst>
          </p:nvPr>
        </p:nvGraphicFramePr>
        <p:xfrm>
          <a:off x="533400" y="1371600"/>
          <a:ext cx="7734509" cy="4388850"/>
        </p:xfrm>
        <a:graphic>
          <a:graphicData uri="http://schemas.openxmlformats.org/drawingml/2006/table">
            <a:tbl>
              <a:tblPr>
                <a:noFill/>
              </a:tblPr>
              <a:tblGrid>
                <a:gridCol w="906044">
                  <a:extLst>
                    <a:ext uri="{9D8B030D-6E8A-4147-A177-3AD203B41FA5}">
                      <a16:colId xmlns:a16="http://schemas.microsoft.com/office/drawing/2014/main" val="20000"/>
                    </a:ext>
                  </a:extLst>
                </a:gridCol>
                <a:gridCol w="1365693">
                  <a:extLst>
                    <a:ext uri="{9D8B030D-6E8A-4147-A177-3AD203B41FA5}">
                      <a16:colId xmlns:a16="http://schemas.microsoft.com/office/drawing/2014/main" val="20001"/>
                    </a:ext>
                  </a:extLst>
                </a:gridCol>
                <a:gridCol w="1365693">
                  <a:extLst>
                    <a:ext uri="{9D8B030D-6E8A-4147-A177-3AD203B41FA5}">
                      <a16:colId xmlns:a16="http://schemas.microsoft.com/office/drawing/2014/main" val="20002"/>
                    </a:ext>
                  </a:extLst>
                </a:gridCol>
                <a:gridCol w="1365693">
                  <a:extLst>
                    <a:ext uri="{9D8B030D-6E8A-4147-A177-3AD203B41FA5}">
                      <a16:colId xmlns:a16="http://schemas.microsoft.com/office/drawing/2014/main" val="20003"/>
                    </a:ext>
                  </a:extLst>
                </a:gridCol>
                <a:gridCol w="1365693">
                  <a:extLst>
                    <a:ext uri="{9D8B030D-6E8A-4147-A177-3AD203B41FA5}">
                      <a16:colId xmlns:a16="http://schemas.microsoft.com/office/drawing/2014/main" val="20004"/>
                    </a:ext>
                  </a:extLst>
                </a:gridCol>
                <a:gridCol w="1365693">
                  <a:extLst>
                    <a:ext uri="{9D8B030D-6E8A-4147-A177-3AD203B41FA5}">
                      <a16:colId xmlns:a16="http://schemas.microsoft.com/office/drawing/2014/main" val="20005"/>
                    </a:ext>
                  </a:extLst>
                </a:gridCol>
              </a:tblGrid>
              <a:tr h="469325">
                <a:tc>
                  <a:txBody>
                    <a:bodyPr/>
                    <a:lstStyle/>
                    <a:p>
                      <a:pPr marL="0" lvl="0" indent="0" algn="ctr" rtl="0">
                        <a:spcBef>
                          <a:spcPts val="0"/>
                        </a:spcBef>
                        <a:spcAft>
                          <a:spcPts val="0"/>
                        </a:spcAft>
                        <a:buNone/>
                      </a:pPr>
                      <a:r>
                        <a:rPr lang="en" b="1" dirty="0"/>
                        <a:t>User</a:t>
                      </a:r>
                      <a:endParaRPr b="1" dirty="0"/>
                    </a:p>
                    <a:p>
                      <a:pPr marL="0" lvl="0" indent="0" algn="ctr" rtl="0">
                        <a:spcBef>
                          <a:spcPts val="0"/>
                        </a:spcBef>
                        <a:spcAft>
                          <a:spcPts val="0"/>
                        </a:spcAft>
                        <a:buNone/>
                      </a:pPr>
                      <a:r>
                        <a:rPr lang="en" b="1" dirty="0"/>
                        <a:t>StoryID</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Task 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Start Date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End Date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   Days </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  Status</a:t>
                      </a:r>
                      <a:endParaRPr b="1" dirty="0"/>
                    </a:p>
                  </a:txBody>
                  <a:tcPr marL="91425" marR="91425" marT="91425" marB="91425" anchor="ctr">
                    <a:solidFill>
                      <a:schemeClr val="bg1"/>
                    </a:solidFill>
                  </a:tcPr>
                </a:tc>
                <a:extLst>
                  <a:ext uri="{0D108BD9-81ED-4DB2-BD59-A6C34878D82A}">
                    <a16:rowId xmlns:a16="http://schemas.microsoft.com/office/drawing/2014/main" val="10000"/>
                  </a:ext>
                </a:extLst>
              </a:tr>
              <a:tr h="404200">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rowSpan="3">
                  <a:txBody>
                    <a:bodyPr/>
                    <a:lstStyle/>
                    <a:p>
                      <a:pPr marL="0" lvl="0" indent="0" algn="ctr" rtl="0">
                        <a:spcBef>
                          <a:spcPts val="0"/>
                        </a:spcBef>
                        <a:spcAft>
                          <a:spcPts val="0"/>
                        </a:spcAft>
                        <a:buNone/>
                      </a:pPr>
                      <a:r>
                        <a:rPr lang="en" dirty="0"/>
                        <a:t> Sprint 1</a:t>
                      </a:r>
                      <a:endParaRPr dirty="0"/>
                    </a:p>
                    <a:p>
                      <a:pPr marL="0" lvl="0" indent="0" algn="ctr" rtl="0">
                        <a:spcBef>
                          <a:spcPts val="0"/>
                        </a:spcBef>
                        <a:spcAft>
                          <a:spcPts val="0"/>
                        </a:spcAft>
                        <a:buNone/>
                      </a:pPr>
                      <a:r>
                        <a:rPr lang="en" dirty="0"/>
                        <a:t>     </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05/08/2024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09/08/2024</a:t>
                      </a:r>
                      <a:endParaRPr dirty="0"/>
                    </a:p>
                  </a:txBody>
                  <a:tcPr marL="91425" marR="91425" marT="91425" marB="91425" anchor="ctr">
                    <a:solidFill>
                      <a:schemeClr val="bg1"/>
                    </a:solidFill>
                  </a:tcPr>
                </a:tc>
                <a:tc rowSpan="3">
                  <a:txBody>
                    <a:bodyPr/>
                    <a:lstStyle/>
                    <a:p>
                      <a:pPr marL="0" lvl="0" indent="0" algn="ctr" rtl="0">
                        <a:spcBef>
                          <a:spcPts val="0"/>
                        </a:spcBef>
                        <a:spcAft>
                          <a:spcPts val="0"/>
                        </a:spcAft>
                        <a:buNone/>
                      </a:pPr>
                      <a:r>
                        <a:rPr lang="en" dirty="0"/>
                        <a:t>10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Completed</a:t>
                      </a:r>
                      <a:endParaRPr dirty="0"/>
                    </a:p>
                  </a:txBody>
                  <a:tcPr marL="91425" marR="91425" marT="91425" marB="91425" anchor="ctr">
                    <a:solidFill>
                      <a:schemeClr val="bg1"/>
                    </a:solidFill>
                  </a:tcPr>
                </a:tc>
                <a:extLst>
                  <a:ext uri="{0D108BD9-81ED-4DB2-BD59-A6C34878D82A}">
                    <a16:rowId xmlns:a16="http://schemas.microsoft.com/office/drawing/2014/main" val="10001"/>
                  </a:ext>
                </a:extLst>
              </a:tr>
              <a:tr h="404200">
                <a:tc>
                  <a:txBody>
                    <a:bodyPr/>
                    <a:lstStyle/>
                    <a:p>
                      <a:pPr marL="0" lvl="0" indent="0" algn="ctr" rtl="0">
                        <a:spcBef>
                          <a:spcPts val="0"/>
                        </a:spcBef>
                        <a:spcAft>
                          <a:spcPts val="0"/>
                        </a:spcAft>
                        <a:buNone/>
                      </a:pPr>
                      <a:r>
                        <a:rPr lang="en" dirty="0"/>
                        <a:t>8</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a:t>05/08/2024</a:t>
                      </a: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dirty="0"/>
                        <a:t>09/08/2024</a:t>
                      </a:r>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a:t>Completed</a:t>
                      </a:r>
                      <a:endParaRPr/>
                    </a:p>
                  </a:txBody>
                  <a:tcPr marL="91425" marR="91425" marT="91425" marB="91425" anchor="ctr">
                    <a:solidFill>
                      <a:schemeClr val="bg1"/>
                    </a:solidFill>
                  </a:tcPr>
                </a:tc>
                <a:extLst>
                  <a:ext uri="{0D108BD9-81ED-4DB2-BD59-A6C34878D82A}">
                    <a16:rowId xmlns:a16="http://schemas.microsoft.com/office/drawing/2014/main" val="10002"/>
                  </a:ext>
                </a:extLst>
              </a:tr>
              <a:tr h="391175">
                <a:tc>
                  <a:txBody>
                    <a:bodyPr/>
                    <a:lstStyle/>
                    <a:p>
                      <a:pPr marL="0" lvl="0" indent="0" algn="ctr" rtl="0">
                        <a:spcBef>
                          <a:spcPts val="0"/>
                        </a:spcBef>
                        <a:spcAft>
                          <a:spcPts val="0"/>
                        </a:spcAft>
                        <a:buNone/>
                      </a:pPr>
                      <a:r>
                        <a:rPr lang="en" dirty="0"/>
                        <a:t>9</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a:t>05/08/2024</a:t>
                      </a: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dirty="0"/>
                        <a:t>09/08/2024</a:t>
                      </a:r>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a:t>Completed</a:t>
                      </a:r>
                      <a:endParaRPr dirty="0"/>
                    </a:p>
                  </a:txBody>
                  <a:tcPr marL="91425" marR="91425" marT="91425" marB="91425" anchor="ctr">
                    <a:solidFill>
                      <a:schemeClr val="bg1"/>
                    </a:solidFill>
                  </a:tcPr>
                </a:tc>
                <a:extLst>
                  <a:ext uri="{0D108BD9-81ED-4DB2-BD59-A6C34878D82A}">
                    <a16:rowId xmlns:a16="http://schemas.microsoft.com/office/drawing/2014/main" val="10003"/>
                  </a:ext>
                </a:extLst>
              </a:tr>
              <a:tr h="378150">
                <a:tc>
                  <a:txBody>
                    <a:bodyPr/>
                    <a:lstStyle/>
                    <a:p>
                      <a:pPr marL="0" lvl="0" indent="0" algn="ctr" rtl="0">
                        <a:spcBef>
                          <a:spcPts val="0"/>
                        </a:spcBef>
                        <a:spcAft>
                          <a:spcPts val="0"/>
                        </a:spcAft>
                        <a:buNone/>
                      </a:pPr>
                      <a:r>
                        <a:rPr lang="en" dirty="0"/>
                        <a:t>3</a:t>
                      </a:r>
                      <a:endParaRPr dirty="0"/>
                    </a:p>
                  </a:txBody>
                  <a:tcPr marL="91425" marR="91425" marT="91425" marB="91425" anchor="ctr">
                    <a:solidFill>
                      <a:schemeClr val="bg1"/>
                    </a:solidFill>
                  </a:tcPr>
                </a:tc>
                <a:tc rowSpan="3">
                  <a:txBody>
                    <a:bodyPr/>
                    <a:lstStyle/>
                    <a:p>
                      <a:pPr marL="0" lvl="0" indent="0" algn="ctr" rtl="0">
                        <a:spcBef>
                          <a:spcPts val="0"/>
                        </a:spcBef>
                        <a:spcAft>
                          <a:spcPts val="0"/>
                        </a:spcAft>
                        <a:buNone/>
                      </a:pPr>
                      <a:r>
                        <a:rPr lang="en" dirty="0"/>
                        <a:t>Sprint 2</a:t>
                      </a:r>
                      <a:endParaRPr dirty="0"/>
                    </a:p>
                  </a:txBody>
                  <a:tcPr marL="91425" marR="91425" marT="91425" marB="91425" anchor="ctr"/>
                </a:tc>
                <a:tc>
                  <a:txBody>
                    <a:bodyPr/>
                    <a:lstStyle/>
                    <a:p>
                      <a:pPr marL="0" lvl="0" indent="0" algn="ctr" rtl="0">
                        <a:spcBef>
                          <a:spcPts val="0"/>
                        </a:spcBef>
                        <a:spcAft>
                          <a:spcPts val="0"/>
                        </a:spcAft>
                        <a:buNone/>
                      </a:pPr>
                      <a:r>
                        <a:rPr lang="en" dirty="0"/>
                        <a:t>13/08/2024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19/08/2024</a:t>
                      </a:r>
                      <a:endParaRPr dirty="0"/>
                    </a:p>
                  </a:txBody>
                  <a:tcPr marL="91425" marR="91425" marT="91425" marB="91425" anchor="ctr">
                    <a:solidFill>
                      <a:schemeClr val="bg1"/>
                    </a:solidFill>
                  </a:tcPr>
                </a:tc>
                <a:tc rowSpan="3">
                  <a:txBody>
                    <a:bodyPr/>
                    <a:lstStyle/>
                    <a:p>
                      <a:pPr marL="0" lvl="0" indent="0" algn="ctr" rtl="0">
                        <a:spcBef>
                          <a:spcPts val="0"/>
                        </a:spcBef>
                        <a:spcAft>
                          <a:spcPts val="0"/>
                        </a:spcAft>
                        <a:buNone/>
                      </a:pPr>
                      <a:r>
                        <a:rPr lang="en" dirty="0"/>
                        <a:t>10</a:t>
                      </a:r>
                      <a:endParaRPr dirty="0"/>
                    </a:p>
                  </a:txBody>
                  <a:tcPr marL="91425" marR="91425" marT="91425" marB="91425" anchor="ctr"/>
                </a:tc>
                <a:tc>
                  <a:txBody>
                    <a:bodyPr/>
                    <a:lstStyle/>
                    <a:p>
                      <a:pPr marL="0" lvl="0" indent="0" algn="ctr" rtl="0">
                        <a:spcBef>
                          <a:spcPts val="0"/>
                        </a:spcBef>
                        <a:spcAft>
                          <a:spcPts val="0"/>
                        </a:spcAft>
                        <a:buNone/>
                      </a:pPr>
                      <a:r>
                        <a:rPr lang="en-IN" dirty="0"/>
                        <a:t>In Progress</a:t>
                      </a:r>
                      <a:endParaRPr dirty="0"/>
                    </a:p>
                  </a:txBody>
                  <a:tcPr marL="91425" marR="91425" marT="91425" marB="91425" anchor="ctr">
                    <a:solidFill>
                      <a:schemeClr val="bg1"/>
                    </a:solidFill>
                  </a:tcPr>
                </a:tc>
                <a:extLst>
                  <a:ext uri="{0D108BD9-81ED-4DB2-BD59-A6C34878D82A}">
                    <a16:rowId xmlns:a16="http://schemas.microsoft.com/office/drawing/2014/main" val="10004"/>
                  </a:ext>
                </a:extLst>
              </a:tr>
              <a:tr h="404200">
                <a:tc>
                  <a:txBody>
                    <a:bodyPr/>
                    <a:lstStyle/>
                    <a:p>
                      <a:pPr marL="0" lvl="0" indent="0" algn="ctr" rtl="0">
                        <a:spcBef>
                          <a:spcPts val="0"/>
                        </a:spcBef>
                        <a:spcAft>
                          <a:spcPts val="0"/>
                        </a:spcAft>
                        <a:buNone/>
                      </a:pPr>
                      <a:r>
                        <a:rPr lang="en" dirty="0"/>
                        <a:t>4</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a:t>13/08/2024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19/08/2024</a:t>
                      </a:r>
                      <a:endParaRPr dirty="0"/>
                    </a:p>
                  </a:txBody>
                  <a:tcPr marL="91425" marR="91425" marT="91425" marB="91425" anchor="ctr">
                    <a:solidFill>
                      <a:schemeClr val="bg1"/>
                    </a:solidFill>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In Progress</a:t>
                      </a:r>
                    </a:p>
                  </a:txBody>
                  <a:tcPr marL="91425" marR="91425" marT="91425" marB="91425" anchor="ctr">
                    <a:solidFill>
                      <a:schemeClr val="bg1"/>
                    </a:solidFill>
                  </a:tcPr>
                </a:tc>
                <a:extLst>
                  <a:ext uri="{0D108BD9-81ED-4DB2-BD59-A6C34878D82A}">
                    <a16:rowId xmlns:a16="http://schemas.microsoft.com/office/drawing/2014/main" val="10005"/>
                  </a:ext>
                </a:extLst>
              </a:tr>
              <a:tr h="352100">
                <a:tc>
                  <a:txBody>
                    <a:bodyPr/>
                    <a:lstStyle/>
                    <a:p>
                      <a:pPr marL="0" lvl="0" indent="0" algn="ctr" rtl="0">
                        <a:spcBef>
                          <a:spcPts val="0"/>
                        </a:spcBef>
                        <a:spcAft>
                          <a:spcPts val="0"/>
                        </a:spcAft>
                        <a:buNone/>
                      </a:pPr>
                      <a:r>
                        <a:rPr lang="en" dirty="0"/>
                        <a:t>5</a:t>
                      </a:r>
                      <a:endParaRPr dirty="0"/>
                    </a:p>
                  </a:txBody>
                  <a:tcPr marL="91425" marR="91425" marT="91425" marB="91425" anchor="ctr">
                    <a:solidFill>
                      <a:schemeClr val="bg1"/>
                    </a:solidFill>
                  </a:tcPr>
                </a:tc>
                <a:tc vMerge="1">
                  <a:txBody>
                    <a:bodyPr/>
                    <a:lstStyle/>
                    <a:p>
                      <a:endParaRPr lang="en-US"/>
                    </a:p>
                  </a:txBody>
                  <a:tcPr>
                    <a:solidFill>
                      <a:schemeClr val="bg1"/>
                    </a:solidFill>
                  </a:tcPr>
                </a:tc>
                <a:tc>
                  <a:txBody>
                    <a:bodyPr/>
                    <a:lstStyle/>
                    <a:p>
                      <a:pPr marL="0" lvl="0" indent="0" algn="ctr" rtl="0">
                        <a:spcBef>
                          <a:spcPts val="0"/>
                        </a:spcBef>
                        <a:spcAft>
                          <a:spcPts val="0"/>
                        </a:spcAft>
                        <a:buNone/>
                      </a:pPr>
                      <a:r>
                        <a:rPr lang="en" dirty="0"/>
                        <a:t>15/08/2024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22/08/2024</a:t>
                      </a:r>
                      <a:endParaRPr dirty="0"/>
                    </a:p>
                  </a:txBody>
                  <a:tcPr marL="91425" marR="91425" marT="91425" marB="91425" anchor="ctr">
                    <a:solidFill>
                      <a:schemeClr val="bg1"/>
                    </a:solidFill>
                  </a:tcPr>
                </a:tc>
                <a:tc vMerge="1">
                  <a:txBody>
                    <a:bodyPr/>
                    <a:lstStyle/>
                    <a:p>
                      <a:endParaRPr lang="en-US"/>
                    </a:p>
                  </a:txBody>
                  <a:tcPr>
                    <a:solidFill>
                      <a:schemeClr val="bg1"/>
                    </a:solidFill>
                  </a:tcPr>
                </a:tc>
                <a:tc>
                  <a:txBody>
                    <a:bodyPr/>
                    <a:lstStyle/>
                    <a:p>
                      <a:pPr marL="0" lvl="0" indent="0" algn="ctr" rtl="0">
                        <a:spcBef>
                          <a:spcPts val="0"/>
                        </a:spcBef>
                        <a:spcAft>
                          <a:spcPts val="0"/>
                        </a:spcAft>
                        <a:buNone/>
                      </a:pPr>
                      <a:r>
                        <a:rPr lang="en" dirty="0"/>
                        <a:t>Completed</a:t>
                      </a:r>
                      <a:endParaRPr dirty="0"/>
                    </a:p>
                  </a:txBody>
                  <a:tcPr marL="91425" marR="91425" marT="91425" marB="91425" anchor="ctr">
                    <a:solidFill>
                      <a:schemeClr val="bg1"/>
                    </a:solidFill>
                  </a:tcPr>
                </a:tc>
                <a:extLst>
                  <a:ext uri="{0D108BD9-81ED-4DB2-BD59-A6C34878D82A}">
                    <a16:rowId xmlns:a16="http://schemas.microsoft.com/office/drawing/2014/main" val="10006"/>
                  </a:ext>
                </a:extLst>
              </a:tr>
              <a:tr h="417225">
                <a:tc>
                  <a:txBody>
                    <a:bodyPr/>
                    <a:lstStyle/>
                    <a:p>
                      <a:pPr marL="0" lvl="0" indent="0" algn="ctr" rtl="0">
                        <a:spcBef>
                          <a:spcPts val="0"/>
                        </a:spcBef>
                        <a:spcAft>
                          <a:spcPts val="0"/>
                        </a:spcAft>
                        <a:buNone/>
                      </a:pPr>
                      <a:r>
                        <a:rPr lang="en-IN" dirty="0"/>
                        <a:t>14</a:t>
                      </a:r>
                      <a:endParaRPr dirty="0"/>
                    </a:p>
                  </a:txBody>
                  <a:tcPr marL="91425" marR="91425" marT="91425" marB="91425" anchor="ctr">
                    <a:solidFill>
                      <a:schemeClr val="bg1"/>
                    </a:solidFill>
                  </a:tcPr>
                </a:tc>
                <a:tc rowSpan="2">
                  <a:txBody>
                    <a:bodyPr/>
                    <a:lstStyle/>
                    <a:p>
                      <a:pPr marL="0" lvl="0" indent="0" algn="ctr" rtl="0">
                        <a:spcBef>
                          <a:spcPts val="0"/>
                        </a:spcBef>
                        <a:spcAft>
                          <a:spcPts val="0"/>
                        </a:spcAft>
                        <a:buNone/>
                      </a:pPr>
                      <a:r>
                        <a:rPr lang="en-IN" dirty="0"/>
                        <a:t>Sprint 3</a:t>
                      </a:r>
                      <a:endParaRPr dirty="0"/>
                    </a:p>
                  </a:txBody>
                  <a:tcPr marL="91425" marR="91425" marT="91425" marB="91425" anchor="ctr"/>
                </a:tc>
                <a:tc>
                  <a:txBody>
                    <a:bodyPr/>
                    <a:lstStyle/>
                    <a:p>
                      <a:pPr marL="0" lvl="0" indent="0" algn="ctr" rtl="0">
                        <a:spcBef>
                          <a:spcPts val="0"/>
                        </a:spcBef>
                        <a:spcAft>
                          <a:spcPts val="0"/>
                        </a:spcAft>
                        <a:buNone/>
                      </a:pPr>
                      <a:r>
                        <a:rPr lang="en-IN" dirty="0"/>
                        <a:t>28/08/2024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01/09/2024</a:t>
                      </a:r>
                      <a:endParaRPr dirty="0"/>
                    </a:p>
                  </a:txBody>
                  <a:tcPr marL="91425" marR="91425" marT="91425" marB="91425" anchor="ctr">
                    <a:solidFill>
                      <a:schemeClr val="bg1"/>
                    </a:solidFill>
                  </a:tcPr>
                </a:tc>
                <a:tc rowSpan="2">
                  <a:txBody>
                    <a:bodyPr/>
                    <a:lstStyle/>
                    <a:p>
                      <a:pPr marL="0" lvl="0" indent="0" algn="ctr" rtl="0">
                        <a:spcBef>
                          <a:spcPts val="0"/>
                        </a:spcBef>
                        <a:spcAft>
                          <a:spcPts val="0"/>
                        </a:spcAft>
                        <a:buNone/>
                      </a:pPr>
                      <a:r>
                        <a:rPr lang="en-IN" dirty="0"/>
                        <a:t>10</a:t>
                      </a:r>
                      <a:endParaRPr dirty="0"/>
                    </a:p>
                  </a:txBody>
                  <a:tcPr marL="91425" marR="91425" marT="91425" marB="91425" anchor="ctr"/>
                </a:tc>
                <a:tc>
                  <a:txBody>
                    <a:bodyPr/>
                    <a:lstStyle/>
                    <a:p>
                      <a:pPr marL="0" lvl="0" indent="0" algn="ctr" rtl="0">
                        <a:spcBef>
                          <a:spcPts val="0"/>
                        </a:spcBef>
                        <a:spcAft>
                          <a:spcPts val="0"/>
                        </a:spcAft>
                        <a:buNone/>
                      </a:pPr>
                      <a:r>
                        <a:rPr lang="en-IN" dirty="0"/>
                        <a:t>Planned</a:t>
                      </a:r>
                      <a:endParaRPr dirty="0"/>
                    </a:p>
                  </a:txBody>
                  <a:tcPr marL="91425" marR="91425" marT="91425" marB="91425" anchor="ctr">
                    <a:solidFill>
                      <a:schemeClr val="bg1"/>
                    </a:solidFill>
                  </a:tcPr>
                </a:tc>
                <a:extLst>
                  <a:ext uri="{0D108BD9-81ED-4DB2-BD59-A6C34878D82A}">
                    <a16:rowId xmlns:a16="http://schemas.microsoft.com/office/drawing/2014/main" val="10007"/>
                  </a:ext>
                </a:extLst>
              </a:tr>
              <a:tr h="391175">
                <a:tc>
                  <a:txBody>
                    <a:bodyPr/>
                    <a:lstStyle/>
                    <a:p>
                      <a:pPr marL="0" lvl="0" indent="0" algn="ctr" rtl="0">
                        <a:spcBef>
                          <a:spcPts val="0"/>
                        </a:spcBef>
                        <a:spcAft>
                          <a:spcPts val="0"/>
                        </a:spcAft>
                        <a:buNone/>
                      </a:pPr>
                      <a:r>
                        <a:rPr lang="en-IN" dirty="0"/>
                        <a:t>16</a:t>
                      </a:r>
                      <a:endParaRPr dirty="0"/>
                    </a:p>
                  </a:txBody>
                  <a:tcPr marL="91425" marR="91425" marT="91425" marB="91425" anchor="ctr">
                    <a:solidFill>
                      <a:schemeClr val="bg1"/>
                    </a:solidFill>
                  </a:tcPr>
                </a:tc>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IN" dirty="0"/>
                        <a:t>25/08/2024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t>29/08/2024</a:t>
                      </a:r>
                      <a:endParaRPr dirty="0"/>
                    </a:p>
                  </a:txBody>
                  <a:tcPr marL="91425" marR="91425" marT="91425" marB="91425" anchor="ctr">
                    <a:solidFill>
                      <a:schemeClr val="bg1"/>
                    </a:solidFill>
                  </a:tcPr>
                </a:tc>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 dirty="0"/>
                        <a:t>Completed</a:t>
                      </a:r>
                      <a:endParaRPr dirty="0"/>
                    </a:p>
                  </a:txBody>
                  <a:tcPr marL="91425" marR="91425" marT="91425" marB="91425" anchor="c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2972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22</a:t>
            </a:fld>
            <a:endParaRPr lang="en-US" dirty="0"/>
          </a:p>
        </p:txBody>
      </p:sp>
      <p:graphicFrame>
        <p:nvGraphicFramePr>
          <p:cNvPr id="6" name="Google Shape;402;p31"/>
          <p:cNvGraphicFramePr/>
          <p:nvPr>
            <p:extLst>
              <p:ext uri="{D42A27DB-BD31-4B8C-83A1-F6EECF244321}">
                <p14:modId xmlns:p14="http://schemas.microsoft.com/office/powerpoint/2010/main" val="2460777617"/>
              </p:ext>
            </p:extLst>
          </p:nvPr>
        </p:nvGraphicFramePr>
        <p:xfrm>
          <a:off x="514157" y="1447800"/>
          <a:ext cx="8137449" cy="4546106"/>
        </p:xfrm>
        <a:graphic>
          <a:graphicData uri="http://schemas.openxmlformats.org/drawingml/2006/table">
            <a:tbl>
              <a:tblPr>
                <a:noFill/>
              </a:tblPr>
              <a:tblGrid>
                <a:gridCol w="1345114">
                  <a:extLst>
                    <a:ext uri="{9D8B030D-6E8A-4147-A177-3AD203B41FA5}">
                      <a16:colId xmlns:a16="http://schemas.microsoft.com/office/drawing/2014/main" val="20000"/>
                    </a:ext>
                  </a:extLst>
                </a:gridCol>
                <a:gridCol w="1358467">
                  <a:extLst>
                    <a:ext uri="{9D8B030D-6E8A-4147-A177-3AD203B41FA5}">
                      <a16:colId xmlns:a16="http://schemas.microsoft.com/office/drawing/2014/main" val="20001"/>
                    </a:ext>
                  </a:extLst>
                </a:gridCol>
                <a:gridCol w="1358467">
                  <a:extLst>
                    <a:ext uri="{9D8B030D-6E8A-4147-A177-3AD203B41FA5}">
                      <a16:colId xmlns:a16="http://schemas.microsoft.com/office/drawing/2014/main" val="20002"/>
                    </a:ext>
                  </a:extLst>
                </a:gridCol>
                <a:gridCol w="1358467">
                  <a:extLst>
                    <a:ext uri="{9D8B030D-6E8A-4147-A177-3AD203B41FA5}">
                      <a16:colId xmlns:a16="http://schemas.microsoft.com/office/drawing/2014/main" val="20003"/>
                    </a:ext>
                  </a:extLst>
                </a:gridCol>
                <a:gridCol w="1358467">
                  <a:extLst>
                    <a:ext uri="{9D8B030D-6E8A-4147-A177-3AD203B41FA5}">
                      <a16:colId xmlns:a16="http://schemas.microsoft.com/office/drawing/2014/main" val="20004"/>
                    </a:ext>
                  </a:extLst>
                </a:gridCol>
                <a:gridCol w="1358467">
                  <a:extLst>
                    <a:ext uri="{9D8B030D-6E8A-4147-A177-3AD203B41FA5}">
                      <a16:colId xmlns:a16="http://schemas.microsoft.com/office/drawing/2014/main" val="20005"/>
                    </a:ext>
                  </a:extLst>
                </a:gridCol>
              </a:tblGrid>
              <a:tr h="604987">
                <a:tc>
                  <a:txBody>
                    <a:bodyPr/>
                    <a:lstStyle/>
                    <a:p>
                      <a:pPr marL="0" lvl="0" indent="0" algn="ctr" rtl="0">
                        <a:spcBef>
                          <a:spcPts val="0"/>
                        </a:spcBef>
                        <a:spcAft>
                          <a:spcPts val="0"/>
                        </a:spcAft>
                        <a:buNone/>
                      </a:pPr>
                      <a:r>
                        <a:rPr lang="en" b="1" dirty="0"/>
                        <a:t>User</a:t>
                      </a:r>
                      <a:endParaRPr b="1" dirty="0"/>
                    </a:p>
                    <a:p>
                      <a:pPr marL="0" lvl="0" indent="0" algn="ctr" rtl="0">
                        <a:spcBef>
                          <a:spcPts val="0"/>
                        </a:spcBef>
                        <a:spcAft>
                          <a:spcPts val="0"/>
                        </a:spcAft>
                        <a:buNone/>
                      </a:pPr>
                      <a:r>
                        <a:rPr lang="en" b="1" dirty="0"/>
                        <a:t>StoryID</a:t>
                      </a:r>
                      <a:endParaRPr b="1"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Task Name</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Start Date</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End Date</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   Days </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  Status</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76827">
                <a:tc>
                  <a:txBody>
                    <a:bodyPr/>
                    <a:lstStyle/>
                    <a:p>
                      <a:pPr marL="0" lvl="0" indent="0" algn="ctr" rtl="0">
                        <a:spcBef>
                          <a:spcPts val="0"/>
                        </a:spcBef>
                        <a:spcAft>
                          <a:spcPts val="0"/>
                        </a:spcAft>
                        <a:buNone/>
                      </a:pPr>
                      <a:r>
                        <a:rPr lang="en" dirty="0"/>
                        <a:t>13</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lvl="0" indent="0" algn="ctr" rtl="0">
                        <a:spcBef>
                          <a:spcPts val="0"/>
                        </a:spcBef>
                        <a:spcAft>
                          <a:spcPts val="0"/>
                        </a:spcAft>
                        <a:buNone/>
                      </a:pPr>
                      <a:r>
                        <a:rPr lang="en" dirty="0"/>
                        <a:t> Sprint 4</a:t>
                      </a:r>
                      <a:endParaRPr dirty="0"/>
                    </a:p>
                    <a:p>
                      <a:pPr marL="0" lvl="0" indent="0" algn="ctr" rtl="0">
                        <a:spcBef>
                          <a:spcPts val="0"/>
                        </a:spcBef>
                        <a:spcAft>
                          <a:spcPts val="0"/>
                        </a:spcAft>
                        <a:buNone/>
                      </a:pPr>
                      <a:r>
                        <a:rPr lang="en" dirty="0"/>
                        <a:t>     </a:t>
                      </a:r>
                      <a:endParaRPr dirty="0"/>
                    </a:p>
                  </a:txBody>
                  <a:tcPr marL="91425" marR="91425" marT="91425" marB="9142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lvl="0" indent="0" algn="ctr" rtl="0">
                        <a:spcBef>
                          <a:spcPts val="0"/>
                        </a:spcBef>
                        <a:spcAft>
                          <a:spcPts val="0"/>
                        </a:spcAft>
                        <a:buNone/>
                      </a:pPr>
                      <a:r>
                        <a:rPr lang="en" dirty="0"/>
                        <a:t>06/09/2024</a:t>
                      </a:r>
                      <a:endParaRPr dirty="0"/>
                    </a:p>
                  </a:txBody>
                  <a:tcPr marL="91425" marR="91425" marT="91425" marB="9142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10/09/2024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lvl="0" indent="0" algn="ctr" rtl="0">
                        <a:spcBef>
                          <a:spcPts val="0"/>
                        </a:spcBef>
                        <a:spcAft>
                          <a:spcPts val="0"/>
                        </a:spcAft>
                        <a:buNone/>
                      </a:pPr>
                      <a:r>
                        <a:rPr lang="en" dirty="0"/>
                        <a:t>10</a:t>
                      </a:r>
                      <a:endParaRPr dirty="0"/>
                    </a:p>
                  </a:txBody>
                  <a:tcPr marL="91425" marR="91425" marT="91425" marB="9142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lvl="0" indent="0" algn="ctr" rtl="0">
                        <a:spcBef>
                          <a:spcPts val="0"/>
                        </a:spcBef>
                        <a:spcAft>
                          <a:spcPts val="0"/>
                        </a:spcAft>
                        <a:buNone/>
                      </a:pPr>
                      <a:r>
                        <a:rPr lang="en-IN" dirty="0"/>
                        <a:t>Planned</a:t>
                      </a:r>
                      <a:endParaRPr dirty="0"/>
                    </a:p>
                  </a:txBody>
                  <a:tcPr marL="91425" marR="91425" marT="91425" marB="9142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76827">
                <a:tc>
                  <a:txBody>
                    <a:bodyPr/>
                    <a:lstStyle/>
                    <a:p>
                      <a:pPr marL="0" lvl="0" indent="0" algn="ctr" rtl="0">
                        <a:spcBef>
                          <a:spcPts val="0"/>
                        </a:spcBef>
                        <a:spcAft>
                          <a:spcPts val="0"/>
                        </a:spcAft>
                        <a:buNone/>
                      </a:pPr>
                      <a:r>
                        <a:rPr lang="en" dirty="0"/>
                        <a:t>6</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08/09/2024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12/09/2024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Completed</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6411348"/>
                  </a:ext>
                </a:extLst>
              </a:tr>
              <a:tr h="476827">
                <a:tc>
                  <a:txBody>
                    <a:bodyPr/>
                    <a:lstStyle/>
                    <a:p>
                      <a:pPr marL="0" lvl="0" indent="0" algn="ctr" rtl="0">
                        <a:spcBef>
                          <a:spcPts val="0"/>
                        </a:spcBef>
                        <a:spcAft>
                          <a:spcPts val="0"/>
                        </a:spcAft>
                        <a:buNone/>
                      </a:pPr>
                      <a:r>
                        <a:rPr lang="en" dirty="0"/>
                        <a:t>7</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lvl="0" indent="0" algn="ctr" rtl="0">
                        <a:spcBef>
                          <a:spcPts val="0"/>
                        </a:spcBef>
                        <a:spcAft>
                          <a:spcPts val="0"/>
                        </a:spcAft>
                        <a:buNone/>
                      </a:pPr>
                      <a:r>
                        <a:rPr lang="en" dirty="0"/>
                        <a:t>Sprint 5</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19/09/2024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25/09/2024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lvl="0" indent="0" algn="ctr" rtl="0">
                        <a:spcBef>
                          <a:spcPts val="0"/>
                        </a:spcBef>
                        <a:spcAft>
                          <a:spcPts val="0"/>
                        </a:spcAft>
                        <a:buNone/>
                      </a:pPr>
                      <a:r>
                        <a:rPr lang="en" dirty="0"/>
                        <a:t>10</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In Progress</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338987"/>
                  </a:ext>
                </a:extLst>
              </a:tr>
              <a:tr h="476827">
                <a:tc>
                  <a:txBody>
                    <a:bodyPr/>
                    <a:lstStyle/>
                    <a:p>
                      <a:pPr marL="0" lvl="0" indent="0" algn="ctr" rtl="0">
                        <a:spcBef>
                          <a:spcPts val="0"/>
                        </a:spcBef>
                        <a:spcAft>
                          <a:spcPts val="0"/>
                        </a:spcAft>
                        <a:buNone/>
                      </a:pPr>
                      <a:r>
                        <a:rPr lang="en" dirty="0"/>
                        <a:t>11</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19/09/2024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25/09/2024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In Progress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1990200"/>
                  </a:ext>
                </a:extLst>
              </a:tr>
              <a:tr h="476827">
                <a:tc>
                  <a:txBody>
                    <a:bodyPr/>
                    <a:lstStyle/>
                    <a:p>
                      <a:pPr marL="0" lvl="0" indent="0" algn="ctr" rtl="0">
                        <a:spcBef>
                          <a:spcPts val="0"/>
                        </a:spcBef>
                        <a:spcAft>
                          <a:spcPts val="0"/>
                        </a:spcAft>
                        <a:buNone/>
                      </a:pPr>
                      <a:r>
                        <a:rPr lang="en" dirty="0"/>
                        <a:t>12</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21/09/2024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t>27/09/2024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a:ea typeface="+mn-ea"/>
                          <a:cs typeface="+mn-cs"/>
                        </a:rPr>
                        <a:t>In Progress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2085737"/>
                  </a:ext>
                </a:extLst>
              </a:tr>
              <a:tr h="476827">
                <a:tc>
                  <a:txBody>
                    <a:bodyPr/>
                    <a:lstStyle/>
                    <a:p>
                      <a:pPr marL="0" lvl="0" indent="0" algn="ctr" rtl="0">
                        <a:spcBef>
                          <a:spcPts val="0"/>
                        </a:spcBef>
                        <a:spcAft>
                          <a:spcPts val="0"/>
                        </a:spcAft>
                        <a:buNone/>
                      </a:pPr>
                      <a:r>
                        <a:rPr lang="en-IN" dirty="0"/>
                        <a:t>2</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Sprint 6</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a:t>08/10/2024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a:t>13/10/2024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lvl="0" indent="0" algn="ctr" rtl="0">
                        <a:spcBef>
                          <a:spcPts val="0"/>
                        </a:spcBef>
                        <a:spcAft>
                          <a:spcPts val="0"/>
                        </a:spcAft>
                        <a:buNone/>
                      </a:pPr>
                      <a:r>
                        <a:rPr lang="en-IN" dirty="0"/>
                        <a:t>10</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In Progress</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76827">
                <a:tc>
                  <a:txBody>
                    <a:bodyPr/>
                    <a:lstStyle/>
                    <a:p>
                      <a:pPr marL="0" lvl="0" indent="0" algn="ctr" rtl="0">
                        <a:spcBef>
                          <a:spcPts val="0"/>
                        </a:spcBef>
                        <a:spcAft>
                          <a:spcPts val="0"/>
                        </a:spcAft>
                        <a:buNone/>
                      </a:pPr>
                      <a:r>
                        <a:rPr lang="en-IN" dirty="0"/>
                        <a:t>10</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IN" dirty="0"/>
                        <a:t>07/10/2024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a:t>14/10/2024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Planned</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76827">
                <a:tc>
                  <a:txBody>
                    <a:bodyPr/>
                    <a:lstStyle/>
                    <a:p>
                      <a:pPr marL="0" lvl="0" indent="0" algn="ctr" rtl="0">
                        <a:spcBef>
                          <a:spcPts val="0"/>
                        </a:spcBef>
                        <a:spcAft>
                          <a:spcPts val="0"/>
                        </a:spcAft>
                        <a:buNone/>
                      </a:pPr>
                      <a:r>
                        <a:rPr lang="en-IN" dirty="0"/>
                        <a:t>15</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IN" dirty="0"/>
                        <a:t>08/10/2024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a:t>13/10/2024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In Progress</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0652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dirty="0"/>
              <a:t>LEVEL 0</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23</a:t>
            </a:fld>
            <a:endParaRPr lang="en-US" dirty="0"/>
          </a:p>
        </p:txBody>
      </p:sp>
      <p:pic>
        <p:nvPicPr>
          <p:cNvPr id="1026" name="Picture 2">
            <a:extLst>
              <a:ext uri="{FF2B5EF4-FFF2-40B4-BE49-F238E27FC236}">
                <a16:creationId xmlns:a16="http://schemas.microsoft.com/office/drawing/2014/main" id="{AE1F2533-43C2-9EEB-7248-BD2CFCD891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905000"/>
            <a:ext cx="7086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01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a:xfrm>
            <a:off x="457200" y="1177232"/>
            <a:ext cx="8229600" cy="4461568"/>
          </a:xfrm>
        </p:spPr>
        <p:txBody>
          <a:bodyPr/>
          <a:lstStyle/>
          <a:p>
            <a:r>
              <a:rPr lang="en-US" dirty="0"/>
              <a:t>LEVEL 1</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24</a:t>
            </a:fld>
            <a:endParaRPr lang="en-US" dirty="0"/>
          </a:p>
        </p:txBody>
      </p:sp>
      <p:pic>
        <p:nvPicPr>
          <p:cNvPr id="2050" name="Picture 2">
            <a:extLst>
              <a:ext uri="{FF2B5EF4-FFF2-40B4-BE49-F238E27FC236}">
                <a16:creationId xmlns:a16="http://schemas.microsoft.com/office/drawing/2014/main" id="{B1683F1F-8BFD-78C5-CE58-A2A73E90AE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275" y="1890713"/>
            <a:ext cx="77914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2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dirty="0"/>
              <a:t>DATA FLOW DIAGRAM</a:t>
            </a:r>
          </a:p>
        </p:txBody>
      </p:sp>
      <p:sp>
        <p:nvSpPr>
          <p:cNvPr id="3" name="Content Placeholder 2"/>
          <p:cNvSpPr>
            <a:spLocks noGrp="1"/>
          </p:cNvSpPr>
          <p:nvPr>
            <p:ph idx="1"/>
          </p:nvPr>
        </p:nvSpPr>
        <p:spPr>
          <a:xfrm>
            <a:off x="457200" y="1253432"/>
            <a:ext cx="8229600" cy="4948932"/>
          </a:xfrm>
        </p:spPr>
        <p:txBody>
          <a:bodyPr/>
          <a:lstStyle/>
          <a:p>
            <a:r>
              <a:rPr lang="en-US" dirty="0"/>
              <a:t>LEVEL 2.1</a:t>
            </a:r>
          </a:p>
          <a:p>
            <a:pPr marL="0" indent="0">
              <a:buNone/>
            </a:pPr>
            <a:endParaRPr lang="en-US" dirty="0"/>
          </a:p>
        </p:txBody>
      </p:sp>
      <p:sp>
        <p:nvSpPr>
          <p:cNvPr id="4" name="Footer Placeholder 3"/>
          <p:cNvSpPr>
            <a:spLocks noGrp="1"/>
          </p:cNvSpPr>
          <p:nvPr>
            <p:ph type="ftr" sz="quarter" idx="11"/>
          </p:nvPr>
        </p:nvSpPr>
        <p:spPr>
          <a:xfrm>
            <a:off x="1066800" y="6432550"/>
            <a:ext cx="3048000" cy="365125"/>
          </a:xfrm>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a:xfrm>
            <a:off x="8077200" y="6383147"/>
            <a:ext cx="381000" cy="304800"/>
          </a:xfrm>
        </p:spPr>
        <p:txBody>
          <a:bodyPr/>
          <a:lstStyle/>
          <a:p>
            <a:fld id="{C65E9355-139B-4FED-8401-A2AF31A8FC31}" type="slidenum">
              <a:rPr lang="en-US" smtClean="0"/>
              <a:pPr/>
              <a:t>25</a:t>
            </a:fld>
            <a:endParaRPr lang="en-US" dirty="0"/>
          </a:p>
        </p:txBody>
      </p:sp>
      <p:pic>
        <p:nvPicPr>
          <p:cNvPr id="1026" name="Picture 2">
            <a:extLst>
              <a:ext uri="{FF2B5EF4-FFF2-40B4-BE49-F238E27FC236}">
                <a16:creationId xmlns:a16="http://schemas.microsoft.com/office/drawing/2014/main" id="{21DF0A04-40CE-D61E-341F-E16E0506AE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828800"/>
            <a:ext cx="7434262"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656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136525"/>
            <a:ext cx="8229600" cy="838200"/>
          </a:xfrm>
        </p:spPr>
        <p:txBody>
          <a:bodyPr/>
          <a:lstStyle/>
          <a:p>
            <a:r>
              <a:rPr lang="en-US" dirty="0"/>
              <a:t>DATA FLOW DIAGRAM</a:t>
            </a:r>
          </a:p>
        </p:txBody>
      </p:sp>
      <p:sp>
        <p:nvSpPr>
          <p:cNvPr id="3" name="Content Placeholder 2"/>
          <p:cNvSpPr>
            <a:spLocks noGrp="1"/>
          </p:cNvSpPr>
          <p:nvPr>
            <p:ph idx="1"/>
          </p:nvPr>
        </p:nvSpPr>
        <p:spPr>
          <a:xfrm>
            <a:off x="457200" y="1143000"/>
            <a:ext cx="8229600" cy="4948932"/>
          </a:xfrm>
        </p:spPr>
        <p:txBody>
          <a:bodyPr/>
          <a:lstStyle/>
          <a:p>
            <a:r>
              <a:rPr lang="en-US" dirty="0"/>
              <a:t>LEVEL 2.2</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26</a:t>
            </a:fld>
            <a:endParaRPr lang="en-US" dirty="0"/>
          </a:p>
        </p:txBody>
      </p:sp>
      <p:pic>
        <p:nvPicPr>
          <p:cNvPr id="12" name="Picture 11" descr="A diagram of a system&#10;&#10;Description automatically generated">
            <a:extLst>
              <a:ext uri="{FF2B5EF4-FFF2-40B4-BE49-F238E27FC236}">
                <a16:creationId xmlns:a16="http://schemas.microsoft.com/office/drawing/2014/main" id="{01D08404-18CE-93EA-2365-DF8170FD9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21938"/>
            <a:ext cx="7315200" cy="3859519"/>
          </a:xfrm>
          <a:prstGeom prst="rect">
            <a:avLst/>
          </a:prstGeom>
        </p:spPr>
      </p:pic>
    </p:spTree>
    <p:extLst>
      <p:ext uri="{BB962C8B-B14F-4D97-AF65-F5344CB8AC3E}">
        <p14:creationId xmlns:p14="http://schemas.microsoft.com/office/powerpoint/2010/main" val="230516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dirty="0"/>
              <a:t>LEVEL 2.3</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27</a:t>
            </a:fld>
            <a:endParaRPr lang="en-US" dirty="0"/>
          </a:p>
        </p:txBody>
      </p:sp>
      <p:pic>
        <p:nvPicPr>
          <p:cNvPr id="8" name="Picture 7">
            <a:extLst>
              <a:ext uri="{FF2B5EF4-FFF2-40B4-BE49-F238E27FC236}">
                <a16:creationId xmlns:a16="http://schemas.microsoft.com/office/drawing/2014/main" id="{F99C6CC4-647F-F38C-BD71-724EDD1487E6}"/>
              </a:ext>
            </a:extLst>
          </p:cNvPr>
          <p:cNvPicPr>
            <a:picLocks noChangeAspect="1"/>
          </p:cNvPicPr>
          <p:nvPr/>
        </p:nvPicPr>
        <p:blipFill>
          <a:blip r:embed="rId2"/>
          <a:stretch>
            <a:fillRect/>
          </a:stretch>
        </p:blipFill>
        <p:spPr>
          <a:xfrm>
            <a:off x="914400" y="2293521"/>
            <a:ext cx="7162799" cy="2888079"/>
          </a:xfrm>
          <a:prstGeom prst="rect">
            <a:avLst/>
          </a:prstGeom>
        </p:spPr>
      </p:pic>
    </p:spTree>
    <p:extLst>
      <p:ext uri="{BB962C8B-B14F-4D97-AF65-F5344CB8AC3E}">
        <p14:creationId xmlns:p14="http://schemas.microsoft.com/office/powerpoint/2010/main" val="1656689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28</a:t>
            </a:fld>
            <a:endParaRPr lang="en-US" dirty="0"/>
          </a:p>
        </p:txBody>
      </p:sp>
      <p:pic>
        <p:nvPicPr>
          <p:cNvPr id="2050" name="Picture 2">
            <a:extLst>
              <a:ext uri="{FF2B5EF4-FFF2-40B4-BE49-F238E27FC236}">
                <a16:creationId xmlns:a16="http://schemas.microsoft.com/office/drawing/2014/main" id="{7EDB4468-1D64-CDED-4E50-EA7B39841A6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07323" y="1177925"/>
            <a:ext cx="5929354" cy="476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002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2"/>
                </a:solidFill>
              </a:rPr>
              <a:t>THANK YOU</a:t>
            </a:r>
          </a:p>
        </p:txBody>
      </p:sp>
    </p:spTree>
    <p:extLst>
      <p:ext uri="{BB962C8B-B14F-4D97-AF65-F5344CB8AC3E}">
        <p14:creationId xmlns:p14="http://schemas.microsoft.com/office/powerpoint/2010/main" val="42287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 sz="4000" dirty="0">
                <a:latin typeface="Times New Roman" panose="02020603050405020304" pitchFamily="18" charset="0"/>
                <a:cs typeface="Times New Roman" panose="02020603050405020304" pitchFamily="18" charset="0"/>
              </a:rPr>
              <a:t>TABLE OF CONTENTS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Introduction </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Objective</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Motivation</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Functionalities</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Module Description</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Developing Environment</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Sprint Backlog</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Product Backlog</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User Story</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Project Plans</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Data Flow Diagrams</a:t>
            </a:r>
          </a:p>
          <a:p>
            <a:pPr lvl="0">
              <a:lnSpc>
                <a:spcPct val="150000"/>
              </a:lnSpc>
              <a:spcBef>
                <a:spcPts val="0"/>
              </a:spcBef>
              <a:buFont typeface="+mj-lt"/>
              <a:buAutoNum type="arabicPeriod"/>
            </a:pPr>
            <a:r>
              <a:rPr lang="en-US" sz="1700" dirty="0">
                <a:latin typeface="Times New Roman" panose="02020603050405020304" pitchFamily="18" charset="0"/>
              </a:rPr>
              <a:t>ER Diagram</a:t>
            </a:r>
            <a:endParaRPr lang="en-US"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65E9355-139B-4FED-8401-A2AF31A8FC31}" type="slidenum">
              <a:rPr lang="en-US" smtClean="0"/>
              <a:t>3</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72432"/>
          </a:xfrm>
        </p:spPr>
        <p:txBody>
          <a:bodyPr>
            <a:normAutofit/>
          </a:bodyPr>
          <a:lstStyle/>
          <a:p>
            <a:pPr algn="l"/>
            <a:r>
              <a:rPr lang="en" sz="3000" dirty="0"/>
              <a:t>BIN BUSTER</a:t>
            </a:r>
            <a:endParaRPr lang="en-US" sz="3000" dirty="0"/>
          </a:p>
        </p:txBody>
      </p:sp>
      <p:sp>
        <p:nvSpPr>
          <p:cNvPr id="3" name="Content Placeholder 2"/>
          <p:cNvSpPr>
            <a:spLocks noGrp="1"/>
          </p:cNvSpPr>
          <p:nvPr>
            <p:ph idx="1"/>
          </p:nvPr>
        </p:nvSpPr>
        <p:spPr>
          <a:xfrm>
            <a:off x="457200" y="1223268"/>
            <a:ext cx="8229600" cy="4948932"/>
          </a:xfrm>
        </p:spPr>
        <p:txBody>
          <a:bodyPr anchor="t">
            <a:normAutofit fontScale="92500"/>
          </a:bodyPr>
          <a:lstStyle/>
          <a:p>
            <a:pPr>
              <a:lnSpc>
                <a:spcPct val="150000"/>
              </a:lnSpc>
              <a:defRPr/>
            </a:pPr>
            <a:r>
              <a:rPr lang="en-US" sz="2000" dirty="0"/>
              <a:t>The Bin Buster system is a comprehensive platform designed to streamline waste management. </a:t>
            </a:r>
          </a:p>
          <a:p>
            <a:pPr eaLnBrk="1" fontAlgn="auto" hangingPunct="1">
              <a:lnSpc>
                <a:spcPct val="150000"/>
              </a:lnSpc>
              <a:spcAft>
                <a:spcPts val="0"/>
              </a:spcAft>
              <a:defRPr/>
            </a:pPr>
            <a:r>
              <a:rPr lang="en-US" sz="2000" dirty="0"/>
              <a:t>Users can easily register complaints about bin issues, which are managed by the admin and assigned to drivers for resolution. </a:t>
            </a:r>
          </a:p>
          <a:p>
            <a:pPr eaLnBrk="1" fontAlgn="auto" hangingPunct="1">
              <a:lnSpc>
                <a:spcPct val="150000"/>
              </a:lnSpc>
              <a:spcAft>
                <a:spcPts val="0"/>
              </a:spcAft>
              <a:defRPr/>
            </a:pPr>
            <a:r>
              <a:rPr lang="en-US" sz="2000" dirty="0"/>
              <a:t>The admin oversees bin management, driver profiles, and task assignments. Once tasks are completed, drivers update the status for the admin to monitor, ensuring transparency and accountability. </a:t>
            </a:r>
          </a:p>
          <a:p>
            <a:pPr eaLnBrk="1" fontAlgn="auto" hangingPunct="1">
              <a:lnSpc>
                <a:spcPct val="150000"/>
              </a:lnSpc>
              <a:spcAft>
                <a:spcPts val="0"/>
              </a:spcAft>
              <a:defRPr/>
            </a:pPr>
            <a:r>
              <a:rPr lang="en-US" sz="2000" dirty="0"/>
              <a:t>This integrated system optimizes waste management, promoting a cleaner and more sustainable environment.</a:t>
            </a:r>
            <a:endParaRPr lang="en-US" sz="2000" dirty="0">
              <a:solidFill>
                <a:srgbClr val="000000"/>
              </a:solidFill>
              <a:latin typeface="Times New Roman"/>
              <a:ea typeface="Times New Roman"/>
              <a:cs typeface="Times New Roman"/>
              <a:sym typeface="Times New Roman"/>
            </a:endParaRPr>
          </a:p>
          <a:p>
            <a:pPr marL="0" indent="0" eaLnBrk="1" fontAlgn="auto" hangingPunct="1">
              <a:spcAft>
                <a:spcPts val="0"/>
              </a:spcAft>
              <a:buNone/>
              <a:defRPr/>
            </a:pPr>
            <a:endParaRPr lang="en-US" sz="2400" dirty="0"/>
          </a:p>
        </p:txBody>
      </p:sp>
      <p:sp>
        <p:nvSpPr>
          <p:cNvPr id="4" name="Footer Placeholder 3"/>
          <p:cNvSpPr>
            <a:spLocks noGrp="1"/>
          </p:cNvSpPr>
          <p:nvPr>
            <p:ph type="ftr" sz="quarter" idx="11"/>
          </p:nvPr>
        </p:nvSpPr>
        <p:spPr/>
        <p:txBody>
          <a:bodyPr/>
          <a:lstStyle/>
          <a:p>
            <a:r>
              <a:rPr lang="en-US"/>
              <a:t>Department of Computer Applications</a:t>
            </a:r>
          </a:p>
        </p:txBody>
      </p:sp>
      <p:sp>
        <p:nvSpPr>
          <p:cNvPr id="5" name="Slide Number Placeholder 4"/>
          <p:cNvSpPr>
            <a:spLocks noGrp="1"/>
          </p:cNvSpPr>
          <p:nvPr>
            <p:ph type="sldNum" sz="quarter" idx="12"/>
          </p:nvPr>
        </p:nvSpPr>
        <p:spPr/>
        <p:txBody>
          <a:bodyPr/>
          <a:lstStyle/>
          <a:p>
            <a:fld id="{C65E9355-139B-4FED-8401-A2AF31A8FC31}"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OBJECTIVES</a:t>
            </a:r>
            <a:endParaRPr lang="en-US"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5</a:t>
            </a:fld>
            <a:endParaRPr lang="en-US"/>
          </a:p>
        </p:txBody>
      </p:sp>
      <p:sp>
        <p:nvSpPr>
          <p:cNvPr id="7" name="Content Placeholder 6">
            <a:extLst>
              <a:ext uri="{FF2B5EF4-FFF2-40B4-BE49-F238E27FC236}">
                <a16:creationId xmlns:a16="http://schemas.microsoft.com/office/drawing/2014/main" id="{42A489BE-F10B-E6DF-4D9D-BE413E749553}"/>
              </a:ext>
            </a:extLst>
          </p:cNvPr>
          <p:cNvSpPr>
            <a:spLocks noGrp="1"/>
          </p:cNvSpPr>
          <p:nvPr>
            <p:ph idx="1"/>
          </p:nvPr>
        </p:nvSpPr>
        <p:spPr>
          <a:xfrm>
            <a:off x="533400" y="1143000"/>
            <a:ext cx="8153400" cy="4948932"/>
          </a:xfrm>
        </p:spPr>
        <p:txBody>
          <a:bodyPr>
            <a:normAutofit fontScale="92500" lnSpcReduction="20000"/>
          </a:bodyPr>
          <a:lstStyle/>
          <a:p>
            <a:pPr>
              <a:lnSpc>
                <a:spcPct val="150000"/>
              </a:lnSpc>
            </a:pPr>
            <a:r>
              <a:rPr lang="en-US" sz="1800" dirty="0"/>
              <a:t>The objective of bin buster system is to efficiently collect, manage and dispose of waste in a manner that minimize environmental pollution. </a:t>
            </a:r>
          </a:p>
          <a:p>
            <a:pPr>
              <a:lnSpc>
                <a:spcPct val="150000"/>
              </a:lnSpc>
            </a:pPr>
            <a:r>
              <a:rPr lang="en-US" sz="1800" dirty="0"/>
              <a:t>The admin manage the systems and it is fully online based monitoring The admin can be any local authority such as panchayath member etc. </a:t>
            </a:r>
          </a:p>
          <a:p>
            <a:pPr>
              <a:lnSpc>
                <a:spcPct val="150000"/>
              </a:lnSpc>
            </a:pPr>
            <a:r>
              <a:rPr lang="en-US" sz="1800" dirty="0"/>
              <a:t>This project focus on reducing human intervention.</a:t>
            </a:r>
          </a:p>
          <a:p>
            <a:pPr>
              <a:lnSpc>
                <a:spcPct val="150000"/>
              </a:lnSpc>
            </a:pPr>
            <a:r>
              <a:rPr lang="en-US" sz="1800" dirty="0"/>
              <a:t>Helps to reduce human time and effort.</a:t>
            </a:r>
          </a:p>
          <a:p>
            <a:pPr>
              <a:lnSpc>
                <a:spcPct val="150000"/>
              </a:lnSpc>
            </a:pPr>
            <a:r>
              <a:rPr lang="en-US" sz="1800" dirty="0"/>
              <a:t>It result in healthy and waste ridden environment.</a:t>
            </a:r>
          </a:p>
          <a:p>
            <a:pPr>
              <a:lnSpc>
                <a:spcPct val="150000"/>
              </a:lnSpc>
            </a:pPr>
            <a:r>
              <a:rPr lang="en-US" sz="1800" dirty="0"/>
              <a:t>The system can send notifications to users regarding the status of their complaints, bin collection schedules, and any relevant updates, ensuring effective communication and transparency.</a:t>
            </a:r>
          </a:p>
          <a:p>
            <a:pPr>
              <a:lnSpc>
                <a:spcPct val="150000"/>
              </a:lnSpc>
            </a:pPr>
            <a:r>
              <a:rPr lang="en-US" sz="1800" dirty="0"/>
              <a:t>Users can conveniently pay the required fees for complaint registration and other services directly through the platform, eliminating the need for physical payments.</a:t>
            </a:r>
          </a:p>
          <a:p>
            <a:pPr>
              <a:lnSpc>
                <a:spcPct val="150000"/>
              </a:lnSpc>
            </a:pPr>
            <a:endParaRPr lang="en-IN" sz="1800" dirty="0"/>
          </a:p>
          <a:p>
            <a:endParaRPr lang="en-US"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MOTIVATIONS</a:t>
            </a:r>
            <a:endParaRPr lang="en-US"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6</a:t>
            </a:fld>
            <a:endParaRPr lang="en-US"/>
          </a:p>
        </p:txBody>
      </p:sp>
      <p:sp>
        <p:nvSpPr>
          <p:cNvPr id="11" name="Rectangle 6">
            <a:extLst>
              <a:ext uri="{FF2B5EF4-FFF2-40B4-BE49-F238E27FC236}">
                <a16:creationId xmlns:a16="http://schemas.microsoft.com/office/drawing/2014/main" id="{4096DE44-83E0-FF0F-2FF8-542808B0F483}"/>
              </a:ext>
            </a:extLst>
          </p:cNvPr>
          <p:cNvSpPr>
            <a:spLocks noGrp="1" noChangeArrowheads="1"/>
          </p:cNvSpPr>
          <p:nvPr>
            <p:ph idx="1"/>
          </p:nvPr>
        </p:nvSpPr>
        <p:spPr bwMode="auto">
          <a:xfrm>
            <a:off x="457199" y="1143000"/>
            <a:ext cx="8229601"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Sustainability and Regeneration Focus</a:t>
            </a:r>
            <a:r>
              <a:rPr kumimoji="0" lang="en-US" altLang="en-US" sz="180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The system aims to create a sustainable, regenerative society by minimizing waste, protecting the environment, and fostering innovation in waste treatment.</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Community Engagement</a:t>
            </a:r>
            <a:r>
              <a:rPr kumimoji="0" lang="en-US" altLang="en-US" sz="180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Users are empowered to lodge complaints about overflowing or unattended bins, promoting community engagement and accountability in waste management.</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User-Friendly Interface</a:t>
            </a:r>
            <a:r>
              <a:rPr kumimoji="0" lang="en-US" altLang="en-US" sz="180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The system provides an intuitive interface, enabling users to easily report concerns and complaints regarding waste management.</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Efficient Complaint Management</a:t>
            </a:r>
            <a:r>
              <a:rPr kumimoji="0" lang="en-US" altLang="en-US" sz="180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User complaints are promptly directed to the admin for review and resolution, ensuring efficient complaint management.</a:t>
            </a:r>
          </a:p>
          <a:p>
            <a:pPr algn="l" eaLnBrk="0" fontAlgn="base" hangingPunct="0">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FUNCTIONALITIES</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1900" b="1" dirty="0"/>
              <a:t>Driver Management</a:t>
            </a:r>
            <a:r>
              <a:rPr lang="en-US" sz="1900" dirty="0"/>
              <a:t>: Administrators can create and update driver profiles to ensure an organized waste management workforce.</a:t>
            </a:r>
          </a:p>
          <a:p>
            <a:pPr>
              <a:lnSpc>
                <a:spcPct val="150000"/>
              </a:lnSpc>
            </a:pPr>
            <a:r>
              <a:rPr lang="en-US" sz="1900" b="1" dirty="0"/>
              <a:t>Task Status Update</a:t>
            </a:r>
            <a:r>
              <a:rPr lang="en-US" sz="1900" dirty="0"/>
              <a:t>: Drivers update the status of tasks upon completion, keeping administrators informed.</a:t>
            </a:r>
          </a:p>
          <a:p>
            <a:pPr>
              <a:lnSpc>
                <a:spcPct val="150000"/>
              </a:lnSpc>
            </a:pPr>
            <a:r>
              <a:rPr lang="en-US" sz="1900" b="1" dirty="0"/>
              <a:t>Activity Monitoring</a:t>
            </a:r>
            <a:r>
              <a:rPr lang="en-US" sz="1900" dirty="0"/>
              <a:t>: Administrators can monitor the tasks and activities of drivers, ensuring transparency and accountability.</a:t>
            </a:r>
          </a:p>
          <a:p>
            <a:pPr>
              <a:lnSpc>
                <a:spcPct val="150000"/>
              </a:lnSpc>
            </a:pPr>
            <a:r>
              <a:rPr lang="en-US" sz="1900" b="1" dirty="0"/>
              <a:t>Optimized Waste Management</a:t>
            </a:r>
            <a:r>
              <a:rPr lang="en-US" sz="1900" dirty="0"/>
              <a:t>: The system streamlines the waste management process, promoting efficiency and environmental sustainability.</a:t>
            </a:r>
          </a:p>
          <a:p>
            <a:pPr>
              <a:lnSpc>
                <a:spcPct val="150000"/>
              </a:lnSpc>
            </a:pPr>
            <a:r>
              <a:rPr lang="en-US" sz="1900" b="1" dirty="0"/>
              <a:t>Online payment mechanism</a:t>
            </a:r>
            <a:r>
              <a:rPr lang="en-US" sz="1900" dirty="0"/>
              <a:t>: Users can conveniently pay the required fees for complaint registration and other services directly through the platform, eliminating the need for physical payments.</a:t>
            </a:r>
          </a:p>
          <a:p>
            <a:endParaRPr lang="en-US" sz="1800" dirty="0"/>
          </a:p>
          <a:p>
            <a:pPr marL="0" indent="0">
              <a:buNone/>
            </a:pPr>
            <a:endParaRPr lang="en-US" sz="1800"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7</a:t>
            </a:fld>
            <a:endParaRPr lang="en-US"/>
          </a:p>
        </p:txBody>
      </p:sp>
    </p:spTree>
    <p:extLst>
      <p:ext uri="{BB962C8B-B14F-4D97-AF65-F5344CB8AC3E}">
        <p14:creationId xmlns:p14="http://schemas.microsoft.com/office/powerpoint/2010/main" val="63619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FUNCTIONALITIES</a:t>
            </a:r>
            <a:endParaRPr lang="en-US" dirty="0"/>
          </a:p>
        </p:txBody>
      </p:sp>
      <p:sp>
        <p:nvSpPr>
          <p:cNvPr id="3" name="Content Placeholder 2"/>
          <p:cNvSpPr>
            <a:spLocks noGrp="1"/>
          </p:cNvSpPr>
          <p:nvPr>
            <p:ph idx="1"/>
          </p:nvPr>
        </p:nvSpPr>
        <p:spPr>
          <a:xfrm>
            <a:off x="455762" y="1145875"/>
            <a:ext cx="8229600" cy="4948932"/>
          </a:xfrm>
        </p:spPr>
        <p:txBody>
          <a:bodyPr anchor="t">
            <a:normAutofit fontScale="85000" lnSpcReduction="20000"/>
          </a:bodyPr>
          <a:lstStyle/>
          <a:p>
            <a:pPr>
              <a:lnSpc>
                <a:spcPct val="150000"/>
              </a:lnSpc>
            </a:pPr>
            <a:r>
              <a:rPr lang="en-US" sz="2000" b="1" dirty="0"/>
              <a:t>Complaint Registration</a:t>
            </a:r>
            <a:r>
              <a:rPr lang="en-US" sz="2000" dirty="0"/>
              <a:t>: Users can register complaints about bin issues (overflowing bins, uncollected waste) through a user-friendly interface.</a:t>
            </a:r>
          </a:p>
          <a:p>
            <a:pPr>
              <a:lnSpc>
                <a:spcPct val="150000"/>
              </a:lnSpc>
            </a:pPr>
            <a:r>
              <a:rPr lang="en-US" sz="2000" b="1" dirty="0"/>
              <a:t>Complaint Management</a:t>
            </a:r>
            <a:r>
              <a:rPr lang="en-US" sz="2000" dirty="0"/>
              <a:t>: Administrators can access, manage, and monitor complaints lodged by users.</a:t>
            </a:r>
          </a:p>
          <a:p>
            <a:pPr>
              <a:lnSpc>
                <a:spcPct val="150000"/>
              </a:lnSpc>
            </a:pPr>
            <a:r>
              <a:rPr lang="en-US" sz="2000" b="1" dirty="0"/>
              <a:t>Task Assignment</a:t>
            </a:r>
            <a:r>
              <a:rPr lang="en-US" sz="2000" dirty="0"/>
              <a:t>: Administrators can assign tasks related to complaints to designated drivers for resolution.</a:t>
            </a:r>
          </a:p>
          <a:p>
            <a:pPr>
              <a:lnSpc>
                <a:spcPct val="150000"/>
              </a:lnSpc>
            </a:pPr>
            <a:r>
              <a:rPr lang="en-US" sz="2000" b="1" dirty="0"/>
              <a:t>Bin Management</a:t>
            </a:r>
            <a:r>
              <a:rPr lang="en-US" sz="2000" dirty="0"/>
              <a:t>: Administrators can create, update, and delete bin information as needed.</a:t>
            </a:r>
          </a:p>
          <a:p>
            <a:pPr>
              <a:lnSpc>
                <a:spcPct val="150000"/>
              </a:lnSpc>
            </a:pPr>
            <a:r>
              <a:rPr lang="en-US" sz="2000" b="1" dirty="0"/>
              <a:t>Notification system</a:t>
            </a:r>
            <a:r>
              <a:rPr lang="en-US" sz="2000" dirty="0"/>
              <a:t>: The system can send notifications to users regarding the status of their complaints, bin collection schedules, and any relevant updates, ensuring effective communication and transparency.</a:t>
            </a:r>
          </a:p>
          <a:p>
            <a:pPr algn="l"/>
            <a:endParaRPr lang="en-US" sz="1800"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8</a:t>
            </a:fld>
            <a:endParaRPr lang="en-US"/>
          </a:p>
        </p:txBody>
      </p:sp>
    </p:spTree>
    <p:extLst>
      <p:ext uri="{BB962C8B-B14F-4D97-AF65-F5344CB8AC3E}">
        <p14:creationId xmlns:p14="http://schemas.microsoft.com/office/powerpoint/2010/main" val="10002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MODULE DESCRIPTION</a:t>
            </a:r>
            <a:endParaRPr lang="en-US" dirty="0"/>
          </a:p>
        </p:txBody>
      </p:sp>
      <p:sp>
        <p:nvSpPr>
          <p:cNvPr id="3" name="Content Placeholder 2"/>
          <p:cNvSpPr>
            <a:spLocks noGrp="1"/>
          </p:cNvSpPr>
          <p:nvPr>
            <p:ph idx="1"/>
          </p:nvPr>
        </p:nvSpPr>
        <p:spPr>
          <a:xfrm>
            <a:off x="457200" y="1153064"/>
            <a:ext cx="8229600" cy="4948932"/>
          </a:xfrm>
        </p:spPr>
        <p:txBody>
          <a:bodyPr>
            <a:noAutofit/>
          </a:bodyPr>
          <a:lstStyle/>
          <a:p>
            <a:pPr marL="0" indent="0" algn="l">
              <a:buNone/>
              <a:defRPr/>
            </a:pPr>
            <a:r>
              <a:rPr lang="en-US" sz="2400" u="sng" dirty="0"/>
              <a:t>ADMIN</a:t>
            </a:r>
          </a:p>
          <a:p>
            <a:pPr marL="0" indent="0">
              <a:lnSpc>
                <a:spcPct val="150000"/>
              </a:lnSpc>
              <a:spcBef>
                <a:spcPts val="1020"/>
              </a:spcBef>
              <a:buSzPct val="100000"/>
              <a:buNone/>
              <a:tabLst>
                <a:tab pos="431165" algn="l"/>
              </a:tabLst>
            </a:pPr>
            <a:r>
              <a:rPr lang="en-US" sz="2000" dirty="0"/>
              <a:t>The admin can log in to manage various tasks. They can create, update, or delete waste bins and driver profiles, view work reports submitted by drivers, and address public complaints by updating their status. Additionally, the admin can view user details for better system.</a:t>
            </a:r>
          </a:p>
          <a:p>
            <a:pPr>
              <a:lnSpc>
                <a:spcPct val="150000"/>
              </a:lnSpc>
              <a:spcBef>
                <a:spcPts val="1020"/>
              </a:spcBef>
              <a:buSzPct val="100000"/>
              <a:tabLst>
                <a:tab pos="431165" algn="l"/>
              </a:tabLst>
            </a:pPr>
            <a:r>
              <a:rPr lang="en-US" sz="2000" spc="0" dirty="0">
                <a:effectLst/>
                <a:ea typeface="Times New Roman" panose="02020603050405020304" pitchFamily="18" charset="0"/>
              </a:rPr>
              <a:t>Login</a:t>
            </a:r>
            <a:r>
              <a:rPr lang="en-US" sz="2000" spc="-35" dirty="0">
                <a:effectLst/>
                <a:ea typeface="Times New Roman" panose="02020603050405020304" pitchFamily="18" charset="0"/>
              </a:rPr>
              <a:t> </a:t>
            </a:r>
            <a:r>
              <a:rPr lang="en-US" sz="2000" spc="0" dirty="0">
                <a:effectLst/>
                <a:ea typeface="Times New Roman" panose="02020603050405020304" pitchFamily="18" charset="0"/>
              </a:rPr>
              <a:t>: In</a:t>
            </a:r>
            <a:r>
              <a:rPr lang="en-US" sz="2000" spc="-5" dirty="0">
                <a:effectLst/>
                <a:ea typeface="Times New Roman" panose="02020603050405020304" pitchFamily="18" charset="0"/>
              </a:rPr>
              <a:t> </a:t>
            </a:r>
            <a:r>
              <a:rPr lang="en-US" sz="2000" spc="0" dirty="0">
                <a:effectLst/>
                <a:ea typeface="Times New Roman" panose="02020603050405020304" pitchFamily="18" charset="0"/>
              </a:rPr>
              <a:t>login</a:t>
            </a:r>
            <a:r>
              <a:rPr lang="en-US" sz="2000" spc="-25" dirty="0">
                <a:effectLst/>
                <a:ea typeface="Times New Roman" panose="02020603050405020304" pitchFamily="18" charset="0"/>
              </a:rPr>
              <a:t> </a:t>
            </a:r>
            <a:r>
              <a:rPr lang="en-US" sz="2000" spc="0" dirty="0">
                <a:effectLst/>
                <a:ea typeface="Times New Roman" panose="02020603050405020304" pitchFamily="18" charset="0"/>
              </a:rPr>
              <a:t>page,</a:t>
            </a:r>
            <a:r>
              <a:rPr lang="en-US" sz="2000" spc="5" dirty="0">
                <a:effectLst/>
                <a:ea typeface="Times New Roman" panose="02020603050405020304" pitchFamily="18" charset="0"/>
              </a:rPr>
              <a:t> </a:t>
            </a:r>
            <a:r>
              <a:rPr lang="en-US" sz="2000" spc="0" dirty="0">
                <a:effectLst/>
                <a:ea typeface="Times New Roman" panose="02020603050405020304" pitchFamily="18" charset="0"/>
              </a:rPr>
              <a:t>admin</a:t>
            </a:r>
            <a:r>
              <a:rPr lang="en-US" sz="2000" spc="-5" dirty="0">
                <a:effectLst/>
                <a:ea typeface="Times New Roman" panose="02020603050405020304" pitchFamily="18" charset="0"/>
              </a:rPr>
              <a:t> </a:t>
            </a:r>
            <a:r>
              <a:rPr lang="en-US" sz="2000" spc="0" dirty="0">
                <a:effectLst/>
                <a:ea typeface="Times New Roman" panose="02020603050405020304" pitchFamily="18" charset="0"/>
              </a:rPr>
              <a:t>can login</a:t>
            </a:r>
            <a:r>
              <a:rPr lang="en-US" sz="2000" spc="-25" dirty="0">
                <a:effectLst/>
                <a:ea typeface="Times New Roman" panose="02020603050405020304" pitchFamily="18" charset="0"/>
              </a:rPr>
              <a:t> </a:t>
            </a:r>
            <a:r>
              <a:rPr lang="en-US" sz="2000" spc="0" dirty="0">
                <a:effectLst/>
                <a:ea typeface="Times New Roman" panose="02020603050405020304" pitchFamily="18" charset="0"/>
              </a:rPr>
              <a:t>to</a:t>
            </a:r>
            <a:r>
              <a:rPr lang="en-US" sz="2000" spc="-5" dirty="0">
                <a:effectLst/>
                <a:ea typeface="Times New Roman" panose="02020603050405020304" pitchFamily="18" charset="0"/>
              </a:rPr>
              <a:t> </a:t>
            </a:r>
            <a:r>
              <a:rPr lang="en-US" sz="2000" spc="0" dirty="0">
                <a:effectLst/>
                <a:ea typeface="Times New Roman" panose="02020603050405020304" pitchFamily="18" charset="0"/>
              </a:rPr>
              <a:t>garbage</a:t>
            </a:r>
            <a:r>
              <a:rPr lang="en-US" sz="2000" spc="-5" dirty="0">
                <a:effectLst/>
                <a:ea typeface="Times New Roman" panose="02020603050405020304" pitchFamily="18" charset="0"/>
              </a:rPr>
              <a:t> </a:t>
            </a:r>
            <a:r>
              <a:rPr lang="en-US" sz="2000" spc="-10" dirty="0">
                <a:effectLst/>
                <a:ea typeface="Times New Roman" panose="02020603050405020304" pitchFamily="18" charset="0"/>
              </a:rPr>
              <a:t>application</a:t>
            </a:r>
            <a:endParaRPr lang="en-IN" sz="2000" spc="0" dirty="0">
              <a:effectLst/>
              <a:ea typeface="Times New Roman" panose="02020603050405020304" pitchFamily="18" charset="0"/>
            </a:endParaRPr>
          </a:p>
          <a:p>
            <a:pPr>
              <a:lnSpc>
                <a:spcPct val="150000"/>
              </a:lnSpc>
              <a:spcBef>
                <a:spcPts val="1020"/>
              </a:spcBef>
              <a:buSzPct val="100000"/>
              <a:tabLst>
                <a:tab pos="431165" algn="l"/>
              </a:tabLst>
            </a:pPr>
            <a:r>
              <a:rPr lang="en-US" sz="2000" spc="0" dirty="0">
                <a:effectLst/>
                <a:ea typeface="Times New Roman" panose="02020603050405020304" pitchFamily="18" charset="0"/>
              </a:rPr>
              <a:t>Create</a:t>
            </a:r>
            <a:r>
              <a:rPr lang="en-US" sz="2000" spc="270" dirty="0">
                <a:ea typeface="Times New Roman" panose="02020603050405020304" pitchFamily="18" charset="0"/>
              </a:rPr>
              <a:t> </a:t>
            </a:r>
            <a:r>
              <a:rPr lang="en-US" sz="2000" spc="0" dirty="0">
                <a:effectLst/>
                <a:ea typeface="Times New Roman" panose="02020603050405020304" pitchFamily="18" charset="0"/>
              </a:rPr>
              <a:t>bin</a:t>
            </a:r>
            <a:r>
              <a:rPr lang="en-US" sz="2000" spc="-25" dirty="0">
                <a:ea typeface="Times New Roman" panose="02020603050405020304" pitchFamily="18" charset="0"/>
              </a:rPr>
              <a:t> </a:t>
            </a:r>
            <a:r>
              <a:rPr lang="en-US" sz="2000" spc="0" dirty="0">
                <a:effectLst/>
                <a:ea typeface="Times New Roman" panose="02020603050405020304" pitchFamily="18" charset="0"/>
              </a:rPr>
              <a:t>: Admin can</a:t>
            </a:r>
            <a:r>
              <a:rPr lang="en-US" sz="2000" spc="-25" dirty="0">
                <a:effectLst/>
                <a:ea typeface="Times New Roman" panose="02020603050405020304" pitchFamily="18" charset="0"/>
              </a:rPr>
              <a:t> </a:t>
            </a:r>
            <a:r>
              <a:rPr lang="en-US" sz="2000" spc="0" dirty="0">
                <a:effectLst/>
                <a:ea typeface="Times New Roman" panose="02020603050405020304" pitchFamily="18" charset="0"/>
              </a:rPr>
              <a:t>create</a:t>
            </a:r>
            <a:r>
              <a:rPr lang="en-US" sz="2000" spc="-5" dirty="0">
                <a:effectLst/>
                <a:ea typeface="Times New Roman" panose="02020603050405020304" pitchFamily="18" charset="0"/>
              </a:rPr>
              <a:t> </a:t>
            </a:r>
            <a:r>
              <a:rPr lang="en-US" sz="2000" spc="0" dirty="0">
                <a:effectLst/>
                <a:ea typeface="Times New Roman" panose="02020603050405020304" pitchFamily="18" charset="0"/>
              </a:rPr>
              <a:t>garbage</a:t>
            </a:r>
            <a:r>
              <a:rPr lang="en-US" sz="2000" spc="-5" dirty="0">
                <a:effectLst/>
                <a:ea typeface="Times New Roman" panose="02020603050405020304" pitchFamily="18" charset="0"/>
              </a:rPr>
              <a:t> </a:t>
            </a:r>
            <a:r>
              <a:rPr lang="en-US" sz="2000" spc="0" dirty="0">
                <a:effectLst/>
                <a:ea typeface="Times New Roman" panose="02020603050405020304" pitchFamily="18" charset="0"/>
              </a:rPr>
              <a:t>bin in</a:t>
            </a:r>
            <a:r>
              <a:rPr lang="en-US" sz="2000" spc="20" dirty="0">
                <a:effectLst/>
                <a:ea typeface="Times New Roman" panose="02020603050405020304" pitchFamily="18" charset="0"/>
              </a:rPr>
              <a:t> </a:t>
            </a:r>
            <a:r>
              <a:rPr lang="en-US" sz="2000" spc="0" dirty="0">
                <a:effectLst/>
                <a:ea typeface="Times New Roman" panose="02020603050405020304" pitchFamily="18" charset="0"/>
              </a:rPr>
              <a:t>various</a:t>
            </a:r>
            <a:r>
              <a:rPr lang="en-US" sz="2000" spc="-5" dirty="0">
                <a:effectLst/>
                <a:ea typeface="Times New Roman" panose="02020603050405020304" pitchFamily="18" charset="0"/>
              </a:rPr>
              <a:t> </a:t>
            </a:r>
            <a:r>
              <a:rPr lang="en-US" sz="2000" spc="-10" dirty="0">
                <a:effectLst/>
                <a:ea typeface="Times New Roman" panose="02020603050405020304" pitchFamily="18" charset="0"/>
              </a:rPr>
              <a:t>locations.</a:t>
            </a:r>
            <a:endParaRPr lang="en-IN" sz="2000" spc="0" dirty="0">
              <a:effectLst/>
              <a:ea typeface="Times New Roman" panose="02020603050405020304" pitchFamily="18" charset="0"/>
            </a:endParaRPr>
          </a:p>
          <a:p>
            <a:pPr marR="173990">
              <a:lnSpc>
                <a:spcPct val="150000"/>
              </a:lnSpc>
              <a:spcBef>
                <a:spcPts val="1055"/>
              </a:spcBef>
              <a:buSzPct val="100000"/>
              <a:tabLst>
                <a:tab pos="431800" algn="l"/>
              </a:tabLst>
            </a:pPr>
            <a:endParaRPr lang="en-IN" sz="2000" spc="0" dirty="0">
              <a:effectLst/>
              <a:ea typeface="Times New Roman" panose="02020603050405020304" pitchFamily="18" charset="0"/>
            </a:endParaRPr>
          </a:p>
          <a:p>
            <a:pPr marL="0" indent="0" algn="l" eaLnBrk="1" fontAlgn="auto" hangingPunct="1">
              <a:spcAft>
                <a:spcPts val="0"/>
              </a:spcAft>
              <a:buNone/>
              <a:defRPr/>
            </a:pPr>
            <a:r>
              <a:rPr lang="en-US" sz="1200" dirty="0"/>
              <a:t>	</a:t>
            </a:r>
            <a:endParaRPr lang="en-IN" sz="1200" dirty="0">
              <a:effectLst/>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9</a:t>
            </a:fld>
            <a:endParaRPr lang="en-US"/>
          </a:p>
        </p:txBody>
      </p:sp>
    </p:spTree>
    <p:extLst>
      <p:ext uri="{BB962C8B-B14F-4D97-AF65-F5344CB8AC3E}">
        <p14:creationId xmlns:p14="http://schemas.microsoft.com/office/powerpoint/2010/main" val="3852077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TotalTime>
  <Words>1914</Words>
  <Application>Microsoft Office PowerPoint</Application>
  <PresentationFormat>On-screen Show (4:3)</PresentationFormat>
  <Paragraphs>624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Body</vt:lpstr>
      <vt:lpstr>Bookman Old Style</vt:lpstr>
      <vt:lpstr>Calibri</vt:lpstr>
      <vt:lpstr>Times New Roman</vt:lpstr>
      <vt:lpstr>Office Theme</vt:lpstr>
      <vt:lpstr>BIN BUSTER</vt:lpstr>
      <vt:lpstr>PRODUCT OWNER  Mr. BALACHANDRAN K.P  ASSOCIATE PROFESSER DEPARTMENT OF COMPUTER APPLICATIONS MES COLLEGE OF ENGINEERING, KUTTIPPURAM</vt:lpstr>
      <vt:lpstr>TABLE OF CONTENTS</vt:lpstr>
      <vt:lpstr>BIN BUSTER</vt:lpstr>
      <vt:lpstr>OBJECTIVES</vt:lpstr>
      <vt:lpstr>MOTIVATIONS</vt:lpstr>
      <vt:lpstr>FUNCTIONALITIES</vt:lpstr>
      <vt:lpstr>FUNCTIONALITIES</vt:lpstr>
      <vt:lpstr>MODULE DESCRIPTION</vt:lpstr>
      <vt:lpstr>MODULE DESCRIPTION</vt:lpstr>
      <vt:lpstr>MODULE DESCRIPTION</vt:lpstr>
      <vt:lpstr>MODULE DESCRIPTION</vt:lpstr>
      <vt:lpstr>DEVELOPING ENVIRONMENT</vt:lpstr>
      <vt:lpstr>SPRINT BACKLOG</vt:lpstr>
      <vt:lpstr>SPRINT BACKLOG</vt:lpstr>
      <vt:lpstr>SPRINT BACKLOG</vt:lpstr>
      <vt:lpstr>PRODUCT BACKLOG</vt:lpstr>
      <vt:lpstr>PRODUCT BACKLOG</vt:lpstr>
      <vt:lpstr>USER STORY</vt:lpstr>
      <vt:lpstr>USER STORY</vt:lpstr>
      <vt:lpstr>PROJECT PLAN</vt:lpstr>
      <vt:lpstr>PROJECT PLAN</vt:lpstr>
      <vt:lpstr>DATA FLOW DIAGRAM</vt:lpstr>
      <vt:lpstr>DATA FLOW DIAGRAM</vt:lpstr>
      <vt:lpstr>DATA FLOW DIAGRAM</vt:lpstr>
      <vt:lpstr>DATA FLOW DIAGRAM</vt:lpstr>
      <vt:lpstr>DATA FLOW DIAGRAM</vt:lpstr>
      <vt:lpstr>ER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Faculty</dc:creator>
  <cp:lastModifiedBy>bhavana kb</cp:lastModifiedBy>
  <cp:revision>89</cp:revision>
  <dcterms:created xsi:type="dcterms:W3CDTF">2024-09-27T10:56:22Z</dcterms:created>
  <dcterms:modified xsi:type="dcterms:W3CDTF">2024-10-05T10:38:29Z</dcterms:modified>
</cp:coreProperties>
</file>