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7.svg" ContentType="image/svg+xml"/>
  <Override PartName="/ppt/media/image19.svg" ContentType="image/svg+xml"/>
  <Override PartName="/ppt/media/image2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74" r:id="rId5"/>
    <p:sldId id="258" r:id="rId6"/>
    <p:sldId id="259" r:id="rId7"/>
    <p:sldId id="260" r:id="rId8"/>
    <p:sldId id="272" r:id="rId9"/>
    <p:sldId id="273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5" r:id="rId18"/>
    <p:sldId id="268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21A919-C053-4EDE-A863-74BDF7C360AD}">
          <p14:sldIdLst>
            <p14:sldId id="257"/>
            <p14:sldId id="256"/>
            <p14:sldId id="274"/>
            <p14:sldId id="258"/>
            <p14:sldId id="259"/>
            <p14:sldId id="260"/>
            <p14:sldId id="272"/>
            <p14:sldId id="273"/>
            <p14:sldId id="261"/>
            <p14:sldId id="262"/>
            <p14:sldId id="263"/>
            <p14:sldId id="264"/>
            <p14:sldId id="265"/>
            <p14:sldId id="266"/>
            <p14:sldId id="267"/>
            <p14:sldId id="275"/>
            <p14:sldId id="268"/>
          </p14:sldIdLst>
        </p14:section>
        <p14:section name="Untitled Section" id="{B443FED4-BE88-459F-984C-8852F58A6068}">
          <p14:sldIdLst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91CC-AD9D-4B05-BA27-B2E9B3ABBE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74B49F-D5A6-4392-98FB-65E8AE43969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EE91CC-AD9D-4B05-BA27-B2E9B3ABBEF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3.svg"/><Relationship Id="rId7" Type="http://schemas.openxmlformats.org/officeDocument/2006/relationships/image" Target="../media/image22.png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svg"/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754" y="2537717"/>
            <a:ext cx="9123450" cy="311307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+mn-lt"/>
              </a:rPr>
              <a:t>SCIENTIFIC FOUNDATION OF HEALTH</a:t>
            </a:r>
            <a:endParaRPr lang="en-US" sz="60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9339208" y="3339101"/>
            <a:ext cx="2763748" cy="356392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853" y="3871296"/>
            <a:ext cx="3031733" cy="3031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74742" cy="23617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95" y="18650"/>
            <a:ext cx="7331361" cy="23430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78437"/>
            <a:ext cx="9601196" cy="1303867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Maintaining and Rebuilding Trust in Friendships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6462859" cy="3318936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/>
              <a:t>Communication: </a:t>
            </a:r>
            <a:endParaRPr lang="en-US" sz="2600" b="1" dirty="0"/>
          </a:p>
          <a:p>
            <a:pPr marL="0" indent="0">
              <a:buNone/>
            </a:pPr>
            <a:r>
              <a:rPr lang="en-US" dirty="0"/>
              <a:t>Maintain regular and open communication. Listen actively and share honestly. </a:t>
            </a:r>
            <a:endParaRPr lang="en-US" dirty="0"/>
          </a:p>
          <a:p>
            <a:r>
              <a:rPr lang="en-US" sz="2600" b="1" dirty="0"/>
              <a:t>Accountability: </a:t>
            </a:r>
            <a:endParaRPr lang="en-US" sz="2600" b="1" dirty="0"/>
          </a:p>
          <a:p>
            <a:pPr marL="0" indent="0">
              <a:buNone/>
            </a:pPr>
            <a:r>
              <a:rPr lang="en-US" dirty="0"/>
              <a:t>Own up to your mistakes and make amends. Taking responsibility shows integrity.  </a:t>
            </a:r>
            <a:endParaRPr lang="en-US" dirty="0"/>
          </a:p>
          <a:p>
            <a:r>
              <a:rPr lang="en-US" sz="2600" b="1" dirty="0"/>
              <a:t>Consistency: </a:t>
            </a:r>
            <a:endParaRPr lang="en-US" sz="2600" b="1" dirty="0"/>
          </a:p>
          <a:p>
            <a:pPr marL="0" indent="0">
              <a:buNone/>
            </a:pPr>
            <a:r>
              <a:rPr lang="en-US" dirty="0"/>
              <a:t>Consistent behavior over time reinforces trust. Show up and be there for your friends.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260" y="2585720"/>
            <a:ext cx="1630680" cy="1630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0" y="2616199"/>
            <a:ext cx="1508760" cy="1600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217" y="4224484"/>
            <a:ext cx="1754723" cy="20006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4465319"/>
            <a:ext cx="1508760" cy="15142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93059" y="856635"/>
            <a:ext cx="7068901" cy="3448050"/>
          </a:xfrm>
        </p:spPr>
        <p:txBody>
          <a:bodyPr>
            <a:noAutofit/>
          </a:bodyPr>
          <a:lstStyle/>
          <a:p>
            <a:r>
              <a:rPr lang="en-US" sz="2800" b="1" dirty="0"/>
              <a:t>Rebuilding Trust:  </a:t>
            </a:r>
            <a:endParaRPr lang="en-US" sz="2800" b="1" dirty="0"/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2800" b="1" dirty="0"/>
              <a:t>Sincere Apology : </a:t>
            </a:r>
            <a:r>
              <a:rPr lang="en-US" sz="2800" dirty="0"/>
              <a:t>Acknowledge the mistake and offer a genuine apology.</a:t>
            </a:r>
            <a:endParaRPr lang="en-US" sz="2800" dirty="0"/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2800" b="1" dirty="0"/>
              <a:t>Forgiveness :</a:t>
            </a:r>
            <a:r>
              <a:rPr lang="en-US" sz="2800" dirty="0"/>
              <a:t> Both parties need to be willing to forgive and move forward.</a:t>
            </a:r>
            <a:endParaRPr lang="en-US" sz="2800" dirty="0"/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2800" b="1" dirty="0"/>
              <a:t>Action and Patience: </a:t>
            </a:r>
            <a:r>
              <a:rPr lang="en-US" sz="2800" dirty="0"/>
              <a:t>Demonstrate change through consistent actions and give it time.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34064" y="4454013"/>
            <a:ext cx="103238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“Trust is the glue of life . It’s the most essential ingredient in effective communication . It’s the foundational principle that holds all relationship”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             - Stephen Covey 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161" y="2201565"/>
            <a:ext cx="2103120" cy="21031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1" y="738525"/>
            <a:ext cx="2103120" cy="1463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321" y="738525"/>
            <a:ext cx="1280159" cy="11835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58801"/>
            <a:ext cx="9609669" cy="853440"/>
          </a:xfrm>
        </p:spPr>
        <p:txBody>
          <a:bodyPr>
            <a:noAutofit/>
          </a:bodyPr>
          <a:lstStyle/>
          <a:p>
            <a:pPr algn="ctr"/>
            <a:r>
              <a:rPr lang="en-US" sz="4700" dirty="0"/>
              <a:t>SUMMARY</a:t>
            </a:r>
            <a:endParaRPr lang="en-IN" sz="47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1" y="1544320"/>
            <a:ext cx="5872479" cy="4622800"/>
          </a:xfrm>
        </p:spPr>
        <p:txBody>
          <a:bodyPr>
            <a:normAutofit fontScale="25000" lnSpcReduction="20000"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Friendship and communication are essential aspects of human life, providing emotional support, companionship, and a sense of belonging.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Friendships enrich our lives by offering comfort, understanding, and shared experiences, which contribute to our overall well-being and happiness. 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communication is the cornerstone of strong friendships, allowing for open expression of thoughts and feelings, fostering trust, and resolving conflicts.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friends act as a support system during challenging times, offering advice, empathy, and encouragement. 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5440" y="2153920"/>
            <a:ext cx="4673600" cy="303087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295401" y="1239520"/>
            <a:ext cx="5024119" cy="4398261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friends can influence personal growth by providing different perspectives and constructive feedback.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healthy friendships requires effort, including regular communication, active listening, and mutual respect.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reciprocal nature of friendship means that both parties benefit, creating a balanced and fulfilling relationship.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Investing in friendships enriches one's life with joy, laughter, and a deeper understanding of oneself and others.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3560" y="1361440"/>
            <a:ext cx="381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Bibliography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Bing browser</a:t>
            </a:r>
            <a:endParaRPr lang="en-IN" dirty="0"/>
          </a:p>
          <a:p>
            <a:r>
              <a:rPr lang="en-IN" dirty="0"/>
              <a:t>Wikipedia </a:t>
            </a:r>
            <a:endParaRPr lang="en-IN" dirty="0"/>
          </a:p>
          <a:p>
            <a:r>
              <a:rPr lang="en-IN" dirty="0"/>
              <a:t>Microsoft power point shapes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0705" y="82193"/>
            <a:ext cx="9719353" cy="5208997"/>
          </a:xfrm>
        </p:spPr>
        <p:txBody>
          <a:bodyPr/>
          <a:lstStyle/>
          <a:p>
            <a:r>
              <a:rPr lang="en-US" sz="6000" dirty="0">
                <a:solidFill>
                  <a:srgbClr val="7030A0"/>
                </a:solidFill>
                <a:latin typeface="Bahnschrift SemiBold" panose="020B0502040204020203" pitchFamily="34" charset="0"/>
              </a:rPr>
              <a:t>FRIENDS AND FRIENDSHIP </a:t>
            </a:r>
            <a:r>
              <a:rPr lang="en-US" dirty="0">
                <a:solidFill>
                  <a:srgbClr val="00B050"/>
                </a:solidFill>
                <a:latin typeface="Book Antiqua" panose="02040602050305030304" pitchFamily="18" charset="0"/>
              </a:rPr>
              <a:t>“THE VALUE OF RELATIONSHIP AND COMMUNICATION”</a:t>
            </a:r>
            <a:endParaRPr lang="en-US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6688476"/>
            <a:ext cx="6815669" cy="169523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7485">
            <a:off x="9580937" y="3631763"/>
            <a:ext cx="2308339" cy="28728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0486"/>
            <a:ext cx="4438436" cy="14640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8" y="103448"/>
            <a:ext cx="2080334" cy="17825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072" y="178940"/>
            <a:ext cx="1265146" cy="12286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454" y="330912"/>
            <a:ext cx="977469" cy="9739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638" y="0"/>
            <a:ext cx="5647362" cy="15668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Team Members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dirty="0"/>
          </a:p>
          <a:p>
            <a:r>
              <a:rPr lang="en-US" dirty="0"/>
              <a:t> </a:t>
            </a:r>
            <a:endParaRPr lang="en-US" dirty="0"/>
          </a:p>
          <a:p>
            <a:r>
              <a:rPr lang="en-IN" altLang="en-US" dirty="0"/>
              <a:t>Communication is the key for healthy relationships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Building trust in friendships </a:t>
            </a:r>
            <a:endParaRPr lang="en-US" dirty="0"/>
          </a:p>
          <a:p>
            <a:r>
              <a:rPr lang="en-US" dirty="0"/>
              <a:t>Maintaining and rebuilding trust in friendships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410" y="791845"/>
            <a:ext cx="9140190" cy="673100"/>
          </a:xfrm>
        </p:spPr>
        <p:txBody>
          <a:bodyPr>
            <a:normAutofit fontScale="90000"/>
          </a:bodyPr>
          <a:lstStyle/>
          <a:p>
            <a:r>
              <a:rPr lang="en-IN" altLang="en-US"/>
              <a:t>The role of friendship in different life stages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530" y="1464945"/>
            <a:ext cx="10613390" cy="4591050"/>
          </a:xfrm>
        </p:spPr>
        <p:txBody>
          <a:bodyPr>
            <a:noAutofit/>
          </a:bodyPr>
          <a:lstStyle/>
          <a:p>
            <a:r>
              <a:rPr lang="en-US" sz="1800" b="1" i="1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Childhood (0-12 years):</a:t>
            </a:r>
            <a:endParaRPr lang="en-US" sz="1800" b="1" i="1" u="sng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  <a:p>
            <a:r>
              <a:rPr lang="en-US" sz="2000" b="1" i="1"/>
              <a:t>Friendships in childhood provide companionship, playmates, and socialization skills.</a:t>
            </a:r>
            <a:endParaRPr lang="en-US" sz="2000" b="1" i="1"/>
          </a:p>
          <a:p>
            <a:r>
              <a:rPr lang="en-US" sz="2000" b="1" i="1"/>
              <a:t>They help children learn important social norms, empathy, and conflict resolution.</a:t>
            </a:r>
            <a:endParaRPr lang="en-US" sz="2000" b="1" i="1"/>
          </a:p>
          <a:p>
            <a:r>
              <a:rPr lang="en-US" sz="2000" b="1" i="1"/>
              <a:t>Friendships foster emotional development, offering a sense of belonging and security.</a:t>
            </a:r>
            <a:endParaRPr lang="en-US" sz="2000" b="1" i="1"/>
          </a:p>
          <a:p>
            <a:r>
              <a:rPr lang="en-US" sz="2000" b="1" i="1">
                <a:highlight>
                  <a:srgbClr val="FFFF00"/>
                </a:highlight>
              </a:rPr>
              <a:t>Adolescence (13-19 years):</a:t>
            </a:r>
            <a:endParaRPr lang="en-US" sz="2000" b="1" i="1">
              <a:highlight>
                <a:srgbClr val="FFFF00"/>
              </a:highlight>
            </a:endParaRPr>
          </a:p>
          <a:p>
            <a:r>
              <a:rPr lang="en-US" sz="2000" b="1" i="1"/>
              <a:t>During adolescence, friendships become central as peers often replace parents as the primary source of support and influence.</a:t>
            </a:r>
            <a:endParaRPr lang="en-US" sz="2000" b="1" i="1"/>
          </a:p>
          <a:p>
            <a:r>
              <a:rPr lang="en-US" sz="2000" b="1" i="1"/>
              <a:t>Friendships offer validation, acceptance, and identity formation as teenagers navigate complex social dynamics.</a:t>
            </a:r>
            <a:endParaRPr lang="en-US" sz="2000" b="1" i="1"/>
          </a:p>
          <a:p>
            <a:r>
              <a:rPr lang="en-US" sz="2000" b="1" i="1"/>
              <a:t>They serve as a buffer against stress, providing emotional support and understanding during this transitional period.</a:t>
            </a:r>
            <a:endParaRPr lang="en-US" sz="2000" b="1" i="1"/>
          </a:p>
          <a:p>
            <a:endParaRPr lang="en-US" sz="700"/>
          </a:p>
          <a:p>
            <a:endParaRPr lang="en-US"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659765" y="664210"/>
            <a:ext cx="10797540" cy="5525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>
                <a:highlight>
                  <a:srgbClr val="FFFF00"/>
                </a:highlight>
                <a:sym typeface="+mn-ea"/>
              </a:rPr>
              <a:t>Young Adulthood (20-39 years):</a:t>
            </a:r>
            <a:endParaRPr lang="en-US" sz="2400" b="1">
              <a:highlight>
                <a:srgbClr val="FFFF00"/>
              </a:highlight>
            </a:endParaRPr>
          </a:p>
          <a:p>
            <a:r>
              <a:rPr lang="en-US" sz="2400" b="1">
                <a:sym typeface="+mn-ea"/>
              </a:rPr>
              <a:t>In young adulthood, friendships continue to be essential for emotional support, but they also play a role in personal and professional development.</a:t>
            </a:r>
            <a:endParaRPr lang="en-US" sz="2400" b="1"/>
          </a:p>
          <a:p>
            <a:r>
              <a:rPr lang="en-US" sz="2400" b="1">
                <a:sym typeface="+mn-ea"/>
              </a:rPr>
              <a:t>Friends may share similar life experiences, goals, and interests, providing a network for socializing, career networking, and mutual growth.</a:t>
            </a:r>
            <a:endParaRPr lang="en-US" sz="2400" b="1"/>
          </a:p>
          <a:p>
            <a:r>
              <a:rPr lang="en-US" sz="2400" b="1">
                <a:sym typeface="+mn-ea"/>
              </a:rPr>
              <a:t>Friendships in this stage often involve shared activities, adventures, and exploration of life's possibilities.</a:t>
            </a:r>
            <a:endParaRPr lang="en-US" sz="2400" b="1"/>
          </a:p>
          <a:p>
            <a:r>
              <a:rPr lang="en-US" sz="2400" b="1">
                <a:highlight>
                  <a:srgbClr val="FFFF00"/>
                </a:highlight>
                <a:sym typeface="+mn-ea"/>
              </a:rPr>
              <a:t>Middle Adulthood (40-59 years):</a:t>
            </a:r>
            <a:endParaRPr lang="en-US" sz="2400" b="1">
              <a:highlight>
                <a:srgbClr val="FFFF00"/>
              </a:highlight>
            </a:endParaRPr>
          </a:p>
          <a:p>
            <a:r>
              <a:rPr lang="en-US" sz="2400" b="1">
                <a:sym typeface="+mn-ea"/>
              </a:rPr>
              <a:t>Friendships during middle adulthood offer stability, continuity, and a sense of belonging during significant life changes such as marriage, parenthood, and career advancements.</a:t>
            </a:r>
            <a:endParaRPr lang="en-US" sz="2400" b="1"/>
          </a:p>
          <a:p>
            <a:r>
              <a:rPr lang="en-US" sz="2400" b="1">
                <a:sym typeface="+mn-ea"/>
              </a:rPr>
              <a:t>They provide companionship and support as individuals juggle multiple responsibilities, including family and work obligations.</a:t>
            </a:r>
            <a:endParaRPr lang="en-US" sz="2400" b="1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28345"/>
            <a:ext cx="9022715" cy="632460"/>
          </a:xfrm>
        </p:spPr>
        <p:txBody>
          <a:bodyPr>
            <a:normAutofit fontScale="90000"/>
          </a:bodyPr>
          <a:lstStyle/>
          <a:p>
            <a:r>
              <a:rPr lang="en-IN"/>
              <a:t>Communication is the key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6745" y="1275080"/>
            <a:ext cx="11403330" cy="5068570"/>
          </a:xfrm>
        </p:spPr>
        <p:txBody>
          <a:bodyPr>
            <a:normAutofit lnSpcReduction="10000"/>
          </a:bodyPr>
          <a:lstStyle/>
          <a:p>
            <a:r>
              <a:rPr lang="en-IN"/>
              <a:t>In simple words ,Communication means that a message was </a:t>
            </a:r>
            <a:r>
              <a:rPr lang="en-IN">
                <a:solidFill>
                  <a:srgbClr val="FF0000"/>
                </a:solidFill>
              </a:rPr>
              <a:t>sent</a:t>
            </a:r>
            <a:r>
              <a:rPr lang="en-IN"/>
              <a:t>,was</a:t>
            </a:r>
            <a:r>
              <a:rPr lang="en-IN">
                <a:solidFill>
                  <a:srgbClr val="FF0000"/>
                </a:solidFill>
              </a:rPr>
              <a:t> received</a:t>
            </a:r>
            <a:r>
              <a:rPr lang="en-IN"/>
              <a:t> and was </a:t>
            </a:r>
            <a:r>
              <a:rPr lang="en-IN">
                <a:solidFill>
                  <a:srgbClr val="FF0000"/>
                </a:solidFill>
              </a:rPr>
              <a:t>understood.</a:t>
            </a:r>
            <a:endParaRPr lang="en-IN">
              <a:solidFill>
                <a:srgbClr val="FF0000"/>
              </a:solidFill>
            </a:endParaRPr>
          </a:p>
          <a:p>
            <a:r>
              <a:rPr lang="en-IN" b="1"/>
              <a:t>Factors affecting the communication &gt;&gt;&gt;</a:t>
            </a:r>
            <a:endParaRPr lang="en-IN" b="1"/>
          </a:p>
          <a:p>
            <a:r>
              <a:rPr lang="en-IN" b="1" i="1"/>
              <a:t>Using multiple channels for good communication:</a:t>
            </a:r>
            <a:endParaRPr lang="en-IN" b="1" i="1"/>
          </a:p>
          <a:p>
            <a:r>
              <a:rPr lang="en-IN">
                <a:highlight>
                  <a:srgbClr val="FFFF00"/>
                </a:highlight>
              </a:rPr>
              <a:t>Body movements and postures~facial expressions~Gestures</a:t>
            </a:r>
            <a:endParaRPr lang="en-IN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IN">
                <a:highlight>
                  <a:srgbClr val="FFFF00"/>
                </a:highlight>
              </a:rPr>
              <a:t>~Eye contact~voice volume,tone,rate&amp;inflection</a:t>
            </a:r>
            <a:endParaRPr lang="en-IN"/>
          </a:p>
          <a:p>
            <a:r>
              <a:rPr lang="en-IN" b="1" i="1" u="sng"/>
              <a:t>Communication with parents:</a:t>
            </a:r>
            <a:r>
              <a:rPr lang="en-IN"/>
              <a:t>This is because effective communication builds understanding &amp;trust with parents,at the same time this allows parents to understand wts happening for children&amp;work together to support them.</a:t>
            </a:r>
            <a:endParaRPr lang="en-IN"/>
          </a:p>
          <a:p>
            <a:r>
              <a:rPr lang="en-IN" b="1" u="sng"/>
              <a:t>Communication with teachers:</a:t>
            </a:r>
            <a:r>
              <a:rPr lang="en-IN"/>
              <a:t>One should not hesitate , to ask doubts .Helps in personal growth and learning process.</a:t>
            </a:r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6740" y="1727200"/>
            <a:ext cx="2893695" cy="21831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614680" y="579120"/>
            <a:ext cx="10901680" cy="5638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  </a:t>
            </a:r>
            <a:r>
              <a:rPr lang="en-IN" altLang="en-US" sz="2000" b="1" i="1" u="sng"/>
              <a:t>Communication with friends: </a:t>
            </a:r>
            <a:r>
              <a:rPr lang="en-IN" altLang="en-US" sz="2400">
                <a:cs typeface="+mn-lt"/>
              </a:rPr>
              <a:t>Be truthful &amp;honest.Don’t blindly trust others (Trust but verify).Respect others and their privacy.Equal efforts from both sides.</a:t>
            </a:r>
            <a:endParaRPr lang="en-IN" altLang="en-US" sz="2400"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>
                <a:cs typeface="+mn-lt"/>
              </a:rPr>
              <a:t>Communication is the key to successful relationship,attentiveness&amp;consistency.Without it there is no relationship.</a:t>
            </a:r>
            <a:endParaRPr lang="en-IN" altLang="en-US" sz="2400"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>
                <a:cs typeface="+mn-lt"/>
              </a:rPr>
              <a:t>Lack of communication ruins everything because instead of knowing how the other person is feeling ,we just assume.</a:t>
            </a:r>
            <a:endParaRPr lang="en-IN" altLang="en-US" sz="2400"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>
                <a:cs typeface="+mn-lt"/>
              </a:rPr>
              <a:t>Communication to a relationship is like oxygen to life ,without it ,it dies.</a:t>
            </a:r>
            <a:endParaRPr lang="en-IN" altLang="en-US" sz="2400"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>
                <a:cs typeface="+mn-lt"/>
              </a:rPr>
              <a:t>The biggest communication problem is we don’t listen to understand we listen to reply.</a:t>
            </a:r>
            <a:endParaRPr lang="en-IN" altLang="en-US" sz="2400"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>
                <a:cs typeface="+mn-lt"/>
              </a:rPr>
              <a:t>Communicate.Even when it’s uncomfortable or uneasy.One of the best way to heal ,is simply getting everything out.</a:t>
            </a:r>
            <a:endParaRPr lang="en-IN" altLang="en-US" sz="2400"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>
                <a:cs typeface="+mn-lt"/>
              </a:rPr>
              <a:t> </a:t>
            </a:r>
            <a:endParaRPr lang="en-IN" altLang="en-US" sz="2400"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altLang="en-US" sz="2400"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2400"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2400"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altLang="en-US" sz="2400">
              <a:cs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063484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Trust in Friendships</a:t>
            </a:r>
            <a:endParaRPr lang="en-IN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6500566" cy="3674186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/>
              <a:t>Reliability</a:t>
            </a:r>
            <a:r>
              <a:rPr lang="en-US" dirty="0"/>
              <a:t>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Keep your promises and be dependable. Consistent actions build a sense of security.  </a:t>
            </a:r>
            <a:endParaRPr lang="en-US" dirty="0"/>
          </a:p>
          <a:p>
            <a:r>
              <a:rPr lang="en-US" b="1" u="sng" dirty="0"/>
              <a:t>Honesty:</a:t>
            </a:r>
            <a:r>
              <a:rPr lang="en-US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Be truthful, even when it's difficult. Honesty fosters openness and authenticity.</a:t>
            </a:r>
            <a:endParaRPr lang="en-US" dirty="0"/>
          </a:p>
          <a:p>
            <a:r>
              <a:rPr lang="en-US" b="1" u="sng" dirty="0"/>
              <a:t>Transparency</a:t>
            </a:r>
            <a:r>
              <a:rPr lang="en-US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Share your thoughts and feelings openly to prevent misunderstandings.</a:t>
            </a:r>
            <a:endParaRPr lang="en-IN" dirty="0"/>
          </a:p>
        </p:txBody>
      </p:sp>
      <p:pic>
        <p:nvPicPr>
          <p:cNvPr id="5" name="Graphic 4" descr="Social network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773629" y="2636528"/>
            <a:ext cx="914400" cy="914400"/>
          </a:xfrm>
          <a:prstGeom prst="rect">
            <a:avLst/>
          </a:prstGeom>
        </p:spPr>
      </p:pic>
      <p:pic>
        <p:nvPicPr>
          <p:cNvPr id="7" name="Graphic 6" descr="Monthly calenda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3884" y="2642908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181" y="4478087"/>
            <a:ext cx="1570703" cy="1709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570" y="3654986"/>
            <a:ext cx="2322714" cy="1063485"/>
          </a:xfrm>
          <a:prstGeom prst="rect">
            <a:avLst/>
          </a:prstGeom>
        </p:spPr>
      </p:pic>
      <p:pic>
        <p:nvPicPr>
          <p:cNvPr id="17" name="Graphic 16" descr="Open book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31680" y="4961467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0</TotalTime>
  <Words>5221</Words>
  <Application>WPS Presentation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Arial</vt:lpstr>
      <vt:lpstr>Bahnschrift SemiBold</vt:lpstr>
      <vt:lpstr>Book Antiqua</vt:lpstr>
      <vt:lpstr>Times New Roman</vt:lpstr>
      <vt:lpstr>Garamond</vt:lpstr>
      <vt:lpstr>Microsoft YaHei</vt:lpstr>
      <vt:lpstr>Arial Unicode MS</vt:lpstr>
      <vt:lpstr>Calibri</vt:lpstr>
      <vt:lpstr>Organic</vt:lpstr>
      <vt:lpstr>SCIENTIFIC FOUNDATION OF HEALTH</vt:lpstr>
      <vt:lpstr>FRIENDS AND FRIENDSHIP “THE VALUE OF RELATIONSHIP AND COMMUNICATION”</vt:lpstr>
      <vt:lpstr>Team Members</vt:lpstr>
      <vt:lpstr>CONTENTS</vt:lpstr>
      <vt:lpstr>PowerPoint 演示文稿</vt:lpstr>
      <vt:lpstr>PowerPoint 演示文稿</vt:lpstr>
      <vt:lpstr>Communication is the key</vt:lpstr>
      <vt:lpstr>PowerPoint 演示文稿</vt:lpstr>
      <vt:lpstr>Building Trust in Friendships</vt:lpstr>
      <vt:lpstr>Maintaining and Rebuilding Trust in Friendships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  <vt:lpstr>PowerPoint 演示文稿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FOUNDATION OF HEALTH</dc:title>
  <dc:creator>Akash Kumar</dc:creator>
  <cp:lastModifiedBy>bhava</cp:lastModifiedBy>
  <cp:revision>6</cp:revision>
  <dcterms:created xsi:type="dcterms:W3CDTF">2024-06-01T07:59:00Z</dcterms:created>
  <dcterms:modified xsi:type="dcterms:W3CDTF">2024-06-03T18:20:26Z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E76C9B27AA7B40D081124A0F1272E540_12</vt:lpwstr>
  </property>
  <property fmtid="{D5CDD505-2E9C-101B-9397-08002B2CF9AE}" pid="3" name="KSOProductBuildVer">
    <vt:lpwstr>1033-12.2.0.16909</vt:lpwstr>
  </property>
</Properties>
</file>