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sldIdLst>
    <p:sldId id="287" r:id="rId4"/>
    <p:sldId id="288" r:id="rId5"/>
    <p:sldId id="289" r:id="rId6"/>
    <p:sldId id="290" r:id="rId7"/>
    <p:sldId id="256" r:id="rId8"/>
    <p:sldId id="291" r:id="rId10"/>
    <p:sldId id="292" r:id="rId11"/>
    <p:sldId id="299" r:id="rId12"/>
    <p:sldId id="297" r:id="rId13"/>
    <p:sldId id="2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explosion val="0"/>
          <c:dPt>
            <c:idx val="0"/>
            <c:bubble3D val="0"/>
            <c:spPr>
              <a:solidFill>
                <a:srgbClr val="2F2E2C"/>
              </a:solidFill>
              <a:effectLst/>
            </c:spPr>
          </c:dPt>
          <c:dPt>
            <c:idx val="1"/>
            <c:bubble3D val="0"/>
            <c:spPr>
              <a:solidFill>
                <a:srgbClr val="B5B4B4"/>
              </a:solidFill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Job Scheduling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  <c:extLst>
      <c:ext uri="{0b15fc19-7d7d-44ad-8c2d-2c3a37ce22c3}">
        <chartProps xmlns="https://web.wps.cn/et/2018/main" chartId="{12ca0199-acb9-4581-8e90-15ebc2edb5e2}"/>
      </c:ext>
    </c:extLst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explosion val="0"/>
          <c:dPt>
            <c:idx val="0"/>
            <c:bubble3D val="0"/>
            <c:spPr>
              <a:solidFill>
                <a:srgbClr val="2F2E2C"/>
              </a:solidFill>
              <a:effectLst/>
            </c:spPr>
          </c:dPt>
          <c:dPt>
            <c:idx val="1"/>
            <c:bubble3D val="0"/>
            <c:spPr>
              <a:solidFill>
                <a:srgbClr val="B5B4B4"/>
              </a:solidFill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Print Queue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</c:v>
                </c:pt>
                <c:pt idx="1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  <c:extLst>
      <c:ext uri="{0b15fc19-7d7d-44ad-8c2d-2c3a37ce22c3}">
        <chartProps xmlns="https://web.wps.cn/et/2018/main" chartId="{bed0479a-6224-41b0-90ff-25d97fe9f634}"/>
      </c:ext>
    </c:extLst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explosion val="0"/>
          <c:dPt>
            <c:idx val="0"/>
            <c:bubble3D val="0"/>
            <c:spPr>
              <a:solidFill>
                <a:srgbClr val="2F2E2C"/>
              </a:solidFill>
              <a:effectLst/>
            </c:spPr>
          </c:dPt>
          <c:dPt>
            <c:idx val="1"/>
            <c:bubble3D val="0"/>
            <c:spPr>
              <a:solidFill>
                <a:srgbClr val="B5B4B4"/>
              </a:solidFill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Call Center Systems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</c:v>
                </c:pt>
                <c:pt idx="1">
                  <c:v>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  <c:extLst>
      <c:ext uri="{0b15fc19-7d7d-44ad-8c2d-2c3a37ce22c3}">
        <chartProps xmlns="https://web.wps.cn/et/2018/main" chartId="{877166b1-5004-45c4-9d1a-feb6f5601a6b}"/>
      </c:ext>
    </c:extLst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explosion val="0"/>
          <c:dPt>
            <c:idx val="0"/>
            <c:bubble3D val="0"/>
            <c:spPr>
              <a:solidFill>
                <a:srgbClr val="2F2E2C"/>
              </a:solidFill>
              <a:effectLst/>
            </c:spPr>
          </c:dPt>
          <c:dPt>
            <c:idx val="1"/>
            <c:bubble3D val="0"/>
            <c:spPr>
              <a:solidFill>
                <a:srgbClr val="B5B4B4"/>
              </a:solidFill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Buffer Management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  <c:extLst>
      <c:ext uri="{0b15fc19-7d7d-44ad-8c2d-2c3a37ce22c3}">
        <chartProps xmlns="https://web.wps.cn/et/2018/main" chartId="{f6fa94aa-65b5-4684-a63f-352ff2da9077}"/>
      </c:ext>
    </c:extLst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FE3CC-1AFF-4D09-B762-FFEA18A94B58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8FE4A-1A63-437C-999D-F8D7939524D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C257-77D7-4402-9FD1-6954C7D8009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C41-9948-495E-898B-4504E9E56C2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C257-77D7-4402-9FD1-6954C7D8009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C41-9948-495E-898B-4504E9E56C2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C257-77D7-4402-9FD1-6954C7D8009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C41-9948-495E-898B-4504E9E56C2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7665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 anchor="b">
            <a:normAutofit/>
          </a:bodyPr>
          <a:lstStyle>
            <a:lvl1pPr marL="0" indent="0" algn="l">
              <a:buNone/>
              <a:defRPr sz="12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>
            <a:lvl1pPr algn="ctr">
              <a:defRPr sz="1250"/>
            </a:lvl1pPr>
          </a:lstStyle>
          <a:p>
            <a:pPr algn="r"/>
            <a:r>
              <a:rPr lang="en-ID" dirty="0"/>
              <a:t>PRESENTATION TITLE</a:t>
            </a:r>
            <a:endParaRPr lang="en-ID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944665" y="318134"/>
            <a:ext cx="4800600" cy="663054"/>
          </a:xfrm>
        </p:spPr>
        <p:txBody>
          <a:bodyPr anchor="t">
            <a:norm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567" y="3622530"/>
            <a:ext cx="4616483" cy="2926437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</a:fld>
            <a:endParaRPr lang="en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854833" y="3622530"/>
            <a:ext cx="4401600" cy="2926437"/>
          </a:xfrm>
        </p:spPr>
        <p:txBody>
          <a:bodyPr>
            <a:normAutofit/>
          </a:bodyPr>
          <a:lstStyle>
            <a:lvl1pPr algn="l">
              <a:defRPr sz="140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816000" y="1269000"/>
            <a:ext cx="2280000" cy="21600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854833" y="2949000"/>
            <a:ext cx="4401600" cy="480000"/>
          </a:xfrm>
        </p:spPr>
        <p:txBody>
          <a:bodyPr anchor="b">
            <a:norm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 userDrawn="1"/>
        </p:nvSpPr>
        <p:spPr>
          <a:xfrm>
            <a:off x="946149" y="1524000"/>
            <a:ext cx="4665132" cy="5024967"/>
          </a:xfrm>
          <a:prstGeom prst="roundRect">
            <a:avLst>
              <a:gd name="adj" fmla="val 2692"/>
            </a:avLst>
          </a:prstGeom>
          <a:solidFill>
            <a:schemeClr val="bg1">
              <a:lumMod val="90000"/>
              <a:lumOff val="1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</a:fld>
            <a:endParaRPr lang="en-ID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5894916" y="1524000"/>
            <a:ext cx="5361517" cy="5024967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53293" y="2062081"/>
            <a:ext cx="4250844" cy="448688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5"/>
            </a:lvl2pPr>
            <a:lvl3pPr>
              <a:defRPr sz="800"/>
            </a:lvl3pPr>
            <a:lvl4pPr>
              <a:defRPr sz="735"/>
            </a:lvl4pPr>
            <a:lvl5pPr>
              <a:defRPr sz="735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153293" y="1605279"/>
            <a:ext cx="4250844" cy="365761"/>
          </a:xfrm>
        </p:spPr>
        <p:txBody>
          <a:bodyPr anchor="b">
            <a:norm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0283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</a:fld>
            <a:endParaRPr lang="en-ID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946150" y="5072095"/>
            <a:ext cx="10310283" cy="13584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5"/>
            </a:lvl2pPr>
            <a:lvl3pPr>
              <a:defRPr sz="800"/>
            </a:lvl3pPr>
            <a:lvl4pPr>
              <a:defRPr sz="735"/>
            </a:lvl4pPr>
            <a:lvl5pPr>
              <a:defRPr sz="735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8087783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4516966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935567" y="4673600"/>
            <a:ext cx="10310283" cy="302942"/>
          </a:xfrm>
        </p:spPr>
        <p:txBody>
          <a:bodyPr anchor="b">
            <a:no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1" y="309034"/>
            <a:ext cx="5149851" cy="2560800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</a:fld>
            <a:endParaRPr lang="en-ID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946148" y="309033"/>
            <a:ext cx="5048252" cy="2967704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490447" y="3506233"/>
            <a:ext cx="4755405" cy="304273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5"/>
            </a:lvl2pPr>
            <a:lvl3pPr>
              <a:defRPr sz="800"/>
            </a:lvl3pPr>
            <a:lvl4pPr>
              <a:defRPr sz="735"/>
            </a:lvl4pPr>
            <a:lvl5pPr>
              <a:defRPr sz="735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490446" y="3060205"/>
            <a:ext cx="47544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5" b="1"/>
            </a:lvl2pPr>
            <a:lvl3pPr>
              <a:defRPr sz="800" b="1"/>
            </a:lvl3pPr>
            <a:lvl4pPr>
              <a:defRPr sz="735" b="1"/>
            </a:lvl4pPr>
            <a:lvl5pPr>
              <a:defRPr sz="735" b="1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946149" y="3581262"/>
            <a:ext cx="5149851" cy="2967704"/>
          </a:xfrm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1" y="309034"/>
            <a:ext cx="5160433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</a:fld>
            <a:endParaRPr lang="en-ID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935566" y="309034"/>
            <a:ext cx="4670400" cy="6239933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096000" y="2877671"/>
            <a:ext cx="51604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5"/>
            </a:lvl2pPr>
            <a:lvl3pPr>
              <a:defRPr sz="800"/>
            </a:lvl3pPr>
            <a:lvl4pPr>
              <a:defRPr sz="735"/>
            </a:lvl4pPr>
            <a:lvl5pPr>
              <a:defRPr sz="735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096000" y="2384611"/>
            <a:ext cx="5136346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5" b="1"/>
            </a:lvl2pPr>
            <a:lvl3pPr>
              <a:defRPr sz="800" b="1"/>
            </a:lvl3pPr>
            <a:lvl4pPr>
              <a:defRPr sz="735" b="1"/>
            </a:lvl4pPr>
            <a:lvl5pPr>
              <a:defRPr sz="735" b="1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</a:fld>
            <a:endParaRPr lang="en-ID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5"/>
            </a:lvl2pPr>
            <a:lvl3pPr>
              <a:defRPr sz="800"/>
            </a:lvl3pPr>
            <a:lvl4pPr>
              <a:defRPr sz="735"/>
            </a:lvl4pPr>
            <a:lvl5pPr>
              <a:defRPr sz="735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935567" y="2455731"/>
            <a:ext cx="4296832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5" b="1"/>
            </a:lvl2pPr>
            <a:lvl3pPr>
              <a:defRPr sz="800" b="1"/>
            </a:lvl3pPr>
            <a:lvl4pPr>
              <a:defRPr sz="735" b="1"/>
            </a:lvl4pPr>
            <a:lvl5pPr>
              <a:defRPr sz="735" b="1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505139" y="309034"/>
            <a:ext cx="5751293" cy="3119967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8544360" y="3647440"/>
            <a:ext cx="2712072" cy="2901526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5505139" y="3647440"/>
            <a:ext cx="2712072" cy="2901526"/>
          </a:xfrm>
        </p:spPr>
        <p:txBody>
          <a:bodyPr/>
          <a:lstStyle/>
          <a:p>
            <a:endParaRPr lang="en-ID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</a:fld>
            <a:endParaRPr lang="en-ID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935567" y="309033"/>
            <a:ext cx="10320867" cy="2908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935567" y="3453157"/>
            <a:ext cx="10320867" cy="766731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935567" y="4867836"/>
            <a:ext cx="10320867" cy="168113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5"/>
            </a:lvl2pPr>
            <a:lvl3pPr>
              <a:defRPr sz="800"/>
            </a:lvl3pPr>
            <a:lvl4pPr>
              <a:defRPr sz="735"/>
            </a:lvl4pPr>
            <a:lvl5pPr>
              <a:defRPr sz="735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935567" y="4429860"/>
            <a:ext cx="1032086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5" b="1"/>
            </a:lvl2pPr>
            <a:lvl3pPr>
              <a:defRPr sz="800" b="1"/>
            </a:lvl3pPr>
            <a:lvl4pPr>
              <a:defRPr sz="735" b="1"/>
            </a:lvl4pPr>
            <a:lvl5pPr>
              <a:defRPr sz="735" b="1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C257-77D7-4402-9FD1-6954C7D8009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C41-9948-495E-898B-4504E9E56C2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</a:fld>
            <a:endParaRPr lang="en-ID" dirty="0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946149" y="3572967"/>
            <a:ext cx="10320867" cy="29760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946149" y="1894398"/>
            <a:ext cx="10320867" cy="15177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5"/>
            </a:lvl2pPr>
            <a:lvl3pPr>
              <a:defRPr sz="800"/>
            </a:lvl3pPr>
            <a:lvl4pPr>
              <a:defRPr sz="735"/>
            </a:lvl4pPr>
            <a:lvl5pPr>
              <a:defRPr sz="735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946149" y="1426687"/>
            <a:ext cx="1032086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5" b="1"/>
            </a:lvl2pPr>
            <a:lvl3pPr>
              <a:defRPr sz="800" b="1"/>
            </a:lvl3pPr>
            <a:lvl4pPr>
              <a:defRPr sz="735" b="1"/>
            </a:lvl4pPr>
            <a:lvl5pPr>
              <a:defRPr sz="735" b="1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2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</a:fld>
            <a:endParaRPr lang="en-ID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212602" y="1534429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935568" y="4993766"/>
            <a:ext cx="10320864" cy="15552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5"/>
            </a:lvl2pPr>
            <a:lvl3pPr>
              <a:defRPr sz="800"/>
            </a:lvl3pPr>
            <a:lvl4pPr>
              <a:defRPr sz="735"/>
            </a:lvl4pPr>
            <a:lvl5pPr>
              <a:defRPr sz="735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468472" y="2008095"/>
            <a:ext cx="3787959" cy="236697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5"/>
            </a:lvl2pPr>
            <a:lvl3pPr>
              <a:defRPr sz="800"/>
            </a:lvl3pPr>
            <a:lvl4pPr>
              <a:defRPr sz="735"/>
            </a:lvl4pPr>
            <a:lvl5pPr>
              <a:defRPr sz="735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935567" y="4583643"/>
            <a:ext cx="10320865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5" b="1"/>
            </a:lvl2pPr>
            <a:lvl3pPr>
              <a:defRPr sz="800" b="1"/>
            </a:lvl3pPr>
            <a:lvl4pPr>
              <a:defRPr sz="735" b="1"/>
            </a:lvl4pPr>
            <a:lvl5pPr>
              <a:defRPr sz="735" b="1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7473762" y="1528887"/>
            <a:ext cx="3782669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5" b="1"/>
            </a:lvl2pPr>
            <a:lvl3pPr>
              <a:defRPr sz="800" b="1"/>
            </a:lvl3pPr>
            <a:lvl4pPr>
              <a:defRPr sz="735" b="1"/>
            </a:lvl4pPr>
            <a:lvl5pPr>
              <a:defRPr sz="735" b="1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3542" y="309033"/>
            <a:ext cx="5138400" cy="2644800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</a:fld>
            <a:endParaRPr lang="en-ID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490447" y="3506233"/>
            <a:ext cx="4755405" cy="304273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5"/>
            </a:lvl2pPr>
            <a:lvl3pPr>
              <a:defRPr sz="800"/>
            </a:lvl3pPr>
            <a:lvl4pPr>
              <a:defRPr sz="735"/>
            </a:lvl4pPr>
            <a:lvl5pPr>
              <a:defRPr sz="735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490447" y="3060205"/>
            <a:ext cx="472274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5" b="1"/>
            </a:lvl2pPr>
            <a:lvl3pPr>
              <a:defRPr sz="800" b="1"/>
            </a:lvl3pPr>
            <a:lvl4pPr>
              <a:defRPr sz="735" b="1"/>
            </a:lvl4pPr>
            <a:lvl5pPr>
              <a:defRPr sz="735" b="1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946148" y="3581262"/>
            <a:ext cx="5275359" cy="2967704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946148" y="756064"/>
            <a:ext cx="4456800" cy="26448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935">
                <a:solidFill>
                  <a:schemeClr val="tx1"/>
                </a:solidFill>
              </a:defRPr>
            </a:lvl2pPr>
            <a:lvl3pPr>
              <a:defRPr sz="800">
                <a:solidFill>
                  <a:schemeClr val="tx1"/>
                </a:solidFill>
              </a:defRPr>
            </a:lvl3pPr>
            <a:lvl4pPr>
              <a:defRPr sz="735">
                <a:solidFill>
                  <a:schemeClr val="tx1"/>
                </a:solidFill>
              </a:defRPr>
            </a:lvl4pPr>
            <a:lvl5pPr>
              <a:defRPr sz="735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946148" y="309033"/>
            <a:ext cx="44568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5" b="1"/>
            </a:lvl2pPr>
            <a:lvl3pPr>
              <a:defRPr sz="800" b="1"/>
            </a:lvl3pPr>
            <a:lvl4pPr>
              <a:defRPr sz="735" b="1"/>
            </a:lvl4pPr>
            <a:lvl5pPr>
              <a:defRPr sz="735" b="1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</a:fld>
            <a:endParaRPr lang="en-ID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5"/>
            </a:lvl2pPr>
            <a:lvl3pPr>
              <a:defRPr sz="800"/>
            </a:lvl3pPr>
            <a:lvl4pPr>
              <a:defRPr sz="735"/>
            </a:lvl4pPr>
            <a:lvl5pPr>
              <a:defRPr sz="735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935567" y="2465891"/>
            <a:ext cx="4296832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5" b="1"/>
            </a:lvl2pPr>
            <a:lvl3pPr>
              <a:defRPr sz="800" b="1"/>
            </a:lvl3pPr>
            <a:lvl4pPr>
              <a:defRPr sz="735" b="1"/>
            </a:lvl4pPr>
            <a:lvl5pPr>
              <a:defRPr sz="735" b="1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505139" y="309034"/>
            <a:ext cx="5751293" cy="323510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96000" y="4105938"/>
            <a:ext cx="5160000" cy="244302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5"/>
            </a:lvl2pPr>
            <a:lvl3pPr>
              <a:defRPr sz="800"/>
            </a:lvl3pPr>
            <a:lvl4pPr>
              <a:defRPr sz="735"/>
            </a:lvl4pPr>
            <a:lvl5pPr>
              <a:defRPr sz="735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096000" y="3648731"/>
            <a:ext cx="51600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5" b="1"/>
            </a:lvl2pPr>
            <a:lvl3pPr>
              <a:defRPr sz="800" b="1"/>
            </a:lvl3pPr>
            <a:lvl4pPr>
              <a:defRPr sz="735" b="1"/>
            </a:lvl4pPr>
            <a:lvl5pPr>
              <a:defRPr sz="735" b="1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</a:fld>
            <a:endParaRPr lang="en-ID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5"/>
            </a:lvl2pPr>
            <a:lvl3pPr>
              <a:defRPr sz="800"/>
            </a:lvl3pPr>
            <a:lvl4pPr>
              <a:defRPr sz="735"/>
            </a:lvl4pPr>
            <a:lvl5pPr>
              <a:defRPr sz="735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935567" y="2425251"/>
            <a:ext cx="429683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5" b="1"/>
            </a:lvl2pPr>
            <a:lvl3pPr>
              <a:defRPr sz="800" b="1"/>
            </a:lvl3pPr>
            <a:lvl4pPr>
              <a:defRPr sz="735" b="1"/>
            </a:lvl4pPr>
            <a:lvl5pPr>
              <a:defRPr sz="735" b="1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8544360" y="3836894"/>
            <a:ext cx="2712072" cy="2712072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5505139" y="3836894"/>
            <a:ext cx="2712072" cy="271207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739632" y="717000"/>
            <a:ext cx="4516800" cy="2712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5"/>
            </a:lvl2pPr>
            <a:lvl3pPr>
              <a:defRPr sz="800"/>
            </a:lvl3pPr>
            <a:lvl4pPr>
              <a:defRPr sz="735"/>
            </a:lvl4pPr>
            <a:lvl5pPr>
              <a:defRPr sz="735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739633" y="309033"/>
            <a:ext cx="45168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5" b="1"/>
            </a:lvl2pPr>
            <a:lvl3pPr>
              <a:defRPr sz="800" b="1"/>
            </a:lvl3pPr>
            <a:lvl4pPr>
              <a:defRPr sz="735" b="1"/>
            </a:lvl4pPr>
            <a:lvl5pPr>
              <a:defRPr sz="735" b="1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0283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</a:fld>
            <a:endParaRPr lang="en-ID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935567" y="5262566"/>
            <a:ext cx="10310283" cy="12864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5"/>
            </a:lvl2pPr>
            <a:lvl3pPr>
              <a:defRPr sz="800"/>
            </a:lvl3pPr>
            <a:lvl4pPr>
              <a:defRPr sz="735"/>
            </a:lvl4pPr>
            <a:lvl5pPr>
              <a:defRPr sz="735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4506383" y="1297409"/>
            <a:ext cx="3168651" cy="3358759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935568" y="1677117"/>
            <a:ext cx="3170400" cy="29808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5"/>
            </a:lvl2pPr>
            <a:lvl3pPr>
              <a:defRPr sz="800"/>
            </a:lvl3pPr>
            <a:lvl4pPr>
              <a:defRPr sz="735"/>
            </a:lvl4pPr>
            <a:lvl5pPr>
              <a:defRPr sz="735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075450" y="1677117"/>
            <a:ext cx="3170400" cy="29808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4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ID" dirty="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946150" y="4802691"/>
            <a:ext cx="102997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5" b="1"/>
            </a:lvl2pPr>
            <a:lvl3pPr>
              <a:defRPr sz="800" b="1"/>
            </a:lvl3pPr>
            <a:lvl4pPr>
              <a:defRPr sz="735" b="1"/>
            </a:lvl4pPr>
            <a:lvl5pPr>
              <a:defRPr sz="735" b="1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935567" y="1297408"/>
            <a:ext cx="31704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5" b="1"/>
            </a:lvl2pPr>
            <a:lvl3pPr>
              <a:defRPr sz="800" b="1"/>
            </a:lvl3pPr>
            <a:lvl4pPr>
              <a:defRPr sz="735" b="1"/>
            </a:lvl4pPr>
            <a:lvl5pPr>
              <a:defRPr sz="735" b="1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8075449" y="1295365"/>
            <a:ext cx="31704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5" b="1"/>
            </a:lvl2pPr>
            <a:lvl3pPr>
              <a:defRPr sz="800" b="1"/>
            </a:lvl3pPr>
            <a:lvl4pPr>
              <a:defRPr sz="735" b="1"/>
            </a:lvl4pPr>
            <a:lvl5pPr>
              <a:defRPr sz="735" b="1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</a:fld>
            <a:endParaRPr lang="en-ID" dirty="0"/>
          </a:p>
        </p:txBody>
      </p:sp>
      <p:sp>
        <p:nvSpPr>
          <p:cNvPr id="5" name="Chart Placeholder 22"/>
          <p:cNvSpPr>
            <a:spLocks noGrp="1"/>
          </p:cNvSpPr>
          <p:nvPr>
            <p:ph type="chart" sz="quarter" idx="26"/>
          </p:nvPr>
        </p:nvSpPr>
        <p:spPr>
          <a:xfrm>
            <a:off x="1929329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/>
          <p:cNvSpPr>
            <a:spLocks noGrp="1"/>
          </p:cNvSpPr>
          <p:nvPr>
            <p:ph type="chart" sz="quarter" idx="27"/>
          </p:nvPr>
        </p:nvSpPr>
        <p:spPr>
          <a:xfrm>
            <a:off x="822488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4896000" y="1712515"/>
            <a:ext cx="2400000" cy="48024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9"/>
          </p:nvPr>
        </p:nvSpPr>
        <p:spPr>
          <a:xfrm>
            <a:off x="1738645" y="3527457"/>
            <a:ext cx="2400000" cy="56044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5" b="1"/>
            </a:lvl2pPr>
            <a:lvl3pPr>
              <a:defRPr sz="800" b="1"/>
            </a:lvl3pPr>
            <a:lvl4pPr>
              <a:defRPr sz="735" b="1"/>
            </a:lvl4pPr>
            <a:lvl5pPr>
              <a:defRPr sz="735" b="1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8033707" y="3539414"/>
            <a:ext cx="2400000" cy="548492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5" b="1"/>
            </a:lvl2pPr>
            <a:lvl3pPr>
              <a:defRPr sz="800" b="1"/>
            </a:lvl3pPr>
            <a:lvl4pPr>
              <a:defRPr sz="735" b="1"/>
            </a:lvl4pPr>
            <a:lvl5pPr>
              <a:defRPr sz="735" b="1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1738842" y="4218565"/>
            <a:ext cx="2400300" cy="231241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8033707" y="4218565"/>
            <a:ext cx="2400300" cy="2312409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</a:fld>
            <a:endParaRPr lang="en-ID" dirty="0"/>
          </a:p>
        </p:txBody>
      </p:sp>
      <p:sp>
        <p:nvSpPr>
          <p:cNvPr id="5" name="Chart Placeholder 22"/>
          <p:cNvSpPr>
            <a:spLocks noGrp="1"/>
          </p:cNvSpPr>
          <p:nvPr>
            <p:ph type="chart" sz="quarter" idx="26"/>
          </p:nvPr>
        </p:nvSpPr>
        <p:spPr>
          <a:xfrm>
            <a:off x="1571439" y="1701443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/>
          <p:cNvSpPr>
            <a:spLocks noGrp="1"/>
          </p:cNvSpPr>
          <p:nvPr>
            <p:ph type="chart" sz="quarter" idx="27"/>
          </p:nvPr>
        </p:nvSpPr>
        <p:spPr>
          <a:xfrm>
            <a:off x="8582777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hart Placeholder 22"/>
          <p:cNvSpPr>
            <a:spLocks noGrp="1"/>
          </p:cNvSpPr>
          <p:nvPr>
            <p:ph type="chart" sz="quarter" idx="32"/>
          </p:nvPr>
        </p:nvSpPr>
        <p:spPr>
          <a:xfrm>
            <a:off x="5087691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347557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7822277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1412741" y="4168431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5"/>
            </a:lvl2pPr>
            <a:lvl3pPr>
              <a:defRPr sz="800"/>
            </a:lvl3pPr>
            <a:lvl4pPr>
              <a:defRPr sz="735"/>
            </a:lvl4pPr>
            <a:lvl5pPr>
              <a:defRPr sz="735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909368" y="3527458"/>
            <a:ext cx="2400000" cy="542517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5" b="1"/>
            </a:lvl2pPr>
            <a:lvl3pPr>
              <a:defRPr sz="800" b="1"/>
            </a:lvl3pPr>
            <a:lvl4pPr>
              <a:defRPr sz="735" b="1"/>
            </a:lvl4pPr>
            <a:lvl5pPr>
              <a:defRPr sz="735" b="1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9"/>
          </p:nvPr>
        </p:nvSpPr>
        <p:spPr>
          <a:xfrm>
            <a:off x="1402607" y="3527456"/>
            <a:ext cx="2400000" cy="54251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5" b="1"/>
            </a:lvl2pPr>
            <a:lvl3pPr>
              <a:defRPr sz="800" b="1"/>
            </a:lvl3pPr>
            <a:lvl4pPr>
              <a:defRPr sz="735" b="1"/>
            </a:lvl4pPr>
            <a:lvl5pPr>
              <a:defRPr sz="735" b="1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8405995" y="3527458"/>
            <a:ext cx="2400000" cy="542517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5" b="1"/>
            </a:lvl2pPr>
            <a:lvl3pPr>
              <a:defRPr sz="800" b="1"/>
            </a:lvl3pPr>
            <a:lvl4pPr>
              <a:defRPr sz="735" b="1"/>
            </a:lvl4pPr>
            <a:lvl5pPr>
              <a:defRPr sz="735" b="1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31"/>
          </p:nvPr>
        </p:nvSpPr>
        <p:spPr>
          <a:xfrm>
            <a:off x="4909368" y="4168431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5"/>
            </a:lvl2pPr>
            <a:lvl3pPr>
              <a:defRPr sz="800"/>
            </a:lvl3pPr>
            <a:lvl4pPr>
              <a:defRPr sz="735"/>
            </a:lvl4pPr>
            <a:lvl5pPr>
              <a:defRPr sz="735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8405995" y="4166045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5"/>
            </a:lvl2pPr>
            <a:lvl3pPr>
              <a:defRPr sz="800"/>
            </a:lvl3pPr>
            <a:lvl4pPr>
              <a:defRPr sz="735"/>
            </a:lvl4pPr>
            <a:lvl5pPr>
              <a:defRPr sz="735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</a:fld>
            <a:endParaRPr lang="en-ID" dirty="0"/>
          </a:p>
        </p:txBody>
      </p:sp>
      <p:sp>
        <p:nvSpPr>
          <p:cNvPr id="5" name="Chart Placeholder 22"/>
          <p:cNvSpPr>
            <a:spLocks noGrp="1"/>
          </p:cNvSpPr>
          <p:nvPr>
            <p:ph type="chart" sz="quarter" idx="26"/>
          </p:nvPr>
        </p:nvSpPr>
        <p:spPr>
          <a:xfrm>
            <a:off x="1063109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/>
          <p:cNvSpPr>
            <a:spLocks noGrp="1"/>
          </p:cNvSpPr>
          <p:nvPr>
            <p:ph type="chart" sz="quarter" idx="27"/>
          </p:nvPr>
        </p:nvSpPr>
        <p:spPr>
          <a:xfrm>
            <a:off x="910731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hart Placeholder 22"/>
          <p:cNvSpPr>
            <a:spLocks noGrp="1"/>
          </p:cNvSpPr>
          <p:nvPr>
            <p:ph type="chart" sz="quarter" idx="32"/>
          </p:nvPr>
        </p:nvSpPr>
        <p:spPr>
          <a:xfrm>
            <a:off x="380294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3420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8772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6096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rt Placeholder 22"/>
          <p:cNvSpPr>
            <a:spLocks noGrp="1"/>
          </p:cNvSpPr>
          <p:nvPr>
            <p:ph type="chart" sz="quarter" idx="35"/>
          </p:nvPr>
        </p:nvSpPr>
        <p:spPr>
          <a:xfrm>
            <a:off x="6351269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946149" y="4269635"/>
            <a:ext cx="2280000" cy="2280922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5"/>
            </a:lvl2pPr>
            <a:lvl3pPr>
              <a:defRPr sz="800"/>
            </a:lvl3pPr>
            <a:lvl4pPr>
              <a:defRPr sz="735"/>
            </a:lvl4pPr>
            <a:lvl5pPr>
              <a:defRPr sz="735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668624" y="3552657"/>
            <a:ext cx="2280000" cy="59332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9"/>
          </p:nvPr>
        </p:nvSpPr>
        <p:spPr>
          <a:xfrm>
            <a:off x="955083" y="3552658"/>
            <a:ext cx="2280000" cy="59331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5" b="1"/>
            </a:lvl2pPr>
            <a:lvl3pPr>
              <a:defRPr sz="800" b="1"/>
            </a:lvl3pPr>
            <a:lvl4pPr>
              <a:defRPr sz="735" b="1"/>
            </a:lvl4pPr>
            <a:lvl5pPr>
              <a:defRPr sz="735" b="1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8976433" y="3533950"/>
            <a:ext cx="2280000" cy="61202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31"/>
          </p:nvPr>
        </p:nvSpPr>
        <p:spPr>
          <a:xfrm>
            <a:off x="3657180" y="4264186"/>
            <a:ext cx="2280000" cy="22847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5"/>
            </a:lvl2pPr>
            <a:lvl3pPr>
              <a:defRPr sz="800"/>
            </a:lvl3pPr>
            <a:lvl4pPr>
              <a:defRPr sz="735"/>
            </a:lvl4pPr>
            <a:lvl5pPr>
              <a:defRPr sz="735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36"/>
          </p:nvPr>
        </p:nvSpPr>
        <p:spPr>
          <a:xfrm>
            <a:off x="6311445" y="4261197"/>
            <a:ext cx="2280000" cy="22847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5"/>
            </a:lvl2pPr>
            <a:lvl3pPr>
              <a:defRPr sz="800"/>
            </a:lvl3pPr>
            <a:lvl4pPr>
              <a:defRPr sz="735"/>
            </a:lvl4pPr>
            <a:lvl5pPr>
              <a:defRPr sz="735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4"/>
          </p:nvPr>
        </p:nvSpPr>
        <p:spPr>
          <a:xfrm>
            <a:off x="6311445" y="3552657"/>
            <a:ext cx="2280000" cy="59332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7"/>
          </p:nvPr>
        </p:nvSpPr>
        <p:spPr>
          <a:xfrm>
            <a:off x="8965710" y="4261197"/>
            <a:ext cx="2280000" cy="228936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5"/>
            </a:lvl2pPr>
            <a:lvl3pPr>
              <a:defRPr sz="800"/>
            </a:lvl3pPr>
            <a:lvl4pPr>
              <a:defRPr sz="735"/>
            </a:lvl4pPr>
            <a:lvl5pPr>
              <a:defRPr sz="735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</a:fld>
            <a:endParaRPr lang="en-ID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1692000" y="1966806"/>
            <a:ext cx="8808000" cy="4572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692001" y="1395780"/>
            <a:ext cx="888456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5" b="1"/>
            </a:lvl2pPr>
            <a:lvl3pPr>
              <a:defRPr sz="800" b="1"/>
            </a:lvl3pPr>
            <a:lvl4pPr>
              <a:defRPr sz="735" b="1"/>
            </a:lvl4pPr>
            <a:lvl5pPr>
              <a:defRPr sz="735" b="1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C257-77D7-4402-9FD1-6954C7D8009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C41-9948-495E-898B-4504E9E56C2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y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</a:fld>
            <a:endParaRPr lang="en-ID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</a:fld>
            <a:endParaRPr lang="en-ID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7665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 anchor="b">
            <a:normAutofit/>
          </a:bodyPr>
          <a:lstStyle>
            <a:lvl1pPr marL="0" indent="0" algn="l">
              <a:buNone/>
              <a:defRPr sz="12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>
            <a:lvl1pPr algn="ctr">
              <a:defRPr sz="1250"/>
            </a:lvl1pPr>
          </a:lstStyle>
          <a:p>
            <a:r>
              <a:rPr lang="en-ID" dirty="0"/>
              <a:t>PRESENTATION TITLE</a:t>
            </a:r>
            <a:endParaRPr lang="en-ID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944665" y="318134"/>
            <a:ext cx="4800600" cy="663054"/>
          </a:xfrm>
        </p:spPr>
        <p:txBody>
          <a:bodyPr anchor="t">
            <a:norm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SIERRA // BRAND GUIDELINES</a:t>
            </a:r>
            <a:endParaRPr lang="en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</a:fld>
            <a:endParaRPr lang="en-ID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C257-77D7-4402-9FD1-6954C7D8009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C41-9948-495E-898B-4504E9E56C2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C257-77D7-4402-9FD1-6954C7D80094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C41-9948-495E-898B-4504E9E56C2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C257-77D7-4402-9FD1-6954C7D8009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C41-9948-495E-898B-4504E9E56C2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C257-77D7-4402-9FD1-6954C7D80094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C41-9948-495E-898B-4504E9E56C2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C257-77D7-4402-9FD1-6954C7D8009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C41-9948-495E-898B-4504E9E56C2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C257-77D7-4402-9FD1-6954C7D8009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C41-9948-495E-898B-4504E9E56C2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4" Type="http://schemas.openxmlformats.org/officeDocument/2006/relationships/theme" Target="../theme/theme2.xml"/><Relationship Id="rId23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7C257-77D7-4402-9FD1-6954C7D8009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9EC41-9948-495E-898B-4504E9E56C2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6477" cy="1381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567" y="1825626"/>
            <a:ext cx="10320867" cy="472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7" name="Freeform: Shape 26"/>
          <p:cNvSpPr/>
          <p:nvPr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28" name="Freeform: Shape 27"/>
          <p:cNvSpPr/>
          <p:nvPr/>
        </p:nvSpPr>
        <p:spPr>
          <a:xfrm>
            <a:off x="635000" y="0"/>
            <a:ext cx="6350" cy="6858000"/>
          </a:xfrm>
          <a:custGeom>
            <a:avLst/>
            <a:gdLst>
              <a:gd name="connsiteX0" fmla="*/ 0 w 9525"/>
              <a:gd name="connsiteY0" fmla="*/ 0 h 10287000"/>
              <a:gd name="connsiteX1" fmla="*/ 0 w 9525"/>
              <a:gd name="connsiteY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0287000">
                <a:moveTo>
                  <a:pt x="0" y="0"/>
                </a:moveTo>
                <a:lnTo>
                  <a:pt x="0" y="10287000"/>
                </a:lnTo>
              </a:path>
            </a:pathLst>
          </a:cu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" y="6183842"/>
            <a:ext cx="641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Montserrat Bold" pitchFamily="2" charset="0"/>
              </a:defRPr>
            </a:lvl1pPr>
          </a:lstStyle>
          <a:p>
            <a:fld id="{F5342A4C-1D06-4798-B51F-D5804CA03D28}" type="slidenum">
              <a:rPr lang="en-ID" smtClean="0"/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10841" y="309034"/>
            <a:ext cx="413319" cy="3121025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Montserrat Bold" pitchFamily="2" charset="0"/>
              </a:defRPr>
            </a:lvl1pPr>
          </a:lstStyle>
          <a:p>
            <a:r>
              <a:rPr lang="en-ID"/>
              <a:t>SIERRA // BRAND GUIDELINES</a:t>
            </a:r>
            <a:endParaRPr lang="en-ID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45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360045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93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360045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360045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360045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5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3.xml"/><Relationship Id="rId4" Type="http://schemas.openxmlformats.org/officeDocument/2006/relationships/chart" Target="../charts/chart4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QUEUE IMPLEMENTATION USING LINKED LIST</a:t>
            </a:r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/>
              <a:t>October - 2024</a:t>
            </a:r>
            <a:endParaRPr lang="en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QUEUE IMPLEMENTATION USING LINKED LIST</a:t>
            </a:r>
            <a:endParaRPr lang="en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D" dirty="0"/>
              <a:t>Presentation by Your Bhavana M V</a:t>
            </a:r>
            <a:endParaRPr lang="en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p>
            <a:pPr algn="l"/>
            <a:fld id="{F7021451-1387-4CA6-816F-3879F97B5CBC}" type="slidenum">
              <a:rPr lang="en-US" b="0"/>
            </a:fld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983615" y="343535"/>
            <a:ext cx="10243185" cy="61410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/>
              <a:t>int dequeue() {</a:t>
            </a:r>
            <a:endParaRPr lang="en-US"/>
          </a:p>
          <a:p>
            <a:r>
              <a:rPr lang="en-US"/>
              <a:t>    int val = -1;</a:t>
            </a:r>
            <a:endParaRPr lang="en-US"/>
          </a:p>
          <a:p>
            <a:r>
              <a:rPr lang="en-US"/>
              <a:t>    if (f == NULL) {</a:t>
            </a:r>
            <a:endParaRPr lang="en-US"/>
          </a:p>
          <a:p>
            <a:r>
              <a:rPr lang="en-US"/>
              <a:t>        printf("Queue is Empty\n");</a:t>
            </a:r>
            <a:endParaRPr lang="en-US"/>
          </a:p>
          <a:p>
            <a:r>
              <a:rPr lang="en-US"/>
              <a:t>    } else {</a:t>
            </a:r>
            <a:endParaRPr lang="en-US"/>
          </a:p>
          <a:p>
            <a:r>
              <a:rPr lang="en-US"/>
              <a:t>        struct Node *ptr = f;  // Save the front node to free later</a:t>
            </a:r>
            <a:endParaRPr lang="en-US"/>
          </a:p>
          <a:p>
            <a:r>
              <a:rPr lang="en-US"/>
              <a:t>        val = ptr-&gt;data;  // Get the data from the front node</a:t>
            </a:r>
            <a:endParaRPr lang="en-US"/>
          </a:p>
          <a:p>
            <a:r>
              <a:rPr lang="en-US"/>
              <a:t>        f = f-&gt;next;  // Move front pointer to the next node</a:t>
            </a:r>
            <a:endParaRPr lang="en-US"/>
          </a:p>
          <a:p>
            <a:r>
              <a:rPr lang="en-US"/>
              <a:t>        free(ptr);  // Free the old front node</a:t>
            </a:r>
            <a:endParaRPr lang="en-US"/>
          </a:p>
          <a:p>
            <a:r>
              <a:rPr lang="en-US"/>
              <a:t>        printf("Dequeued element: %d\n", val);  // Print the dequeued element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    return val;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Structure Overview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QUEUE IMPLEMENTATION USING LINKED LIST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</a:fld>
            <a:endParaRPr lang="en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A queue is a linear data structure that operates on a first-in, first-out (FIFO) basis. A linked list consists of nodes containing data and pointers to the next node, facilitating dynamic memory usage.</a:t>
            </a:r>
            <a:endParaRPr lang="en-IN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 l="14830" r="14830"/>
          <a:stretch>
            <a:fillRect/>
          </a:stretch>
        </p:blipFill>
        <p:spPr>
          <a:xfrm>
            <a:off x="935567" y="69783"/>
            <a:ext cx="5576993" cy="3359217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Understanding Queues and Linked Lists</a:t>
            </a:r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Queue Operations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QUEUE IMPLEMENTATION USING LINKED LIST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</a:fld>
            <a:endParaRPr lang="en-ID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2"/>
          </p:nvPr>
        </p:nvPicPr>
        <p:blipFill>
          <a:blip r:embed="rId1"/>
          <a:srcRect l="16648" r="16648"/>
          <a:stretch>
            <a:fillRect/>
          </a:stretch>
        </p:blipFill>
        <p:spPr/>
      </p:pic>
      <p:pic>
        <p:nvPicPr>
          <p:cNvPr id="12" name="Picture Placeholder 11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6667" b="16667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The enqueue operation adds an element to the end of the queue. It adjusts pointers to maintain the structure, ensuring the last node points to the new element.</a:t>
            </a:r>
            <a:endParaRPr lang="en-IN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The dequeue operation removes an element from the front of the queue. This method also deals with pointer adjustments to update the front of the queue.</a:t>
            </a:r>
            <a:endParaRPr lang="en-IN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Enqueue Method</a:t>
            </a:r>
            <a:endParaRPr lang="en-IN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/>
              <a:t>Dequeue Method</a:t>
            </a:r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Implementation Steps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Queue Implementation with Linked List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ID"/>
              <a:t>4</a:t>
            </a:r>
            <a:endParaRPr lang="en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Create a structure or class for linked list nodes that includes data and a pointer/reference to the next node.</a:t>
            </a:r>
            <a:endParaRPr lang="en-IN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7"/>
          </p:nvPr>
        </p:nvPicPr>
        <p:blipFill>
          <a:blip r:embed="rId1"/>
          <a:srcRect l="18557" r="18557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Establish head and tail pointers for the queue, starting both as null or linking to a dummy node.</a:t>
            </a:r>
            <a:endParaRPr lang="en-IN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Develop enqueue and dequeue methods to accurately update head and tail pointers while managing memory efficiently.</a:t>
            </a:r>
            <a:endParaRPr lang="en-IN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Define Node Structure</a:t>
            </a:r>
            <a:endParaRPr lang="en-IN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/>
              <a:t>Initialize Queue</a:t>
            </a:r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/>
              <a:t>Implement Operations</a:t>
            </a:r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/>
        </p:nvGraphicFramePr>
        <p:xfrm>
          <a:off x="1054608" y="2859024"/>
          <a:ext cx="10363200" cy="2621280"/>
        </p:xfrm>
        <a:graphic>
          <a:graphicData uri="http://schemas.openxmlformats.org/drawingml/2006/table">
            <a:tbl>
              <a:tblPr/>
              <a:tblGrid>
                <a:gridCol w="3454400"/>
                <a:gridCol w="3454400"/>
                <a:gridCol w="3454400"/>
              </a:tblGrid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OPERATION</a:t>
                      </a:r>
                      <a:endParaRPr lang="en-US" sz="14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TIME COMPLEXITY</a:t>
                      </a:r>
                      <a:endParaRPr lang="en-US" sz="14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SPACE COMPLEXITY</a:t>
                      </a:r>
                      <a:endParaRPr lang="en-US" sz="14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Enqueue</a:t>
                      </a:r>
                      <a:endParaRPr lang="en-US" sz="14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O(1)</a:t>
                      </a:r>
                      <a:endParaRPr lang="en-US" sz="14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O(1)</a:t>
                      </a:r>
                      <a:endParaRPr lang="en-US" sz="14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Dequeue</a:t>
                      </a:r>
                      <a:endParaRPr lang="en-US" sz="14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O(1)</a:t>
                      </a:r>
                      <a:endParaRPr lang="en-US" sz="14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O(1)</a:t>
                      </a:r>
                      <a:endParaRPr lang="en-US" sz="14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Space Used</a:t>
                      </a:r>
                      <a:endParaRPr lang="en-US" sz="14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O(n)</a:t>
                      </a:r>
                      <a:endParaRPr lang="en-US" sz="14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N/A</a:t>
                      </a:r>
                      <a:endParaRPr lang="en-US" sz="14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Memory Overhead</a:t>
                      </a:r>
                      <a:endParaRPr lang="en-US" sz="14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O(n)</a:t>
                      </a:r>
                      <a:endParaRPr lang="en-US" sz="14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N/A</a:t>
                      </a:r>
                      <a:endParaRPr lang="en-US" sz="14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939800" y="304800"/>
            <a:ext cx="10299700" cy="850900"/>
          </a:xfrm>
          <a:prstGeom prst="rect">
            <a:avLst/>
          </a:prstGeom>
          <a:noFill/>
        </p:spPr>
        <p:txBody>
          <a:bodyPr wrap="square" rtlCol="0" anchor="t" anchorCtr="0"/>
          <a:lstStyle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>
                <a:latin typeface="Montserrat ExtraBold"/>
              </a:rPr>
              <a:t>Complexity Analysis</a:t>
            </a:r>
            <a:endParaRPr lang="en-US" sz="4400" dirty="0">
              <a:latin typeface="Montserrat ExtraBold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</p:spPr>
      </p:sp>
      <p:sp>
        <p:nvSpPr>
          <p:cNvPr id="5" name="Text 2"/>
          <p:cNvSpPr/>
          <p:nvPr/>
        </p:nvSpPr>
        <p:spPr>
          <a:xfrm>
            <a:off x="1054100" y="1346200"/>
            <a:ext cx="6032500" cy="787400"/>
          </a:xfrm>
          <a:prstGeom prst="rect">
            <a:avLst/>
          </a:prstGeom>
          <a:noFill/>
        </p:spPr>
        <p:txBody>
          <a:bodyPr wrap="square" rtlCol="0" anchor="ctr"/>
          <a:lstStyle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>
                <a:latin typeface="Open Sans"/>
                <a:ea typeface="Open Sans"/>
                <a:cs typeface="Open Sans"/>
              </a:rPr>
              <a:t>The table summarizes the complexities associated with queue operations using linked lists, demonstrating efficiency in both time and space.</a:t>
            </a:r>
            <a:endParaRPr lang="en-US" sz="14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622300" cy="355600"/>
          </a:xfrm>
          <a:prstGeom prst="rect">
            <a:avLst/>
          </a:prstGeom>
        </p:spPr>
        <p:txBody>
          <a:bodyPr anchor="ctr" anchorCtr="0"/>
          <a:lstStyle>
            <a:lvl1pPr marL="0" algn="l" defTabSz="162560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800" algn="l" defTabSz="162560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600" algn="l" defTabSz="162560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400" algn="l" defTabSz="162560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200" algn="l" defTabSz="162560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4000" algn="l" defTabSz="162560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800" algn="l" defTabSz="162560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600" algn="l" defTabSz="162560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1765" algn="l" defTabSz="162560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 b="0">
                <a:solidFill>
                  <a:srgbClr val="232220"/>
                </a:solidFill>
                <a:latin typeface="Montserrat" panose="00000500000000000000"/>
              </a:rPr>
            </a:fld>
            <a:endParaRPr lang="en-US" sz="1210">
              <a:solidFill>
                <a:srgbClr val="232220"/>
              </a:solidFill>
              <a:latin typeface="Montserrat" panose="000005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Advantages &amp; Disadvantages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QUEUE IMPLEMENTATION USING LINKED LIST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</a:fld>
            <a:endParaRPr lang="en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Linked lists provide dynamic memory usage, eliminating wastage. They easily grow and shrink as required. Enqueue and dequeue operations remain efficient, maintaining O(1) time.</a:t>
            </a:r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Advantages</a:t>
            </a:r>
            <a:endParaRPr lang="en-IN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7"/>
          </p:nvPr>
        </p:nvPicPr>
        <p:blipFill>
          <a:blip r:embed="rId1"/>
          <a:srcRect t="46" b="46"/>
          <a:stretch>
            <a:fillRect/>
          </a:stretch>
        </p:blipFill>
        <p:spPr/>
      </p:pic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Despite their advantages, linked lists involve additional memory for node pointers. Random access is not possible, and performance can degrade with poor pointer handling.</a:t>
            </a:r>
            <a:endParaRPr lang="en-IN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/>
              <a:t>Disadvantages</a:t>
            </a:r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/>
          <p:cNvGraphicFramePr/>
          <p:nvPr/>
        </p:nvGraphicFramePr>
        <p:xfrm>
          <a:off x="1066800" y="1739900"/>
          <a:ext cx="20320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" name="Chart 1"/>
          <p:cNvGraphicFramePr/>
          <p:nvPr/>
        </p:nvGraphicFramePr>
        <p:xfrm>
          <a:off x="3784600" y="1739900"/>
          <a:ext cx="20320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2"/>
          <p:cNvGraphicFramePr/>
          <p:nvPr/>
        </p:nvGraphicFramePr>
        <p:xfrm>
          <a:off x="6426200" y="1739900"/>
          <a:ext cx="20320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3"/>
          <p:cNvGraphicFramePr/>
          <p:nvPr/>
        </p:nvGraphicFramePr>
        <p:xfrm>
          <a:off x="9093200" y="1739900"/>
          <a:ext cx="20320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622300" cy="355600"/>
          </a:xfrm>
          <a:prstGeom prst="rect">
            <a:avLst/>
          </a:prstGeom>
        </p:spPr>
        <p:txBody>
          <a:bodyPr anchor="ctr" anchorCtr="0"/>
          <a:lstStyle>
            <a:lvl1pPr marL="0" algn="l" defTabSz="162560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800" algn="l" defTabSz="162560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600" algn="l" defTabSz="162560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400" algn="l" defTabSz="162560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200" algn="l" defTabSz="162560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4000" algn="l" defTabSz="162560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800" algn="l" defTabSz="162560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600" algn="l" defTabSz="162560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1765" algn="l" defTabSz="162560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 b="0">
                <a:solidFill>
                  <a:srgbClr val="232220"/>
                </a:solidFill>
                <a:latin typeface="Montserrat" panose="00000500000000000000"/>
              </a:rPr>
            </a:fld>
            <a:endParaRPr lang="en-US" sz="1210">
              <a:solidFill>
                <a:srgbClr val="232220"/>
              </a:solidFill>
              <a:latin typeface="Montserrat" panose="0000050000000000000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9800" y="304800"/>
            <a:ext cx="10299700" cy="850900"/>
          </a:xfrm>
          <a:prstGeom prst="rect">
            <a:avLst/>
          </a:prstGeom>
          <a:noFill/>
        </p:spPr>
        <p:txBody>
          <a:bodyPr vertOverflow="overflow" vert="horz" wrap="square" rtlCol="0" anchor="t" anchorCtr="0">
            <a:spAutoFit/>
          </a:bodyPr>
          <a:lstStyle/>
          <a:p>
            <a:r>
              <a:rPr lang="en-IN" sz="4400">
                <a:latin typeface="Montserrat ExtraBold"/>
                <a:ea typeface="Open Sans"/>
                <a:cs typeface="Open Sans"/>
              </a:rPr>
              <a:t>Use Cases</a:t>
            </a:r>
            <a:endParaRPr lang="en-IN" sz="4400">
              <a:latin typeface="Montserrat ExtraBold"/>
              <a:ea typeface="Open Sans"/>
              <a:cs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5600" y="2349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Open Sans"/>
                <a:ea typeface="Open Sans"/>
                <a:cs typeface="Open Sans"/>
              </a:rPr>
              <a:t>40%</a:t>
            </a:r>
            <a:endParaRPr lang="en-IN" sz="2400">
              <a:latin typeface="Open Sans"/>
              <a:ea typeface="Open Sans"/>
              <a:cs typeface="Open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30700" y="2349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Open Sans"/>
                <a:ea typeface="Open Sans"/>
                <a:cs typeface="Open Sans"/>
              </a:rPr>
              <a:t>30%</a:t>
            </a:r>
            <a:endParaRPr lang="en-IN" sz="2400">
              <a:latin typeface="Open Sans"/>
              <a:ea typeface="Open Sans"/>
              <a:cs typeface="Open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2300" y="2349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Open Sans"/>
                <a:ea typeface="Open Sans"/>
                <a:cs typeface="Open Sans"/>
              </a:rPr>
              <a:t>20%</a:t>
            </a:r>
            <a:endParaRPr lang="en-IN" sz="2400">
              <a:latin typeface="Open Sans"/>
              <a:ea typeface="Open Sans"/>
              <a:cs typeface="Open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39300" y="2349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Open Sans"/>
                <a:ea typeface="Open Sans"/>
                <a:cs typeface="Open Sans"/>
              </a:rPr>
              <a:t>10%</a:t>
            </a:r>
            <a:endParaRPr lang="en-IN" sz="2400">
              <a:latin typeface="Open Sans"/>
              <a:ea typeface="Open Sans"/>
              <a:cs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57600" y="3543300"/>
            <a:ext cx="2273300" cy="4699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450" b="1"/>
              <a:t>Job Scheduling</a:t>
            </a:r>
            <a:endParaRPr lang="en-IN" sz="1450" b="1"/>
          </a:p>
        </p:txBody>
      </p:sp>
      <p:sp>
        <p:nvSpPr>
          <p:cNvPr id="12" name="TextBox 11"/>
          <p:cNvSpPr txBox="1"/>
          <p:nvPr/>
        </p:nvSpPr>
        <p:spPr>
          <a:xfrm>
            <a:off x="939800" y="4140200"/>
            <a:ext cx="2273300" cy="23876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400">
                <a:latin typeface="Open Sans"/>
                <a:ea typeface="Open Sans"/>
                <a:cs typeface="Open Sans"/>
              </a:rPr>
              <a:t>Queues manage tasks efficiently in operating systems by scheduling jobs based on FIFO.</a:t>
            </a:r>
            <a:endParaRPr lang="en-IN" sz="1400">
              <a:latin typeface="Open Sans"/>
              <a:ea typeface="Open Sans"/>
              <a:cs typeface="Open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2500" y="3543300"/>
            <a:ext cx="2273300" cy="4699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450" b="1"/>
              <a:t>Print Queue</a:t>
            </a:r>
            <a:endParaRPr lang="en-IN" sz="1450" b="1"/>
          </a:p>
        </p:txBody>
      </p:sp>
      <p:sp>
        <p:nvSpPr>
          <p:cNvPr id="14" name="TextBox 13"/>
          <p:cNvSpPr txBox="1"/>
          <p:nvPr/>
        </p:nvSpPr>
        <p:spPr>
          <a:xfrm>
            <a:off x="3644900" y="4140200"/>
            <a:ext cx="2273300" cy="23876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400">
                <a:latin typeface="Open Sans"/>
                <a:ea typeface="Open Sans"/>
                <a:cs typeface="Open Sans"/>
              </a:rPr>
              <a:t>In office environments, print jobs are queued for orderly processing.</a:t>
            </a:r>
            <a:endParaRPr lang="en-IN" sz="1400">
              <a:latin typeface="Open Sans"/>
              <a:ea typeface="Open Sans"/>
              <a:cs typeface="Open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99200" y="3543300"/>
            <a:ext cx="2273300" cy="4699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450" b="1"/>
              <a:t>Call Center Systems</a:t>
            </a:r>
            <a:endParaRPr lang="en-IN" sz="1450" b="1"/>
          </a:p>
        </p:txBody>
      </p:sp>
      <p:sp>
        <p:nvSpPr>
          <p:cNvPr id="16" name="TextBox 15"/>
          <p:cNvSpPr txBox="1"/>
          <p:nvPr/>
        </p:nvSpPr>
        <p:spPr>
          <a:xfrm>
            <a:off x="6299200" y="4140200"/>
            <a:ext cx="2273300" cy="23876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400">
                <a:latin typeface="Open Sans"/>
                <a:ea typeface="Open Sans"/>
                <a:cs typeface="Open Sans"/>
              </a:rPr>
              <a:t>Call centers utilize queues to handle incoming calls in the order received.</a:t>
            </a:r>
            <a:endParaRPr lang="en-IN" sz="1400">
              <a:latin typeface="Open Sans"/>
              <a:ea typeface="Open Sans"/>
              <a:cs typeface="Open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66200" y="3530600"/>
            <a:ext cx="2273300" cy="4699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450" b="1"/>
              <a:t>Buffer Management</a:t>
            </a:r>
            <a:endParaRPr lang="en-IN" sz="1450" b="1"/>
          </a:p>
        </p:txBody>
      </p:sp>
      <p:sp>
        <p:nvSpPr>
          <p:cNvPr id="18" name="TextBox 17"/>
          <p:cNvSpPr txBox="1"/>
          <p:nvPr/>
        </p:nvSpPr>
        <p:spPr>
          <a:xfrm>
            <a:off x="8953500" y="4140200"/>
            <a:ext cx="2273300" cy="23876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400">
                <a:latin typeface="Open Sans"/>
                <a:ea typeface="Open Sans"/>
                <a:cs typeface="Open Sans"/>
              </a:rPr>
              <a:t>Queues serve as buffers in streaming applications to store data sequentially.</a:t>
            </a:r>
            <a:endParaRPr lang="en-IN" sz="140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p>
            <a:pPr algn="l"/>
            <a:fld id="{F7021451-1387-4CA6-816F-3879F97B5CBC}" type="slidenum">
              <a:rPr lang="en-US" b="0"/>
            </a:fld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022350" y="734060"/>
            <a:ext cx="6096000" cy="11817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IN" altLang="en-US"/>
              <a:t>GLOBAL POINTERS</a:t>
            </a:r>
            <a:endParaRPr lang="en-IN" altLang="en-US"/>
          </a:p>
          <a:p>
            <a:r>
              <a:rPr lang="en-US"/>
              <a:t>struct Node *f = NULL;</a:t>
            </a:r>
            <a:endParaRPr lang="en-US"/>
          </a:p>
          <a:p>
            <a:r>
              <a:rPr lang="en-US"/>
              <a:t>struct Node *r = NULL;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96620" y="1915795"/>
            <a:ext cx="6096000" cy="15125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/>
              <a:t>struct Node {</a:t>
            </a:r>
            <a:endParaRPr lang="en-US"/>
          </a:p>
          <a:p>
            <a:r>
              <a:rPr lang="en-US"/>
              <a:t>    int data;</a:t>
            </a:r>
            <a:endParaRPr lang="en-US"/>
          </a:p>
          <a:p>
            <a:r>
              <a:rPr lang="en-US"/>
              <a:t>    struct Node *next;</a:t>
            </a:r>
            <a:endParaRPr lang="en-US"/>
          </a:p>
          <a:p>
            <a:r>
              <a:rPr lang="en-US"/>
              <a:t>};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96620" y="3332480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void linkedListTraversal(struct Node *ptr) {</a:t>
            </a:r>
            <a:endParaRPr lang="en-US"/>
          </a:p>
          <a:p>
            <a:r>
              <a:rPr lang="en-US"/>
              <a:t>    printf("Printing the elements of this linked list\n");</a:t>
            </a:r>
            <a:endParaRPr lang="en-US"/>
          </a:p>
          <a:p>
            <a:r>
              <a:rPr lang="en-US"/>
              <a:t>    if (ptr == NULL) {</a:t>
            </a:r>
            <a:endParaRPr lang="en-US"/>
          </a:p>
          <a:p>
            <a:r>
              <a:rPr lang="en-US"/>
              <a:t>        printf("Queue is empty.\n");</a:t>
            </a:r>
            <a:endParaRPr lang="en-US"/>
          </a:p>
          <a:p>
            <a:r>
              <a:rPr lang="en-US"/>
              <a:t>    } else {</a:t>
            </a:r>
            <a:endParaRPr lang="en-US"/>
          </a:p>
          <a:p>
            <a:r>
              <a:rPr lang="en-US"/>
              <a:t>        while (ptr != NULL) {</a:t>
            </a:r>
            <a:endParaRPr lang="en-US"/>
          </a:p>
          <a:p>
            <a:r>
              <a:rPr lang="en-US"/>
              <a:t>            printf("Element: %d\n", ptr-&gt;data);</a:t>
            </a:r>
            <a:endParaRPr lang="en-US"/>
          </a:p>
          <a:p>
            <a:r>
              <a:rPr lang="en-US"/>
              <a:t>            ptr = ptr-&gt;next;</a:t>
            </a:r>
            <a:endParaRPr lang="en-US"/>
          </a:p>
          <a:p>
            <a:r>
              <a:rPr lang="en-US"/>
              <a:t>        }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p>
            <a:pPr algn="l"/>
            <a:fld id="{F7021451-1387-4CA6-816F-3879F97B5CBC}" type="slidenum">
              <a:rPr lang="en-US" b="0"/>
            </a:fld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907415" y="184785"/>
            <a:ext cx="11014075" cy="64236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/>
              <a:t>void enqueue(int val) {</a:t>
            </a:r>
            <a:endParaRPr lang="en-US" sz="2400"/>
          </a:p>
          <a:p>
            <a:r>
              <a:rPr lang="en-US" sz="2400"/>
              <a:t>    struct Node *n = (struct Node *) malloc(sizeof(struct Node));</a:t>
            </a:r>
            <a:endParaRPr lang="en-US" sz="2400"/>
          </a:p>
          <a:p>
            <a:r>
              <a:rPr lang="en-US" sz="2400"/>
              <a:t>    if (n == NULL) {</a:t>
            </a:r>
            <a:endParaRPr lang="en-US" sz="2400"/>
          </a:p>
          <a:p>
            <a:r>
              <a:rPr lang="en-US" sz="2400"/>
              <a:t>        printf("Queue is Full\n");</a:t>
            </a:r>
            <a:endParaRPr lang="en-US" sz="2400"/>
          </a:p>
          <a:p>
            <a:r>
              <a:rPr lang="en-US" sz="2400"/>
              <a:t>    } else {</a:t>
            </a:r>
            <a:endParaRPr lang="en-US" sz="2400"/>
          </a:p>
          <a:p>
            <a:r>
              <a:rPr lang="en-US" sz="2400"/>
              <a:t>        n-&gt;data = val;</a:t>
            </a:r>
            <a:endParaRPr lang="en-US" sz="2400"/>
          </a:p>
          <a:p>
            <a:r>
              <a:rPr lang="en-US" sz="2400"/>
              <a:t>        n-&gt;next = NULL;</a:t>
            </a:r>
            <a:endParaRPr lang="en-US" sz="2400"/>
          </a:p>
          <a:p>
            <a:r>
              <a:rPr lang="en-US" sz="2400"/>
              <a:t>        if (f == NULL) {  // Queue is empty</a:t>
            </a:r>
            <a:endParaRPr lang="en-US" sz="2400"/>
          </a:p>
          <a:p>
            <a:r>
              <a:rPr lang="en-US" sz="2400"/>
              <a:t>            f = r = n;</a:t>
            </a:r>
            <a:endParaRPr lang="en-US" sz="2400"/>
          </a:p>
          <a:p>
            <a:r>
              <a:rPr lang="en-US" sz="2400"/>
              <a:t>        } else {  // Add new node to the end (rear) of the queue</a:t>
            </a:r>
            <a:endParaRPr lang="en-US" sz="2400"/>
          </a:p>
          <a:p>
            <a:r>
              <a:rPr lang="en-US" sz="2400"/>
              <a:t>            r-&gt;next = n;</a:t>
            </a:r>
            <a:endParaRPr lang="en-US" sz="2400"/>
          </a:p>
          <a:p>
            <a:r>
              <a:rPr lang="en-US" sz="2400"/>
              <a:t>            r = n;</a:t>
            </a:r>
            <a:endParaRPr lang="en-US" sz="2400"/>
          </a:p>
          <a:p>
            <a:r>
              <a:rPr lang="en-US" sz="2400"/>
              <a:t>        }</a:t>
            </a:r>
            <a:endParaRPr lang="en-US" sz="2400"/>
          </a:p>
          <a:p>
            <a:r>
              <a:rPr lang="en-US" sz="2400"/>
              <a:t>        printf("Enqueued element: %d\n", val);  // Print the enqueued element</a:t>
            </a:r>
            <a:endParaRPr lang="en-US" sz="2400"/>
          </a:p>
          <a:p>
            <a:r>
              <a:rPr lang="en-US" sz="2400"/>
              <a:t>    }</a:t>
            </a:r>
            <a:endParaRPr lang="en-US" sz="2400"/>
          </a:p>
          <a:p>
            <a:r>
              <a:rPr lang="en-US" sz="2400"/>
              <a:t>}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sh">
  <a:themeElements>
    <a:clrScheme name="SevenBox's Tone White">
      <a:dk1>
        <a:srgbClr val="232220"/>
      </a:dk1>
      <a:lt1>
        <a:srgbClr val="FFFFFF"/>
      </a:lt1>
      <a:dk2>
        <a:srgbClr val="232220"/>
      </a:dk2>
      <a:lt2>
        <a:srgbClr val="FFFFFF"/>
      </a:lt2>
      <a:accent1>
        <a:srgbClr val="A06C55"/>
      </a:accent1>
      <a:accent2>
        <a:srgbClr val="B68268"/>
      </a:accent2>
      <a:accent3>
        <a:srgbClr val="DB9D84"/>
      </a:accent3>
      <a:accent4>
        <a:srgbClr val="F3AF98"/>
      </a:accent4>
      <a:accent5>
        <a:srgbClr val="EFBBB8"/>
      </a:accent5>
      <a:accent6>
        <a:srgbClr val="E59E9C"/>
      </a:accent6>
      <a:hlink>
        <a:srgbClr val="5B9BD5"/>
      </a:hlink>
      <a:folHlink>
        <a:srgbClr val="70AD47"/>
      </a:folHlink>
    </a:clrScheme>
    <a:fontScheme name="Montserrat ExtraBold - Open Sans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3639</Words>
  <Application>WPS Presentation</Application>
  <PresentationFormat>Widescreen</PresentationFormat>
  <Paragraphs>186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9" baseType="lpstr">
      <vt:lpstr>Arial</vt:lpstr>
      <vt:lpstr>SimSun</vt:lpstr>
      <vt:lpstr>Wingdings</vt:lpstr>
      <vt:lpstr>Montserrat Bold</vt:lpstr>
      <vt:lpstr>Montserrat</vt:lpstr>
      <vt:lpstr>Open Sans</vt:lpstr>
      <vt:lpstr>Segoe Print</vt:lpstr>
      <vt:lpstr>Open Sans</vt:lpstr>
      <vt:lpstr>Open Sans</vt:lpstr>
      <vt:lpstr>Montserrat ExtraBold</vt:lpstr>
      <vt:lpstr>Open Sans</vt:lpstr>
      <vt:lpstr>Montserrat</vt:lpstr>
      <vt:lpstr>Microsoft YaHei</vt:lpstr>
      <vt:lpstr>Arial Unicode MS</vt:lpstr>
      <vt:lpstr>Calibri</vt:lpstr>
      <vt:lpstr>Calibri Light</vt:lpstr>
      <vt:lpstr>MingLiU-ExtB</vt:lpstr>
      <vt:lpstr>Office Theme</vt:lpstr>
      <vt:lpstr>Ash</vt:lpstr>
      <vt:lpstr>QUEUE IMPLEMENTATION USING LINKED LIST</vt:lpstr>
      <vt:lpstr>Data Structure Overview</vt:lpstr>
      <vt:lpstr>Queue Operations</vt:lpstr>
      <vt:lpstr>Implementation Steps</vt:lpstr>
      <vt:lpstr>PowerPoint 演示文稿</vt:lpstr>
      <vt:lpstr>Advantages &amp; Disadvantages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BHAVANA MATADH</dc:creator>
  <cp:lastModifiedBy>Bhavana Matadh</cp:lastModifiedBy>
  <cp:revision>3</cp:revision>
  <dcterms:created xsi:type="dcterms:W3CDTF">2024-10-20T14:05:00Z</dcterms:created>
  <dcterms:modified xsi:type="dcterms:W3CDTF">2024-10-21T06:30:06Z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C1A70FA02ACC4052B24FB296D77CE919_12</vt:lpwstr>
  </property>
  <property fmtid="{D5CDD505-2E9C-101B-9397-08002B2CF9AE}" pid="3" name="KSOProductBuildVer">
    <vt:lpwstr>1033-12.2.0.18607</vt:lpwstr>
  </property>
</Properties>
</file>