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ld Standard TT"/>
      <p:regular r:id="rId11"/>
      <p:bold r:id="rId12"/>
      <p: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ldStandardTT-regular.fntdata"/><Relationship Id="rId10" Type="http://schemas.openxmlformats.org/officeDocument/2006/relationships/slide" Target="slides/slide5.xml"/><Relationship Id="rId13" Type="http://schemas.openxmlformats.org/officeDocument/2006/relationships/font" Target="fonts/OldStandardTT-italic.fntdata"/><Relationship Id="rId12" Type="http://schemas.openxmlformats.org/officeDocument/2006/relationships/font" Target="fonts/OldStandardT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feb77d3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feb77d3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eb77d33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eb77d33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feb77d33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feb77d33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187525" y="2303625"/>
            <a:ext cx="8693100" cy="67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Interactive Neural Network Visualizer</a:t>
            </a:r>
            <a:endParaRPr sz="3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06450" y="3867425"/>
            <a:ext cx="3639600" cy="11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Etcharla Revanth Rao - (24CS06010)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Mora Girish Kumar - (24CS06001)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Nali Bhavana - (24AI06013)</a:t>
            </a:r>
            <a:endParaRPr sz="16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</a:rPr>
              <a:t>Karri Kamala Priya - (24SP06003)</a:t>
            </a:r>
            <a:endParaRPr sz="1600">
              <a:solidFill>
                <a:schemeClr val="accent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06450" y="3547875"/>
            <a:ext cx="1925100" cy="3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By :</a:t>
            </a:r>
            <a:r>
              <a:rPr lang="en" sz="1600">
                <a:solidFill>
                  <a:schemeClr val="accent4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(GROUP -12)</a:t>
            </a:r>
            <a:endParaRPr sz="1600">
              <a:solidFill>
                <a:schemeClr val="accent4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955600" y="214213"/>
            <a:ext cx="6764400" cy="11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Department of Computer Science and Engineering</a:t>
            </a:r>
            <a:endParaRPr b="1" sz="2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School of Electrical and Computer Sciences</a:t>
            </a:r>
            <a:endParaRPr b="1" sz="19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IIT Bhubaneswar</a:t>
            </a:r>
            <a:endParaRPr b="1" sz="18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3" name="Google Shape;63;p13" title="bbs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200" y="160725"/>
            <a:ext cx="1473400" cy="136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214325" y="834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</a:rPr>
              <a:t>Problem Statement</a:t>
            </a:r>
            <a:endParaRPr b="1" sz="2800">
              <a:solidFill>
                <a:schemeClr val="lt2"/>
              </a:solidFill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214325" y="576000"/>
            <a:ext cx="8929800" cy="45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Font typeface="Old Standard TT"/>
              <a:buChar char="➔"/>
            </a:pPr>
            <a:r>
              <a:rPr b="1" lang="en" sz="2000"/>
              <a:t>Challenge:</a:t>
            </a:r>
            <a:br>
              <a:rPr lang="en" sz="1900"/>
            </a:br>
            <a:r>
              <a:rPr lang="en" sz="1900"/>
              <a:t>Neural networks are powerful but often seen as “black boxes,” making it hard for learners to understand how they work.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➔"/>
            </a:pPr>
            <a:r>
              <a:rPr b="1" lang="en" sz="2000"/>
              <a:t>Need:</a:t>
            </a:r>
            <a:br>
              <a:rPr b="1" lang="en" sz="2000"/>
            </a:br>
            <a:r>
              <a:rPr lang="en" sz="1900"/>
              <a:t>Beginners and educators require an interactive way to experiment with network structure, activation functions, and datasets to see how these choices affect learning and performance.</a:t>
            </a:r>
            <a:endParaRPr sz="19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Old Standard TT"/>
              <a:buChar char="➔"/>
            </a:pPr>
            <a:r>
              <a:rPr b="1" lang="en" sz="2000"/>
              <a:t>Goal:</a:t>
            </a:r>
            <a:br>
              <a:rPr b="1" lang="en" sz="2000"/>
            </a:br>
            <a:r>
              <a:rPr lang="en" sz="1900"/>
              <a:t>Create a visual tool where users can: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◆"/>
            </a:pPr>
            <a:r>
              <a:rPr lang="en" sz="1900"/>
              <a:t>Configure and train multi-layer neural networks on classic and custom datasets.</a:t>
            </a:r>
            <a:endParaRPr sz="1900"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Font typeface="Old Standard TT"/>
              <a:buChar char="◆"/>
            </a:pPr>
            <a:r>
              <a:rPr lang="en" sz="1900"/>
              <a:t>Observe the learning process, weights, activations, and losses in real time.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56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2"/>
                </a:solidFill>
              </a:rPr>
              <a:t>Network Architecture</a:t>
            </a:r>
            <a:endParaRPr b="1" sz="2800">
              <a:solidFill>
                <a:schemeClr val="lt2"/>
              </a:solidFill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669775"/>
            <a:ext cx="8520600" cy="4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ld Standard TT"/>
              <a:buChar char="●"/>
            </a:pPr>
            <a:r>
              <a:rPr b="1" lang="en" sz="1900">
                <a:solidFill>
                  <a:srgbClr val="000000"/>
                </a:solidFill>
              </a:rPr>
              <a:t>Configurable Structure:</a:t>
            </a:r>
            <a:endParaRPr b="1"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ld Standard TT"/>
              <a:buChar char="○"/>
            </a:pPr>
            <a:r>
              <a:rPr lang="en" sz="1900">
                <a:solidFill>
                  <a:srgbClr val="000000"/>
                </a:solidFill>
              </a:rPr>
              <a:t>Input layer size matches dataset features (e.g., 2 for XOR, 4 for Iris).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ld Standard TT"/>
              <a:buChar char="○"/>
            </a:pPr>
            <a:r>
              <a:rPr lang="en" sz="1900">
                <a:solidFill>
                  <a:srgbClr val="000000"/>
                </a:solidFill>
              </a:rPr>
              <a:t>User-defined hidden layers (e.g., 8, 4) and neurons per layer.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ld Standard TT"/>
              <a:buChar char="○"/>
            </a:pPr>
            <a:r>
              <a:rPr lang="en" sz="1900">
                <a:solidFill>
                  <a:srgbClr val="000000"/>
                </a:solidFill>
              </a:rPr>
              <a:t>Output layer adapts to task (e.g., 1 for binary, more for multi-class).</a:t>
            </a:r>
            <a:endParaRPr sz="19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Char char="●"/>
            </a:pPr>
            <a:r>
              <a:rPr b="1" lang="en" sz="2000">
                <a:solidFill>
                  <a:srgbClr val="000000"/>
                </a:solidFill>
              </a:rPr>
              <a:t>Activation Functions:</a:t>
            </a:r>
            <a:endParaRPr b="1" sz="20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ld Standard TT"/>
              <a:buChar char="○"/>
            </a:pPr>
            <a:r>
              <a:rPr lang="en" sz="1900">
                <a:solidFill>
                  <a:srgbClr val="000000"/>
                </a:solidFill>
              </a:rPr>
              <a:t>Selectable per layer: sigmoid, relu, tanh, linear, softmax.</a:t>
            </a: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ld Standard TT"/>
              <a:buChar char="○"/>
            </a:pPr>
            <a:r>
              <a:rPr lang="en" sz="1900">
                <a:solidFill>
                  <a:srgbClr val="000000"/>
                </a:solidFill>
              </a:rPr>
              <a:t>Output activation auto-adjusts for loss type (e.g., softmax for CCE).</a:t>
            </a:r>
            <a:endParaRPr sz="19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Char char="●"/>
            </a:pPr>
            <a:r>
              <a:rPr b="1" lang="en" sz="2000">
                <a:solidFill>
                  <a:srgbClr val="000000"/>
                </a:solidFill>
              </a:rPr>
              <a:t>Loss Functions:</a:t>
            </a:r>
            <a:endParaRPr b="1" sz="20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ld Standard TT"/>
              <a:buChar char="○"/>
            </a:pPr>
            <a:r>
              <a:rPr lang="en" sz="1900">
                <a:solidFill>
                  <a:srgbClr val="000000"/>
                </a:solidFill>
              </a:rPr>
              <a:t>RMSE, BCE, or CCE, chosen based on task and output type.</a:t>
            </a:r>
            <a:endParaRPr sz="19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ld Standard TT"/>
              <a:buChar char="●"/>
            </a:pPr>
            <a:r>
              <a:rPr b="1" lang="en" sz="2000">
                <a:solidFill>
                  <a:srgbClr val="000000"/>
                </a:solidFill>
              </a:rPr>
              <a:t>Training Parameters:</a:t>
            </a:r>
            <a:endParaRPr b="1" sz="20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Old Standard TT"/>
              <a:buChar char="○"/>
            </a:pPr>
            <a:r>
              <a:rPr lang="en" sz="1900">
                <a:solidFill>
                  <a:srgbClr val="000000"/>
                </a:solidFill>
              </a:rPr>
              <a:t>Adjustable learning rate, animation speed, and dataset selection.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100"/>
              </a:spcBef>
              <a:spcAft>
                <a:spcPts val="160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title="new_arch.PNG"/>
          <p:cNvPicPr preferRelativeResize="0"/>
          <p:nvPr/>
        </p:nvPicPr>
        <p:blipFill rotWithShape="1">
          <a:blip r:embed="rId3">
            <a:alphaModFix/>
          </a:blip>
          <a:srcRect b="0" l="14185" r="0" t="0"/>
          <a:stretch/>
        </p:blipFill>
        <p:spPr>
          <a:xfrm>
            <a:off x="884050" y="313125"/>
            <a:ext cx="7585174" cy="381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951013" y="4125500"/>
            <a:ext cx="7585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Architecture of a multi-layer neural network (2-8-4-1) with sigmoid activations, visualized during NAND gate learning, showing real-time neuron activations, biases, and color-coded connection weights.</a:t>
            </a:r>
            <a:endParaRPr b="1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