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ollektif Bold" charset="1" panose="020B0604020101010102"/>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346212" y="2996729"/>
            <a:ext cx="11315247" cy="386397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HOTEL AGGREGATOR ANALYSIS</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2" id="42"/>
          <p:cNvSpPr txBox="true"/>
          <p:nvPr/>
        </p:nvSpPr>
        <p:spPr>
          <a:xfrm rot="0">
            <a:off x="5982784" y="7731805"/>
            <a:ext cx="6561381" cy="851318"/>
          </a:xfrm>
          <a:prstGeom prst="rect">
            <a:avLst/>
          </a:prstGeom>
        </p:spPr>
        <p:txBody>
          <a:bodyPr anchor="t" rtlCol="false" tIns="0" lIns="0" bIns="0" rIns="0">
            <a:spAutoFit/>
          </a:bodyPr>
          <a:lstStyle/>
          <a:p>
            <a:pPr algn="ctr">
              <a:lnSpc>
                <a:spcPts val="6554"/>
              </a:lnSpc>
              <a:spcBef>
                <a:spcPct val="0"/>
              </a:spcBef>
            </a:pPr>
            <a:r>
              <a:rPr lang="en-US" sz="5905">
                <a:solidFill>
                  <a:srgbClr val="227C9D"/>
                </a:solidFill>
                <a:latin typeface="DM Sans"/>
              </a:rPr>
              <a:t>By Bhavana Raj S 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514164" cy="12763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Git: https://github.com/bhavanarajsn/Mentorness</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13" id="13"/>
          <p:cNvSpPr txBox="true"/>
          <p:nvPr/>
        </p:nvSpPr>
        <p:spPr>
          <a:xfrm rot="0">
            <a:off x="3474587" y="1177838"/>
            <a:ext cx="12044053" cy="930275"/>
          </a:xfrm>
          <a:prstGeom prst="rect">
            <a:avLst/>
          </a:prstGeom>
        </p:spPr>
        <p:txBody>
          <a:bodyPr anchor="t" rtlCol="false" tIns="0" lIns="0" bIns="0" rIns="0">
            <a:spAutoFit/>
          </a:bodyPr>
          <a:lstStyle/>
          <a:p>
            <a:pPr algn="ctr">
              <a:lnSpc>
                <a:spcPts val="6999"/>
              </a:lnSpc>
            </a:pPr>
            <a:r>
              <a:rPr lang="en-US" sz="6999">
                <a:solidFill>
                  <a:srgbClr val="FE6D73"/>
                </a:solidFill>
                <a:latin typeface="Kollektif Bold"/>
              </a:rPr>
              <a:t>PROJECT AIM</a:t>
            </a:r>
          </a:p>
        </p:txBody>
      </p:sp>
      <p:grpSp>
        <p:nvGrpSpPr>
          <p:cNvPr name="Group 14" id="14"/>
          <p:cNvGrpSpPr/>
          <p:nvPr/>
        </p:nvGrpSpPr>
        <p:grpSpPr>
          <a:xfrm rot="-2700000">
            <a:off x="11386843" y="7201845"/>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20" id="20"/>
          <p:cNvSpPr txBox="true"/>
          <p:nvPr/>
        </p:nvSpPr>
        <p:spPr>
          <a:xfrm rot="0">
            <a:off x="3346212" y="2479588"/>
            <a:ext cx="12044053" cy="930275"/>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ANALYSE AND VISUALISE</a:t>
            </a:r>
          </a:p>
        </p:txBody>
      </p:sp>
      <p:sp>
        <p:nvSpPr>
          <p:cNvPr name="TextBox 21" id="21"/>
          <p:cNvSpPr txBox="true"/>
          <p:nvPr/>
        </p:nvSpPr>
        <p:spPr>
          <a:xfrm rot="0">
            <a:off x="3474587" y="3795512"/>
            <a:ext cx="12044053" cy="2079626"/>
          </a:xfrm>
          <a:prstGeom prst="rect">
            <a:avLst/>
          </a:prstGeom>
        </p:spPr>
        <p:txBody>
          <a:bodyPr anchor="t" rtlCol="false" tIns="0" lIns="0" bIns="0" rIns="0">
            <a:spAutoFit/>
          </a:bodyPr>
          <a:lstStyle/>
          <a:p>
            <a:pPr algn="ctr">
              <a:lnSpc>
                <a:spcPts val="8000"/>
              </a:lnSpc>
            </a:pPr>
            <a:r>
              <a:rPr lang="en-US" sz="8000">
                <a:solidFill>
                  <a:srgbClr val="FFCB77"/>
                </a:solidFill>
                <a:latin typeface="Kollektif Bold"/>
              </a:rPr>
              <a:t>HOTEL AGGREGATOR DATA USING TABLEAU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97876" y="1451089"/>
            <a:ext cx="12866041"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PROJECT INTRODUCTION</a:t>
            </a:r>
          </a:p>
        </p:txBody>
      </p:sp>
      <p:sp>
        <p:nvSpPr>
          <p:cNvPr name="TextBox 11" id="11"/>
          <p:cNvSpPr txBox="true"/>
          <p:nvPr/>
        </p:nvSpPr>
        <p:spPr>
          <a:xfrm rot="0">
            <a:off x="3863654" y="3927395"/>
            <a:ext cx="10719600" cy="2971800"/>
          </a:xfrm>
          <a:prstGeom prst="rect">
            <a:avLst/>
          </a:prstGeom>
        </p:spPr>
        <p:txBody>
          <a:bodyPr anchor="t" rtlCol="false" tIns="0" lIns="0" bIns="0" rIns="0">
            <a:spAutoFit/>
          </a:bodyPr>
          <a:lstStyle/>
          <a:p>
            <a:pPr algn="l">
              <a:lnSpc>
                <a:spcPts val="2999"/>
              </a:lnSpc>
            </a:pPr>
            <a:r>
              <a:rPr lang="en-US" sz="2499">
                <a:solidFill>
                  <a:srgbClr val="545454"/>
                </a:solidFill>
                <a:latin typeface="DM Sans"/>
              </a:rPr>
              <a:t>The goal of this internship project is to analyze a dataset of hotel aggregator listings using Tableau. The dataset includes various attributes related to listings, hosts, reviews, and availability. The objective is to create comprehensive visualizations and insights to uncover trends, patterns, and factors influencing listing performance. Interns will utilize Tableau to explore key metrics such as pricing, availability, host characteristics, and review scores, aiming to derive actionable insights for enhancing the overall quality and competitiveness of the listings.</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430057" y="367236"/>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2773628" y="625583"/>
            <a:ext cx="5702716" cy="33020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01 - GEOGRAPHICAL INSIGHTS:</a:t>
            </a:r>
          </a:p>
        </p:txBody>
      </p:sp>
      <p:sp>
        <p:nvSpPr>
          <p:cNvPr name="TextBox 17" id="17"/>
          <p:cNvSpPr txBox="true"/>
          <p:nvPr/>
        </p:nvSpPr>
        <p:spPr>
          <a:xfrm rot="0">
            <a:off x="9041073" y="357711"/>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Visualize the distribution of listings on a map to identify popular neighborhoods.</a:t>
            </a:r>
          </a:p>
          <a:p>
            <a:pPr algn="l">
              <a:lnSpc>
                <a:spcPts val="2400"/>
              </a:lnSpc>
            </a:pPr>
            <a:r>
              <a:rPr lang="en-US" sz="2000">
                <a:solidFill>
                  <a:srgbClr val="545454"/>
                </a:solidFill>
                <a:latin typeface="DM Sans"/>
              </a:rPr>
              <a:t>- Explore the geographical concentration of listings and host locations.</a:t>
            </a:r>
          </a:p>
        </p:txBody>
      </p:sp>
      <p:grpSp>
        <p:nvGrpSpPr>
          <p:cNvPr name="Group 18" id="18"/>
          <p:cNvGrpSpPr/>
          <p:nvPr/>
        </p:nvGrpSpPr>
        <p:grpSpPr>
          <a:xfrm rot="0">
            <a:off x="2481521" y="2114063"/>
            <a:ext cx="6046286" cy="1027869"/>
            <a:chOff x="0" y="0"/>
            <a:chExt cx="1592438" cy="270714"/>
          </a:xfrm>
        </p:grpSpPr>
        <p:sp>
          <p:nvSpPr>
            <p:cNvPr name="Freeform 19" id="19"/>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0" id="2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1" id="21"/>
          <p:cNvSpPr txBox="true"/>
          <p:nvPr/>
        </p:nvSpPr>
        <p:spPr>
          <a:xfrm rot="0">
            <a:off x="2825091" y="2372410"/>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02 - PRICING AND AVAILABILITY ANALYSIS:</a:t>
            </a:r>
          </a:p>
        </p:txBody>
      </p:sp>
      <p:sp>
        <p:nvSpPr>
          <p:cNvPr name="TextBox 22" id="22"/>
          <p:cNvSpPr txBox="true"/>
          <p:nvPr/>
        </p:nvSpPr>
        <p:spPr>
          <a:xfrm rot="0">
            <a:off x="9092537" y="2104538"/>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Analyze pricing trends based on property types, room types, and accommodation capacity.</a:t>
            </a:r>
          </a:p>
          <a:p>
            <a:pPr algn="l">
              <a:lnSpc>
                <a:spcPts val="2400"/>
              </a:lnSpc>
            </a:pPr>
            <a:r>
              <a:rPr lang="en-US" sz="2000">
                <a:solidFill>
                  <a:srgbClr val="545454"/>
                </a:solidFill>
                <a:latin typeface="DM Sans"/>
              </a:rPr>
              <a:t>- Investigate the availability of listings over time and identify peak periods.</a:t>
            </a:r>
          </a:p>
        </p:txBody>
      </p:sp>
      <p:grpSp>
        <p:nvGrpSpPr>
          <p:cNvPr name="Group 23" id="23"/>
          <p:cNvGrpSpPr/>
          <p:nvPr/>
        </p:nvGrpSpPr>
        <p:grpSpPr>
          <a:xfrm rot="0">
            <a:off x="2481521" y="3822736"/>
            <a:ext cx="6046286" cy="1027869"/>
            <a:chOff x="0" y="0"/>
            <a:chExt cx="1592438" cy="270714"/>
          </a:xfrm>
        </p:grpSpPr>
        <p:sp>
          <p:nvSpPr>
            <p:cNvPr name="Freeform 24" id="2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5" id="2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6" id="26"/>
          <p:cNvSpPr txBox="true"/>
          <p:nvPr/>
        </p:nvSpPr>
        <p:spPr>
          <a:xfrm rot="0">
            <a:off x="2825091" y="4081083"/>
            <a:ext cx="5702716" cy="33020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03 - HOST PERFORMANCE:</a:t>
            </a:r>
          </a:p>
        </p:txBody>
      </p:sp>
      <p:sp>
        <p:nvSpPr>
          <p:cNvPr name="TextBox 27" id="27"/>
          <p:cNvSpPr txBox="true"/>
          <p:nvPr/>
        </p:nvSpPr>
        <p:spPr>
          <a:xfrm rot="0">
            <a:off x="9092537" y="3813211"/>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Evaluate host characteristics, including superhost status, response times, and verification methods.</a:t>
            </a:r>
          </a:p>
          <a:p>
            <a:pPr algn="l">
              <a:lnSpc>
                <a:spcPts val="2400"/>
              </a:lnSpc>
            </a:pPr>
            <a:r>
              <a:rPr lang="en-US" sz="2000">
                <a:solidFill>
                  <a:srgbClr val="545454"/>
                </a:solidFill>
                <a:latin typeface="DM Sans"/>
              </a:rPr>
              <a:t>- Explore correlations between host attributes and listing performance.</a:t>
            </a:r>
          </a:p>
        </p:txBody>
      </p:sp>
      <p:grpSp>
        <p:nvGrpSpPr>
          <p:cNvPr name="Group 28" id="28"/>
          <p:cNvGrpSpPr/>
          <p:nvPr/>
        </p:nvGrpSpPr>
        <p:grpSpPr>
          <a:xfrm rot="0">
            <a:off x="2430057" y="5605880"/>
            <a:ext cx="6046286" cy="1027869"/>
            <a:chOff x="0" y="0"/>
            <a:chExt cx="1592438" cy="270714"/>
          </a:xfrm>
        </p:grpSpPr>
        <p:sp>
          <p:nvSpPr>
            <p:cNvPr name="Freeform 29" id="29"/>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30" id="3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31" id="31"/>
          <p:cNvSpPr txBox="true"/>
          <p:nvPr/>
        </p:nvSpPr>
        <p:spPr>
          <a:xfrm rot="0">
            <a:off x="2773628" y="5864227"/>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04 - REVIEW SCORES AND GUEST SATISFACTION:</a:t>
            </a:r>
          </a:p>
        </p:txBody>
      </p:sp>
      <p:sp>
        <p:nvSpPr>
          <p:cNvPr name="TextBox 32" id="32"/>
          <p:cNvSpPr txBox="true"/>
          <p:nvPr/>
        </p:nvSpPr>
        <p:spPr>
          <a:xfrm rot="0">
            <a:off x="9041073" y="5596355"/>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Examine review scores and their impact on overall listing performance.</a:t>
            </a:r>
          </a:p>
          <a:p>
            <a:pPr algn="l">
              <a:lnSpc>
                <a:spcPts val="2400"/>
              </a:lnSpc>
            </a:pPr>
            <a:r>
              <a:rPr lang="en-US" sz="2000">
                <a:solidFill>
                  <a:srgbClr val="545454"/>
                </a:solidFill>
                <a:latin typeface="DM Sans"/>
              </a:rPr>
              <a:t>- Identify areas for improvement based on specific review categories.</a:t>
            </a:r>
          </a:p>
        </p:txBody>
      </p:sp>
      <p:grpSp>
        <p:nvGrpSpPr>
          <p:cNvPr name="Group 33" id="33"/>
          <p:cNvGrpSpPr/>
          <p:nvPr/>
        </p:nvGrpSpPr>
        <p:grpSpPr>
          <a:xfrm rot="0">
            <a:off x="2378594" y="7413589"/>
            <a:ext cx="6046286" cy="1027869"/>
            <a:chOff x="0" y="0"/>
            <a:chExt cx="1592438" cy="270714"/>
          </a:xfrm>
        </p:grpSpPr>
        <p:sp>
          <p:nvSpPr>
            <p:cNvPr name="Freeform 34" id="3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35" id="3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36" id="36"/>
          <p:cNvSpPr txBox="true"/>
          <p:nvPr/>
        </p:nvSpPr>
        <p:spPr>
          <a:xfrm rot="0">
            <a:off x="2722164" y="7671936"/>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05 - PROPERTY TYPE AND ROOM ANALYSIS:</a:t>
            </a:r>
          </a:p>
        </p:txBody>
      </p:sp>
      <p:sp>
        <p:nvSpPr>
          <p:cNvPr name="TextBox 37" id="37"/>
          <p:cNvSpPr txBox="true"/>
          <p:nvPr/>
        </p:nvSpPr>
        <p:spPr>
          <a:xfrm rot="0">
            <a:off x="8989610" y="7413589"/>
            <a:ext cx="6713943" cy="13335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 Analyse the distribution of property types and room types.</a:t>
            </a:r>
          </a:p>
          <a:p>
            <a:pPr algn="l">
              <a:lnSpc>
                <a:spcPts val="2400"/>
              </a:lnSpc>
            </a:pPr>
            <a:r>
              <a:rPr lang="en-US" sz="2000">
                <a:solidFill>
                  <a:srgbClr val="545454"/>
                </a:solidFill>
                <a:latin typeface="DM Sans"/>
              </a:rPr>
              <a:t>- Explore trends in the popularity of specific accommodation setups.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0">
            <a:off x="1461510" y="923654"/>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16" id="16"/>
          <p:cNvSpPr/>
          <p:nvPr/>
        </p:nvSpPr>
        <p:spPr>
          <a:xfrm flipH="false" flipV="false" rot="0">
            <a:off x="372454" y="2561853"/>
            <a:ext cx="7135343" cy="3914867"/>
          </a:xfrm>
          <a:custGeom>
            <a:avLst/>
            <a:gdLst/>
            <a:ahLst/>
            <a:cxnLst/>
            <a:rect r="r" b="b" t="t" l="l"/>
            <a:pathLst>
              <a:path h="3914867" w="7135343">
                <a:moveTo>
                  <a:pt x="0" y="0"/>
                </a:moveTo>
                <a:lnTo>
                  <a:pt x="7135343" y="0"/>
                </a:lnTo>
                <a:lnTo>
                  <a:pt x="7135343" y="3914867"/>
                </a:lnTo>
                <a:lnTo>
                  <a:pt x="0" y="3914867"/>
                </a:lnTo>
                <a:lnTo>
                  <a:pt x="0" y="0"/>
                </a:lnTo>
                <a:close/>
              </a:path>
            </a:pathLst>
          </a:custGeom>
          <a:blipFill>
            <a:blip r:embed="rId2"/>
            <a:stretch>
              <a:fillRect l="0" t="0" r="0" b="0"/>
            </a:stretch>
          </a:blipFill>
        </p:spPr>
      </p:sp>
      <p:sp>
        <p:nvSpPr>
          <p:cNvPr name="Freeform 17" id="17"/>
          <p:cNvSpPr/>
          <p:nvPr/>
        </p:nvSpPr>
        <p:spPr>
          <a:xfrm flipH="false" flipV="false" rot="0">
            <a:off x="8262473" y="1573243"/>
            <a:ext cx="9574296" cy="5317329"/>
          </a:xfrm>
          <a:custGeom>
            <a:avLst/>
            <a:gdLst/>
            <a:ahLst/>
            <a:cxnLst/>
            <a:rect r="r" b="b" t="t" l="l"/>
            <a:pathLst>
              <a:path h="5317329" w="9574296">
                <a:moveTo>
                  <a:pt x="0" y="0"/>
                </a:moveTo>
                <a:lnTo>
                  <a:pt x="9574296" y="0"/>
                </a:lnTo>
                <a:lnTo>
                  <a:pt x="9574296" y="5317329"/>
                </a:lnTo>
                <a:lnTo>
                  <a:pt x="0" y="5317329"/>
                </a:lnTo>
                <a:lnTo>
                  <a:pt x="0" y="0"/>
                </a:lnTo>
                <a:close/>
              </a:path>
            </a:pathLst>
          </a:custGeom>
          <a:blipFill>
            <a:blip r:embed="rId3"/>
            <a:stretch>
              <a:fillRect l="0" t="0" r="0" b="0"/>
            </a:stretch>
          </a:blipFill>
        </p:spPr>
      </p:sp>
      <p:sp>
        <p:nvSpPr>
          <p:cNvPr name="TextBox 18" id="18"/>
          <p:cNvSpPr txBox="true"/>
          <p:nvPr/>
        </p:nvSpPr>
        <p:spPr>
          <a:xfrm rot="0">
            <a:off x="1828699" y="8009441"/>
            <a:ext cx="5311909" cy="5397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03 - SOCIAL MEDIA</a:t>
            </a:r>
          </a:p>
        </p:txBody>
      </p:sp>
      <p:sp>
        <p:nvSpPr>
          <p:cNvPr name="TextBox 19" id="19"/>
          <p:cNvSpPr txBox="true"/>
          <p:nvPr/>
        </p:nvSpPr>
        <p:spPr>
          <a:xfrm rot="0">
            <a:off x="372454"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Popular Neighbourhood Ex: Melbourne ,Port Philip</a:t>
            </a:r>
          </a:p>
        </p:txBody>
      </p:sp>
      <p:sp>
        <p:nvSpPr>
          <p:cNvPr name="TextBox 20" id="20"/>
          <p:cNvSpPr txBox="true"/>
          <p:nvPr/>
        </p:nvSpPr>
        <p:spPr>
          <a:xfrm rot="0">
            <a:off x="1805081" y="1182000"/>
            <a:ext cx="5702716" cy="33020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01 - GEOGRAPHICAL INSIGHTS:</a:t>
            </a:r>
          </a:p>
        </p:txBody>
      </p:sp>
      <p:sp>
        <p:nvSpPr>
          <p:cNvPr name="TextBox 21" id="21"/>
          <p:cNvSpPr txBox="true"/>
          <p:nvPr/>
        </p:nvSpPr>
        <p:spPr>
          <a:xfrm rot="0">
            <a:off x="8262473" y="7825292"/>
            <a:ext cx="6713943" cy="3619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Listing and Host Location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3784" y="514766"/>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167803" y="1783106"/>
            <a:ext cx="8976197" cy="4794212"/>
          </a:xfrm>
          <a:custGeom>
            <a:avLst/>
            <a:gdLst/>
            <a:ahLst/>
            <a:cxnLst/>
            <a:rect r="r" b="b" t="t" l="l"/>
            <a:pathLst>
              <a:path h="4794212" w="8976197">
                <a:moveTo>
                  <a:pt x="0" y="0"/>
                </a:moveTo>
                <a:lnTo>
                  <a:pt x="8976197" y="0"/>
                </a:lnTo>
                <a:lnTo>
                  <a:pt x="8976197" y="4794212"/>
                </a:lnTo>
                <a:lnTo>
                  <a:pt x="0" y="4794212"/>
                </a:lnTo>
                <a:lnTo>
                  <a:pt x="0" y="0"/>
                </a:lnTo>
                <a:close/>
              </a:path>
            </a:pathLst>
          </a:custGeom>
          <a:blipFill>
            <a:blip r:embed="rId2"/>
            <a:stretch>
              <a:fillRect l="0" t="0" r="0" b="0"/>
            </a:stretch>
          </a:blipFill>
        </p:spPr>
      </p:sp>
      <p:sp>
        <p:nvSpPr>
          <p:cNvPr name="Freeform 6" id="6"/>
          <p:cNvSpPr/>
          <p:nvPr/>
        </p:nvSpPr>
        <p:spPr>
          <a:xfrm flipH="false" flipV="false" rot="0">
            <a:off x="9612952" y="1888662"/>
            <a:ext cx="8413950" cy="4688656"/>
          </a:xfrm>
          <a:custGeom>
            <a:avLst/>
            <a:gdLst/>
            <a:ahLst/>
            <a:cxnLst/>
            <a:rect r="r" b="b" t="t" l="l"/>
            <a:pathLst>
              <a:path h="4688656" w="8413950">
                <a:moveTo>
                  <a:pt x="0" y="0"/>
                </a:moveTo>
                <a:lnTo>
                  <a:pt x="8413949" y="0"/>
                </a:lnTo>
                <a:lnTo>
                  <a:pt x="8413949" y="4688656"/>
                </a:lnTo>
                <a:lnTo>
                  <a:pt x="0" y="4688656"/>
                </a:lnTo>
                <a:lnTo>
                  <a:pt x="0" y="0"/>
                </a:lnTo>
                <a:close/>
              </a:path>
            </a:pathLst>
          </a:custGeom>
          <a:blipFill>
            <a:blip r:embed="rId3"/>
            <a:stretch>
              <a:fillRect l="0" t="0" r="0" b="0"/>
            </a:stretch>
          </a:blipFill>
        </p:spPr>
      </p:sp>
      <p:sp>
        <p:nvSpPr>
          <p:cNvPr name="TextBox 7" id="7"/>
          <p:cNvSpPr txBox="true"/>
          <p:nvPr/>
        </p:nvSpPr>
        <p:spPr>
          <a:xfrm rot="0">
            <a:off x="1077354" y="773112"/>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02 - PRICING AND AVAILABILITY ANALYSIS:</a:t>
            </a:r>
          </a:p>
        </p:txBody>
      </p:sp>
      <p:sp>
        <p:nvSpPr>
          <p:cNvPr name="TextBox 8" id="8"/>
          <p:cNvSpPr txBox="true"/>
          <p:nvPr/>
        </p:nvSpPr>
        <p:spPr>
          <a:xfrm rot="0">
            <a:off x="372454" y="7825292"/>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Analyse pricing trends based on property types, room types, and accommodation capacity.</a:t>
            </a:r>
          </a:p>
        </p:txBody>
      </p:sp>
      <p:sp>
        <p:nvSpPr>
          <p:cNvPr name="TextBox 9" id="9"/>
          <p:cNvSpPr txBox="true"/>
          <p:nvPr/>
        </p:nvSpPr>
        <p:spPr>
          <a:xfrm rot="0">
            <a:off x="9612952"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Investigate the availability of listings over time and identify peak periods.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1101" y="281268"/>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258618" y="1591366"/>
            <a:ext cx="8885382" cy="4792272"/>
          </a:xfrm>
          <a:custGeom>
            <a:avLst/>
            <a:gdLst/>
            <a:ahLst/>
            <a:cxnLst/>
            <a:rect r="r" b="b" t="t" l="l"/>
            <a:pathLst>
              <a:path h="4792272" w="8885382">
                <a:moveTo>
                  <a:pt x="0" y="0"/>
                </a:moveTo>
                <a:lnTo>
                  <a:pt x="8885382" y="0"/>
                </a:lnTo>
                <a:lnTo>
                  <a:pt x="8885382" y="4792273"/>
                </a:lnTo>
                <a:lnTo>
                  <a:pt x="0" y="4792273"/>
                </a:lnTo>
                <a:lnTo>
                  <a:pt x="0" y="0"/>
                </a:lnTo>
                <a:close/>
              </a:path>
            </a:pathLst>
          </a:custGeom>
          <a:blipFill>
            <a:blip r:embed="rId2"/>
            <a:stretch>
              <a:fillRect l="0" t="0" r="0" b="0"/>
            </a:stretch>
          </a:blipFill>
        </p:spPr>
      </p:sp>
      <p:sp>
        <p:nvSpPr>
          <p:cNvPr name="Freeform 6" id="6"/>
          <p:cNvSpPr/>
          <p:nvPr/>
        </p:nvSpPr>
        <p:spPr>
          <a:xfrm flipH="false" flipV="false" rot="0">
            <a:off x="9667896" y="1472183"/>
            <a:ext cx="8363866" cy="4574613"/>
          </a:xfrm>
          <a:custGeom>
            <a:avLst/>
            <a:gdLst/>
            <a:ahLst/>
            <a:cxnLst/>
            <a:rect r="r" b="b" t="t" l="l"/>
            <a:pathLst>
              <a:path h="4574613" w="8363866">
                <a:moveTo>
                  <a:pt x="0" y="0"/>
                </a:moveTo>
                <a:lnTo>
                  <a:pt x="8363865" y="0"/>
                </a:lnTo>
                <a:lnTo>
                  <a:pt x="8363865" y="4574613"/>
                </a:lnTo>
                <a:lnTo>
                  <a:pt x="0" y="4574613"/>
                </a:lnTo>
                <a:lnTo>
                  <a:pt x="0" y="0"/>
                </a:lnTo>
                <a:close/>
              </a:path>
            </a:pathLst>
          </a:custGeom>
          <a:blipFill>
            <a:blip r:embed="rId3"/>
            <a:stretch>
              <a:fillRect l="0" t="0" r="0" b="0"/>
            </a:stretch>
          </a:blipFill>
        </p:spPr>
      </p:sp>
      <p:sp>
        <p:nvSpPr>
          <p:cNvPr name="TextBox 7" id="7"/>
          <p:cNvSpPr txBox="true"/>
          <p:nvPr/>
        </p:nvSpPr>
        <p:spPr>
          <a:xfrm rot="0">
            <a:off x="1184671" y="539615"/>
            <a:ext cx="5702716" cy="33020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03 - HOST PERFORMANCE:</a:t>
            </a:r>
          </a:p>
        </p:txBody>
      </p:sp>
      <p:sp>
        <p:nvSpPr>
          <p:cNvPr name="TextBox 8" id="8"/>
          <p:cNvSpPr txBox="true"/>
          <p:nvPr/>
        </p:nvSpPr>
        <p:spPr>
          <a:xfrm rot="0">
            <a:off x="372454" y="7825292"/>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Evaluate host characteristics, including superhost status, response times, and verification methods.</a:t>
            </a:r>
          </a:p>
        </p:txBody>
      </p:sp>
      <p:sp>
        <p:nvSpPr>
          <p:cNvPr name="TextBox 9" id="9"/>
          <p:cNvSpPr txBox="true"/>
          <p:nvPr/>
        </p:nvSpPr>
        <p:spPr>
          <a:xfrm rot="0">
            <a:off x="9667896" y="7655740"/>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Explore correlations between host attributes and listing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3679" y="514766"/>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13679" y="1792175"/>
            <a:ext cx="7990288" cy="4326510"/>
          </a:xfrm>
          <a:custGeom>
            <a:avLst/>
            <a:gdLst/>
            <a:ahLst/>
            <a:cxnLst/>
            <a:rect r="r" b="b" t="t" l="l"/>
            <a:pathLst>
              <a:path h="4326510" w="7990288">
                <a:moveTo>
                  <a:pt x="0" y="0"/>
                </a:moveTo>
                <a:lnTo>
                  <a:pt x="7990288" y="0"/>
                </a:lnTo>
                <a:lnTo>
                  <a:pt x="7990288" y="4326510"/>
                </a:lnTo>
                <a:lnTo>
                  <a:pt x="0" y="4326510"/>
                </a:lnTo>
                <a:lnTo>
                  <a:pt x="0" y="0"/>
                </a:lnTo>
                <a:close/>
              </a:path>
            </a:pathLst>
          </a:custGeom>
          <a:blipFill>
            <a:blip r:embed="rId2"/>
            <a:stretch>
              <a:fillRect l="0" t="0" r="0" b="0"/>
            </a:stretch>
          </a:blipFill>
        </p:spPr>
      </p:sp>
      <p:sp>
        <p:nvSpPr>
          <p:cNvPr name="Freeform 6" id="6"/>
          <p:cNvSpPr/>
          <p:nvPr/>
        </p:nvSpPr>
        <p:spPr>
          <a:xfrm flipH="false" flipV="false" rot="0">
            <a:off x="9621875" y="1792175"/>
            <a:ext cx="7821155" cy="4326510"/>
          </a:xfrm>
          <a:custGeom>
            <a:avLst/>
            <a:gdLst/>
            <a:ahLst/>
            <a:cxnLst/>
            <a:rect r="r" b="b" t="t" l="l"/>
            <a:pathLst>
              <a:path h="4326510" w="7821155">
                <a:moveTo>
                  <a:pt x="0" y="0"/>
                </a:moveTo>
                <a:lnTo>
                  <a:pt x="7821155" y="0"/>
                </a:lnTo>
                <a:lnTo>
                  <a:pt x="7821155" y="4326510"/>
                </a:lnTo>
                <a:lnTo>
                  <a:pt x="0" y="4326510"/>
                </a:lnTo>
                <a:lnTo>
                  <a:pt x="0" y="0"/>
                </a:lnTo>
                <a:close/>
              </a:path>
            </a:pathLst>
          </a:custGeom>
          <a:blipFill>
            <a:blip r:embed="rId3"/>
            <a:stretch>
              <a:fillRect l="0" t="0" r="0" b="0"/>
            </a:stretch>
          </a:blipFill>
        </p:spPr>
      </p:sp>
      <p:sp>
        <p:nvSpPr>
          <p:cNvPr name="TextBox 7" id="7"/>
          <p:cNvSpPr txBox="true"/>
          <p:nvPr/>
        </p:nvSpPr>
        <p:spPr>
          <a:xfrm rot="0">
            <a:off x="857249" y="773112"/>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04 - REVIEW SCORES AND GUEST SATISFACTION:</a:t>
            </a:r>
          </a:p>
        </p:txBody>
      </p:sp>
      <p:sp>
        <p:nvSpPr>
          <p:cNvPr name="TextBox 8" id="8"/>
          <p:cNvSpPr txBox="true"/>
          <p:nvPr/>
        </p:nvSpPr>
        <p:spPr>
          <a:xfrm rot="0">
            <a:off x="372454"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Examine review scores and their impact on overall listing performance.</a:t>
            </a:r>
          </a:p>
        </p:txBody>
      </p:sp>
      <p:sp>
        <p:nvSpPr>
          <p:cNvPr name="TextBox 9" id="9"/>
          <p:cNvSpPr txBox="true"/>
          <p:nvPr/>
        </p:nvSpPr>
        <p:spPr>
          <a:xfrm rot="0">
            <a:off x="9621875"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Identify areas for improvement based on specific review categories.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1588" y="223337"/>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320042" y="1676342"/>
            <a:ext cx="8691646" cy="4739656"/>
          </a:xfrm>
          <a:custGeom>
            <a:avLst/>
            <a:gdLst/>
            <a:ahLst/>
            <a:cxnLst/>
            <a:rect r="r" b="b" t="t" l="l"/>
            <a:pathLst>
              <a:path h="4739656" w="8691646">
                <a:moveTo>
                  <a:pt x="0" y="0"/>
                </a:moveTo>
                <a:lnTo>
                  <a:pt x="8691646" y="0"/>
                </a:lnTo>
                <a:lnTo>
                  <a:pt x="8691646" y="4739656"/>
                </a:lnTo>
                <a:lnTo>
                  <a:pt x="0" y="4739656"/>
                </a:lnTo>
                <a:lnTo>
                  <a:pt x="0" y="0"/>
                </a:lnTo>
                <a:close/>
              </a:path>
            </a:pathLst>
          </a:custGeom>
          <a:blipFill>
            <a:blip r:embed="rId2"/>
            <a:stretch>
              <a:fillRect l="0" t="0" r="0" b="0"/>
            </a:stretch>
          </a:blipFill>
        </p:spPr>
      </p:sp>
      <p:sp>
        <p:nvSpPr>
          <p:cNvPr name="Freeform 6" id="6"/>
          <p:cNvSpPr/>
          <p:nvPr/>
        </p:nvSpPr>
        <p:spPr>
          <a:xfrm flipH="false" flipV="false" rot="0">
            <a:off x="9299021" y="1676342"/>
            <a:ext cx="8633909" cy="4739656"/>
          </a:xfrm>
          <a:custGeom>
            <a:avLst/>
            <a:gdLst/>
            <a:ahLst/>
            <a:cxnLst/>
            <a:rect r="r" b="b" t="t" l="l"/>
            <a:pathLst>
              <a:path h="4739656" w="8633909">
                <a:moveTo>
                  <a:pt x="0" y="0"/>
                </a:moveTo>
                <a:lnTo>
                  <a:pt x="8633908" y="0"/>
                </a:lnTo>
                <a:lnTo>
                  <a:pt x="8633908" y="4739656"/>
                </a:lnTo>
                <a:lnTo>
                  <a:pt x="0" y="4739656"/>
                </a:lnTo>
                <a:lnTo>
                  <a:pt x="0" y="0"/>
                </a:lnTo>
                <a:close/>
              </a:path>
            </a:pathLst>
          </a:custGeom>
          <a:blipFill>
            <a:blip r:embed="rId3"/>
            <a:stretch>
              <a:fillRect l="0" t="0" r="0" b="0"/>
            </a:stretch>
          </a:blipFill>
        </p:spPr>
      </p:sp>
      <p:sp>
        <p:nvSpPr>
          <p:cNvPr name="TextBox 7" id="7"/>
          <p:cNvSpPr txBox="true"/>
          <p:nvPr/>
        </p:nvSpPr>
        <p:spPr>
          <a:xfrm rot="0">
            <a:off x="545158" y="481684"/>
            <a:ext cx="5702716" cy="6445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05 - PROPERTY TYPE AND ROOM ANALYSIS:</a:t>
            </a:r>
          </a:p>
        </p:txBody>
      </p:sp>
      <p:sp>
        <p:nvSpPr>
          <p:cNvPr name="TextBox 8" id="8"/>
          <p:cNvSpPr txBox="true"/>
          <p:nvPr/>
        </p:nvSpPr>
        <p:spPr>
          <a:xfrm rot="0">
            <a:off x="372454"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Analyse the distribution of property types and room types.</a:t>
            </a:r>
          </a:p>
        </p:txBody>
      </p:sp>
      <p:sp>
        <p:nvSpPr>
          <p:cNvPr name="TextBox 9" id="9"/>
          <p:cNvSpPr txBox="true"/>
          <p:nvPr/>
        </p:nvSpPr>
        <p:spPr>
          <a:xfrm rot="0">
            <a:off x="9299021" y="78252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Explore trends in the popularity of specific accommodation setups.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DAGFZxV1Xxw</dc:identifier>
  <dcterms:modified xsi:type="dcterms:W3CDTF">2011-08-01T06:04:30Z</dcterms:modified>
  <cp:revision>1</cp:revision>
  <dc:title>HOTEL AGGREGATOR</dc:title>
</cp:coreProperties>
</file>