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Kollektif Bold" charset="1" panose="020B0604020101010102"/>
      <p:regular r:id="rId21"/>
    </p:embeddedFont>
    <p:embeddedFont>
      <p:font typeface="DM San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346212" y="2806229"/>
            <a:ext cx="11315247" cy="4054474"/>
          </a:xfrm>
          <a:prstGeom prst="rect">
            <a:avLst/>
          </a:prstGeom>
        </p:spPr>
        <p:txBody>
          <a:bodyPr anchor="t" rtlCol="false" tIns="0" lIns="0" bIns="0" rIns="0">
            <a:spAutoFit/>
          </a:bodyPr>
          <a:lstStyle/>
          <a:p>
            <a:pPr algn="ctr">
              <a:lnSpc>
                <a:spcPts val="9999"/>
              </a:lnSpc>
            </a:pPr>
            <a:r>
              <a:rPr lang="en-US" sz="9999">
                <a:solidFill>
                  <a:srgbClr val="227C9D"/>
                </a:solidFill>
                <a:latin typeface="Kollektif Bold"/>
              </a:rPr>
              <a:t>HOTEL AGGREGATOR ANALYSIS</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2" id="42"/>
          <p:cNvSpPr txBox="true"/>
          <p:nvPr/>
        </p:nvSpPr>
        <p:spPr>
          <a:xfrm rot="0">
            <a:off x="5982784" y="7731805"/>
            <a:ext cx="6561381" cy="851318"/>
          </a:xfrm>
          <a:prstGeom prst="rect">
            <a:avLst/>
          </a:prstGeom>
        </p:spPr>
        <p:txBody>
          <a:bodyPr anchor="t" rtlCol="false" tIns="0" lIns="0" bIns="0" rIns="0">
            <a:spAutoFit/>
          </a:bodyPr>
          <a:lstStyle/>
          <a:p>
            <a:pPr algn="ctr">
              <a:lnSpc>
                <a:spcPts val="6554"/>
              </a:lnSpc>
              <a:spcBef>
                <a:spcPct val="0"/>
              </a:spcBef>
            </a:pPr>
            <a:r>
              <a:rPr lang="en-US" sz="5905">
                <a:solidFill>
                  <a:srgbClr val="227C9D"/>
                </a:solidFill>
                <a:latin typeface="DM Sans"/>
              </a:rPr>
              <a:t>By Bhavana Raj S 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51872"/>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462726" y="1264770"/>
            <a:ext cx="12049331" cy="8851624"/>
          </a:xfrm>
          <a:custGeom>
            <a:avLst/>
            <a:gdLst/>
            <a:ahLst/>
            <a:cxnLst/>
            <a:rect r="r" b="b" t="t" l="l"/>
            <a:pathLst>
              <a:path h="8851624" w="12049331">
                <a:moveTo>
                  <a:pt x="0" y="0"/>
                </a:moveTo>
                <a:lnTo>
                  <a:pt x="12049330" y="0"/>
                </a:lnTo>
                <a:lnTo>
                  <a:pt x="12049330" y="8851624"/>
                </a:lnTo>
                <a:lnTo>
                  <a:pt x="0" y="8851624"/>
                </a:lnTo>
                <a:lnTo>
                  <a:pt x="0" y="0"/>
                </a:lnTo>
                <a:close/>
              </a:path>
            </a:pathLst>
          </a:custGeom>
          <a:blipFill>
            <a:blip r:embed="rId2"/>
            <a:stretch>
              <a:fillRect l="0" t="0" r="0" b="0"/>
            </a:stretch>
          </a:blipFill>
        </p:spPr>
      </p:sp>
      <p:sp>
        <p:nvSpPr>
          <p:cNvPr name="TextBox 6" id="6"/>
          <p:cNvSpPr txBox="true"/>
          <p:nvPr/>
        </p:nvSpPr>
        <p:spPr>
          <a:xfrm rot="0">
            <a:off x="343570" y="362594"/>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03 - HOST PERFORMANCE:</a:t>
            </a:r>
          </a:p>
        </p:txBody>
      </p:sp>
      <p:sp>
        <p:nvSpPr>
          <p:cNvPr name="TextBox 7" id="7"/>
          <p:cNvSpPr txBox="true"/>
          <p:nvPr/>
        </p:nvSpPr>
        <p:spPr>
          <a:xfrm rot="0">
            <a:off x="12845368" y="1255245"/>
            <a:ext cx="4413932" cy="5353050"/>
          </a:xfrm>
          <a:prstGeom prst="rect">
            <a:avLst/>
          </a:prstGeom>
        </p:spPr>
        <p:txBody>
          <a:bodyPr anchor="t" rtlCol="false" tIns="0" lIns="0" bIns="0" rIns="0">
            <a:spAutoFit/>
          </a:bodyPr>
          <a:lstStyle/>
          <a:p>
            <a:pPr algn="l" marL="453390" indent="-226695" lvl="1">
              <a:lnSpc>
                <a:spcPts val="2520"/>
              </a:lnSpc>
              <a:buFont typeface="Arial"/>
              <a:buChar char="•"/>
            </a:pPr>
            <a:r>
              <a:rPr lang="en-US" sz="2100">
                <a:solidFill>
                  <a:srgbClr val="545454"/>
                </a:solidFill>
                <a:latin typeface="DM Sans"/>
              </a:rPr>
              <a:t>Performance vs. Superhost Status: A bar graph comparing the quantity and average review scores of superhosts and non-superhosts.</a:t>
            </a:r>
          </a:p>
          <a:p>
            <a:pPr algn="l" marL="453390" indent="-226695" lvl="1">
              <a:lnSpc>
                <a:spcPts val="2520"/>
              </a:lnSpc>
              <a:buFont typeface="Arial"/>
              <a:buChar char="•"/>
            </a:pPr>
            <a:r>
              <a:rPr lang="en-US" sz="2100">
                <a:solidFill>
                  <a:srgbClr val="545454"/>
                </a:solidFill>
                <a:latin typeface="DM Sans"/>
              </a:rPr>
              <a:t>Response Times vs. Performance: A bar graph that displays the number of reviews sorted by host response times as well as the average review scores.</a:t>
            </a:r>
          </a:p>
          <a:p>
            <a:pPr algn="l" marL="453390" indent="-226695" lvl="1">
              <a:lnSpc>
                <a:spcPts val="2520"/>
              </a:lnSpc>
              <a:buFont typeface="Arial"/>
              <a:buChar char="•"/>
            </a:pPr>
            <a:r>
              <a:rPr lang="en-US" sz="2100">
                <a:solidFill>
                  <a:srgbClr val="545454"/>
                </a:solidFill>
                <a:latin typeface="DM Sans"/>
              </a:rPr>
              <a:t>Verification Methods vs. Performance: A bar graph that displays the number of reviews grouped by host verification methods as well as the average review scores.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3679" y="514766"/>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13679" y="2103666"/>
            <a:ext cx="8323757" cy="5462727"/>
          </a:xfrm>
          <a:custGeom>
            <a:avLst/>
            <a:gdLst/>
            <a:ahLst/>
            <a:cxnLst/>
            <a:rect r="r" b="b" t="t" l="l"/>
            <a:pathLst>
              <a:path h="5462727" w="8323757">
                <a:moveTo>
                  <a:pt x="0" y="0"/>
                </a:moveTo>
                <a:lnTo>
                  <a:pt x="8323757" y="0"/>
                </a:lnTo>
                <a:lnTo>
                  <a:pt x="8323757" y="5462727"/>
                </a:lnTo>
                <a:lnTo>
                  <a:pt x="0" y="5462727"/>
                </a:lnTo>
                <a:lnTo>
                  <a:pt x="0" y="0"/>
                </a:lnTo>
                <a:close/>
              </a:path>
            </a:pathLst>
          </a:custGeom>
          <a:blipFill>
            <a:blip r:embed="rId2"/>
            <a:stretch>
              <a:fillRect l="0" t="0" r="0" b="0"/>
            </a:stretch>
          </a:blipFill>
        </p:spPr>
      </p:sp>
      <p:sp>
        <p:nvSpPr>
          <p:cNvPr name="Freeform 6" id="6"/>
          <p:cNvSpPr/>
          <p:nvPr/>
        </p:nvSpPr>
        <p:spPr>
          <a:xfrm flipH="false" flipV="false" rot="0">
            <a:off x="9363186" y="2103666"/>
            <a:ext cx="7740834" cy="5462727"/>
          </a:xfrm>
          <a:custGeom>
            <a:avLst/>
            <a:gdLst/>
            <a:ahLst/>
            <a:cxnLst/>
            <a:rect r="r" b="b" t="t" l="l"/>
            <a:pathLst>
              <a:path h="5462727" w="7740834">
                <a:moveTo>
                  <a:pt x="0" y="0"/>
                </a:moveTo>
                <a:lnTo>
                  <a:pt x="7740834" y="0"/>
                </a:lnTo>
                <a:lnTo>
                  <a:pt x="7740834" y="5462727"/>
                </a:lnTo>
                <a:lnTo>
                  <a:pt x="0" y="5462727"/>
                </a:lnTo>
                <a:lnTo>
                  <a:pt x="0" y="0"/>
                </a:lnTo>
                <a:close/>
              </a:path>
            </a:pathLst>
          </a:custGeom>
          <a:blipFill>
            <a:blip r:embed="rId3"/>
            <a:stretch>
              <a:fillRect l="0" t="0" r="0" b="0"/>
            </a:stretch>
          </a:blipFill>
        </p:spPr>
      </p:sp>
      <p:sp>
        <p:nvSpPr>
          <p:cNvPr name="TextBox 7" id="7"/>
          <p:cNvSpPr txBox="true"/>
          <p:nvPr/>
        </p:nvSpPr>
        <p:spPr>
          <a:xfrm rot="0">
            <a:off x="857249" y="725487"/>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04 - REVIEW SCORES AND GUEST SATISFACTION:</a:t>
            </a:r>
          </a:p>
        </p:txBody>
      </p:sp>
      <p:sp>
        <p:nvSpPr>
          <p:cNvPr name="TextBox 8" id="8"/>
          <p:cNvSpPr txBox="true"/>
          <p:nvPr/>
        </p:nvSpPr>
        <p:spPr>
          <a:xfrm rot="0">
            <a:off x="513679" y="8162925"/>
            <a:ext cx="6713943" cy="952500"/>
          </a:xfrm>
          <a:prstGeom prst="rect">
            <a:avLst/>
          </a:prstGeom>
        </p:spPr>
        <p:txBody>
          <a:bodyPr anchor="t" rtlCol="false" tIns="0" lIns="0" bIns="0" rIns="0">
            <a:spAutoFit/>
          </a:bodyPr>
          <a:lstStyle/>
          <a:p>
            <a:pPr algn="l">
              <a:lnSpc>
                <a:spcPts val="2520"/>
              </a:lnSpc>
            </a:pPr>
            <a:r>
              <a:rPr lang="en-US" sz="2100">
                <a:solidFill>
                  <a:srgbClr val="545454"/>
                </a:solidFill>
                <a:latin typeface="DM Sans"/>
              </a:rPr>
              <a:t>Overall Review Scores vs. Performance: A bar graph illustrating how the number of reviews is affected by overall review scores.</a:t>
            </a:r>
          </a:p>
        </p:txBody>
      </p:sp>
      <p:sp>
        <p:nvSpPr>
          <p:cNvPr name="TextBox 9" id="9"/>
          <p:cNvSpPr txBox="true"/>
          <p:nvPr/>
        </p:nvSpPr>
        <p:spPr>
          <a:xfrm rot="0">
            <a:off x="9144000" y="8162925"/>
            <a:ext cx="7960020" cy="638175"/>
          </a:xfrm>
          <a:prstGeom prst="rect">
            <a:avLst/>
          </a:prstGeom>
        </p:spPr>
        <p:txBody>
          <a:bodyPr anchor="t" rtlCol="false" tIns="0" lIns="0" bIns="0" rIns="0">
            <a:spAutoFit/>
          </a:bodyPr>
          <a:lstStyle/>
          <a:p>
            <a:pPr algn="l">
              <a:lnSpc>
                <a:spcPts val="2520"/>
              </a:lnSpc>
            </a:pPr>
            <a:r>
              <a:rPr lang="en-US" sz="2100">
                <a:solidFill>
                  <a:srgbClr val="545454"/>
                </a:solidFill>
                <a:latin typeface="DM Sans"/>
              </a:rPr>
              <a:t>Review Categories vs. Performance: A bar graph illustrating how particular review categories affect the total quantity of reviews.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3679" y="514766"/>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13679" y="2044088"/>
            <a:ext cx="12967982" cy="8174980"/>
          </a:xfrm>
          <a:custGeom>
            <a:avLst/>
            <a:gdLst/>
            <a:ahLst/>
            <a:cxnLst/>
            <a:rect r="r" b="b" t="t" l="l"/>
            <a:pathLst>
              <a:path h="8174980" w="12967982">
                <a:moveTo>
                  <a:pt x="0" y="0"/>
                </a:moveTo>
                <a:lnTo>
                  <a:pt x="12967982" y="0"/>
                </a:lnTo>
                <a:lnTo>
                  <a:pt x="12967982" y="8174980"/>
                </a:lnTo>
                <a:lnTo>
                  <a:pt x="0" y="8174980"/>
                </a:lnTo>
                <a:lnTo>
                  <a:pt x="0" y="0"/>
                </a:lnTo>
                <a:close/>
              </a:path>
            </a:pathLst>
          </a:custGeom>
          <a:blipFill>
            <a:blip r:embed="rId2"/>
            <a:stretch>
              <a:fillRect l="0" t="0" r="0" b="0"/>
            </a:stretch>
          </a:blipFill>
        </p:spPr>
      </p:sp>
      <p:sp>
        <p:nvSpPr>
          <p:cNvPr name="TextBox 6" id="6"/>
          <p:cNvSpPr txBox="true"/>
          <p:nvPr/>
        </p:nvSpPr>
        <p:spPr>
          <a:xfrm rot="0">
            <a:off x="857249" y="725487"/>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04 - REVIEW SCORES AND GUEST SATISFACTION:</a:t>
            </a:r>
          </a:p>
        </p:txBody>
      </p:sp>
      <p:sp>
        <p:nvSpPr>
          <p:cNvPr name="TextBox 7" id="7"/>
          <p:cNvSpPr txBox="true"/>
          <p:nvPr/>
        </p:nvSpPr>
        <p:spPr>
          <a:xfrm rot="0">
            <a:off x="14000859" y="3169966"/>
            <a:ext cx="2742102" cy="2209800"/>
          </a:xfrm>
          <a:prstGeom prst="rect">
            <a:avLst/>
          </a:prstGeom>
        </p:spPr>
        <p:txBody>
          <a:bodyPr anchor="t" rtlCol="false" tIns="0" lIns="0" bIns="0" rIns="0">
            <a:spAutoFit/>
          </a:bodyPr>
          <a:lstStyle/>
          <a:p>
            <a:pPr algn="l">
              <a:lnSpc>
                <a:spcPts val="2520"/>
              </a:lnSpc>
            </a:pPr>
            <a:r>
              <a:rPr lang="en-US" sz="2100">
                <a:solidFill>
                  <a:srgbClr val="545454"/>
                </a:solidFill>
                <a:latin typeface="DM Sans"/>
              </a:rPr>
              <a:t>Potential Improvement Areas are indicated by a bar chart that shows which review categories have lower scores.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1588" y="223337"/>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201588" y="1472296"/>
            <a:ext cx="13700782" cy="8721745"/>
          </a:xfrm>
          <a:custGeom>
            <a:avLst/>
            <a:gdLst/>
            <a:ahLst/>
            <a:cxnLst/>
            <a:rect r="r" b="b" t="t" l="l"/>
            <a:pathLst>
              <a:path h="8721745" w="13700782">
                <a:moveTo>
                  <a:pt x="0" y="0"/>
                </a:moveTo>
                <a:lnTo>
                  <a:pt x="13700782" y="0"/>
                </a:lnTo>
                <a:lnTo>
                  <a:pt x="13700782" y="8721745"/>
                </a:lnTo>
                <a:lnTo>
                  <a:pt x="0" y="8721745"/>
                </a:lnTo>
                <a:lnTo>
                  <a:pt x="0" y="0"/>
                </a:lnTo>
                <a:close/>
              </a:path>
            </a:pathLst>
          </a:custGeom>
          <a:blipFill>
            <a:blip r:embed="rId2"/>
            <a:stretch>
              <a:fillRect l="0" t="0" r="0" b="0"/>
            </a:stretch>
          </a:blipFill>
        </p:spPr>
      </p:sp>
      <p:sp>
        <p:nvSpPr>
          <p:cNvPr name="TextBox 6" id="6"/>
          <p:cNvSpPr txBox="true"/>
          <p:nvPr/>
        </p:nvSpPr>
        <p:spPr>
          <a:xfrm rot="0">
            <a:off x="545158" y="434059"/>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05 - PROPERTY TYPE AND ROOM ANALYSIS:</a:t>
            </a:r>
          </a:p>
        </p:txBody>
      </p:sp>
      <p:sp>
        <p:nvSpPr>
          <p:cNvPr name="TextBox 7" id="7"/>
          <p:cNvSpPr txBox="true"/>
          <p:nvPr/>
        </p:nvSpPr>
        <p:spPr>
          <a:xfrm rot="0">
            <a:off x="14373193" y="1462771"/>
            <a:ext cx="2603087" cy="9239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Distribution of property types and room types.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1588" y="223337"/>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201588" y="1426940"/>
            <a:ext cx="12866728" cy="8492264"/>
          </a:xfrm>
          <a:custGeom>
            <a:avLst/>
            <a:gdLst/>
            <a:ahLst/>
            <a:cxnLst/>
            <a:rect r="r" b="b" t="t" l="l"/>
            <a:pathLst>
              <a:path h="8492264" w="12866728">
                <a:moveTo>
                  <a:pt x="0" y="0"/>
                </a:moveTo>
                <a:lnTo>
                  <a:pt x="12866728" y="0"/>
                </a:lnTo>
                <a:lnTo>
                  <a:pt x="12866728" y="8492264"/>
                </a:lnTo>
                <a:lnTo>
                  <a:pt x="0" y="8492264"/>
                </a:lnTo>
                <a:lnTo>
                  <a:pt x="0" y="0"/>
                </a:lnTo>
                <a:close/>
              </a:path>
            </a:pathLst>
          </a:custGeom>
          <a:blipFill>
            <a:blip r:embed="rId2"/>
            <a:stretch>
              <a:fillRect l="0" t="0" r="0" b="0"/>
            </a:stretch>
          </a:blipFill>
        </p:spPr>
      </p:sp>
      <p:sp>
        <p:nvSpPr>
          <p:cNvPr name="TextBox 6" id="6"/>
          <p:cNvSpPr txBox="true"/>
          <p:nvPr/>
        </p:nvSpPr>
        <p:spPr>
          <a:xfrm rot="0">
            <a:off x="545158" y="434059"/>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05 - PROPERTY TYPE AND ROOM ANALYSIS:</a:t>
            </a:r>
          </a:p>
        </p:txBody>
      </p:sp>
      <p:sp>
        <p:nvSpPr>
          <p:cNvPr name="TextBox 7" id="7"/>
          <p:cNvSpPr txBox="true"/>
          <p:nvPr/>
        </p:nvSpPr>
        <p:spPr>
          <a:xfrm rot="0">
            <a:off x="13762549" y="1417415"/>
            <a:ext cx="3942789" cy="1115970"/>
          </a:xfrm>
          <a:prstGeom prst="rect">
            <a:avLst/>
          </a:prstGeom>
        </p:spPr>
        <p:txBody>
          <a:bodyPr anchor="t" rtlCol="false" tIns="0" lIns="0" bIns="0" rIns="0">
            <a:spAutoFit/>
          </a:bodyPr>
          <a:lstStyle/>
          <a:p>
            <a:pPr algn="l">
              <a:lnSpc>
                <a:spcPts val="2904"/>
              </a:lnSpc>
            </a:pPr>
            <a:r>
              <a:rPr lang="en-US" sz="2420">
                <a:solidFill>
                  <a:srgbClr val="545454"/>
                </a:solidFill>
                <a:latin typeface="DM Sans"/>
              </a:rPr>
              <a:t>Explore trends in the popularity of specific accommodation setups.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514164" cy="12763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Git: https://github.com/bhavanarajsn/Mentorness</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13" id="13"/>
          <p:cNvSpPr txBox="true"/>
          <p:nvPr/>
        </p:nvSpPr>
        <p:spPr>
          <a:xfrm rot="0">
            <a:off x="3474587" y="1034963"/>
            <a:ext cx="12044053" cy="1381125"/>
          </a:xfrm>
          <a:prstGeom prst="rect">
            <a:avLst/>
          </a:prstGeom>
        </p:spPr>
        <p:txBody>
          <a:bodyPr anchor="t" rtlCol="false" tIns="0" lIns="0" bIns="0" rIns="0">
            <a:spAutoFit/>
          </a:bodyPr>
          <a:lstStyle/>
          <a:p>
            <a:pPr algn="ctr">
              <a:lnSpc>
                <a:spcPts val="9000"/>
              </a:lnSpc>
            </a:pPr>
            <a:r>
              <a:rPr lang="en-US" sz="9000">
                <a:solidFill>
                  <a:srgbClr val="FE6D73"/>
                </a:solidFill>
                <a:latin typeface="Kollektif Bold"/>
              </a:rPr>
              <a:t>PROJECT AIM</a:t>
            </a:r>
          </a:p>
        </p:txBody>
      </p:sp>
      <p:grpSp>
        <p:nvGrpSpPr>
          <p:cNvPr name="Group 14" id="14"/>
          <p:cNvGrpSpPr/>
          <p:nvPr/>
        </p:nvGrpSpPr>
        <p:grpSpPr>
          <a:xfrm rot="-2700000">
            <a:off x="11386843" y="7201845"/>
            <a:ext cx="7415398" cy="3565095"/>
            <a:chOff x="0" y="0"/>
            <a:chExt cx="660400" cy="317500"/>
          </a:xfrm>
        </p:grpSpPr>
        <p:sp>
          <p:nvSpPr>
            <p:cNvPr name="Freeform 15" id="1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6" id="1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7" id="1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9" id="1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20" id="20"/>
          <p:cNvSpPr txBox="true"/>
          <p:nvPr/>
        </p:nvSpPr>
        <p:spPr>
          <a:xfrm rot="0">
            <a:off x="3346212" y="2589012"/>
            <a:ext cx="12044053" cy="1063625"/>
          </a:xfrm>
          <a:prstGeom prst="rect">
            <a:avLst/>
          </a:prstGeom>
        </p:spPr>
        <p:txBody>
          <a:bodyPr anchor="t" rtlCol="false" tIns="0" lIns="0" bIns="0" rIns="0">
            <a:spAutoFit/>
          </a:bodyPr>
          <a:lstStyle/>
          <a:p>
            <a:pPr algn="ctr">
              <a:lnSpc>
                <a:spcPts val="6999"/>
              </a:lnSpc>
            </a:pPr>
            <a:r>
              <a:rPr lang="en-US" sz="6999">
                <a:solidFill>
                  <a:srgbClr val="227C9D"/>
                </a:solidFill>
                <a:latin typeface="Kollektif Bold"/>
              </a:rPr>
              <a:t>ANALYSE AND VISUALISE</a:t>
            </a:r>
          </a:p>
        </p:txBody>
      </p:sp>
      <p:sp>
        <p:nvSpPr>
          <p:cNvPr name="TextBox 21" id="21"/>
          <p:cNvSpPr txBox="true"/>
          <p:nvPr/>
        </p:nvSpPr>
        <p:spPr>
          <a:xfrm rot="0">
            <a:off x="3474587" y="4168775"/>
            <a:ext cx="12044053" cy="1949450"/>
          </a:xfrm>
          <a:prstGeom prst="rect">
            <a:avLst/>
          </a:prstGeom>
        </p:spPr>
        <p:txBody>
          <a:bodyPr anchor="t" rtlCol="false" tIns="0" lIns="0" bIns="0" rIns="0">
            <a:spAutoFit/>
          </a:bodyPr>
          <a:lstStyle/>
          <a:p>
            <a:pPr algn="ctr">
              <a:lnSpc>
                <a:spcPts val="6999"/>
              </a:lnSpc>
            </a:pPr>
            <a:r>
              <a:rPr lang="en-US" sz="6999">
                <a:solidFill>
                  <a:srgbClr val="FFCB77"/>
                </a:solidFill>
                <a:latin typeface="Kollektif Bold"/>
              </a:rPr>
              <a:t>HOTEL AGGREGATOR DATA USING TABLEAU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97876" y="1251064"/>
            <a:ext cx="12866041" cy="2524125"/>
          </a:xfrm>
          <a:prstGeom prst="rect">
            <a:avLst/>
          </a:prstGeom>
        </p:spPr>
        <p:txBody>
          <a:bodyPr anchor="t" rtlCol="false" tIns="0" lIns="0" bIns="0" rIns="0">
            <a:spAutoFit/>
          </a:bodyPr>
          <a:lstStyle/>
          <a:p>
            <a:pPr algn="ctr">
              <a:lnSpc>
                <a:spcPts val="9000"/>
              </a:lnSpc>
            </a:pPr>
            <a:r>
              <a:rPr lang="en-US" sz="9000">
                <a:solidFill>
                  <a:srgbClr val="227C9D"/>
                </a:solidFill>
                <a:latin typeface="Kollektif Bold"/>
              </a:rPr>
              <a:t>PROJECT INTRODUCTION</a:t>
            </a:r>
          </a:p>
        </p:txBody>
      </p:sp>
      <p:sp>
        <p:nvSpPr>
          <p:cNvPr name="TextBox 11" id="11"/>
          <p:cNvSpPr txBox="true"/>
          <p:nvPr/>
        </p:nvSpPr>
        <p:spPr>
          <a:xfrm rot="0">
            <a:off x="3871097" y="4603714"/>
            <a:ext cx="10719600" cy="2971800"/>
          </a:xfrm>
          <a:prstGeom prst="rect">
            <a:avLst/>
          </a:prstGeom>
        </p:spPr>
        <p:txBody>
          <a:bodyPr anchor="t" rtlCol="false" tIns="0" lIns="0" bIns="0" rIns="0">
            <a:spAutoFit/>
          </a:bodyPr>
          <a:lstStyle/>
          <a:p>
            <a:pPr algn="l">
              <a:lnSpc>
                <a:spcPts val="2999"/>
              </a:lnSpc>
            </a:pPr>
            <a:r>
              <a:rPr lang="en-US" sz="2499">
                <a:solidFill>
                  <a:srgbClr val="545454"/>
                </a:solidFill>
                <a:latin typeface="DM Sans"/>
              </a:rPr>
              <a:t>The goal of this internship project is to analyze a dataset of hotel aggregator listings using Tableau. The dataset includes various attributes related to listings, hosts, reviews, and availability. The objective is to create comprehensive visualizations and insights to uncover trends, patterns, and factors influencing listing performance. This project will utilize Tableau to explore key metrics such as pricing, availability, host characteristics, and review scores, aiming to derive actionable insights for enhancing the overall quality and competitiveness of the listings.</a:t>
            </a:r>
          </a:p>
        </p:txBody>
      </p:sp>
      <p:grpSp>
        <p:nvGrpSpPr>
          <p:cNvPr name="Group 12" id="12"/>
          <p:cNvGrpSpPr/>
          <p:nvPr/>
        </p:nvGrpSpPr>
        <p:grpSpPr>
          <a:xfrm rot="2700000">
            <a:off x="-1376391" y="-3093321"/>
            <a:ext cx="7415398" cy="3565095"/>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4" id="1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5" id="1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6" id="1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7" id="1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8" id="1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9" id="1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20" id="2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1" id="2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2" id="2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3" id="2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5" id="3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2430057" y="367236"/>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2773628" y="577958"/>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01 - GEOGRAPHICAL INSIGHTS:</a:t>
            </a:r>
          </a:p>
        </p:txBody>
      </p:sp>
      <p:sp>
        <p:nvSpPr>
          <p:cNvPr name="TextBox 17" id="17"/>
          <p:cNvSpPr txBox="true"/>
          <p:nvPr/>
        </p:nvSpPr>
        <p:spPr>
          <a:xfrm rot="0">
            <a:off x="9041073" y="357711"/>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Visualize the distribution of listings on a map to identify popular neighborhoods.</a:t>
            </a:r>
          </a:p>
          <a:p>
            <a:pPr algn="l">
              <a:lnSpc>
                <a:spcPts val="2400"/>
              </a:lnSpc>
            </a:pPr>
            <a:r>
              <a:rPr lang="en-US" sz="2000">
                <a:solidFill>
                  <a:srgbClr val="545454"/>
                </a:solidFill>
                <a:latin typeface="DM Sans"/>
              </a:rPr>
              <a:t>- Explore the geographical concentration of listings and host locations.</a:t>
            </a:r>
          </a:p>
        </p:txBody>
      </p:sp>
      <p:grpSp>
        <p:nvGrpSpPr>
          <p:cNvPr name="Group 18" id="18"/>
          <p:cNvGrpSpPr/>
          <p:nvPr/>
        </p:nvGrpSpPr>
        <p:grpSpPr>
          <a:xfrm rot="0">
            <a:off x="2481521" y="2114063"/>
            <a:ext cx="6046286" cy="1027869"/>
            <a:chOff x="0" y="0"/>
            <a:chExt cx="1592438" cy="270714"/>
          </a:xfrm>
        </p:grpSpPr>
        <p:sp>
          <p:nvSpPr>
            <p:cNvPr name="Freeform 19" id="19"/>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0" id="2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1" id="21"/>
          <p:cNvSpPr txBox="true"/>
          <p:nvPr/>
        </p:nvSpPr>
        <p:spPr>
          <a:xfrm rot="0">
            <a:off x="2825091" y="2324785"/>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02 - PRICING AND AVAILABILITY ANALYSIS:</a:t>
            </a:r>
          </a:p>
        </p:txBody>
      </p:sp>
      <p:sp>
        <p:nvSpPr>
          <p:cNvPr name="TextBox 22" id="22"/>
          <p:cNvSpPr txBox="true"/>
          <p:nvPr/>
        </p:nvSpPr>
        <p:spPr>
          <a:xfrm rot="0">
            <a:off x="9092537" y="2104538"/>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Analyze pricing trends based on property types, room types, and accommodation capacity.</a:t>
            </a:r>
          </a:p>
          <a:p>
            <a:pPr algn="l">
              <a:lnSpc>
                <a:spcPts val="2400"/>
              </a:lnSpc>
            </a:pPr>
            <a:r>
              <a:rPr lang="en-US" sz="2000">
                <a:solidFill>
                  <a:srgbClr val="545454"/>
                </a:solidFill>
                <a:latin typeface="DM Sans"/>
              </a:rPr>
              <a:t>- Investigate the availability of listings over time and identify peak periods.</a:t>
            </a:r>
          </a:p>
        </p:txBody>
      </p:sp>
      <p:grpSp>
        <p:nvGrpSpPr>
          <p:cNvPr name="Group 23" id="23"/>
          <p:cNvGrpSpPr/>
          <p:nvPr/>
        </p:nvGrpSpPr>
        <p:grpSpPr>
          <a:xfrm rot="0">
            <a:off x="2481521" y="3822736"/>
            <a:ext cx="6046286" cy="1027869"/>
            <a:chOff x="0" y="0"/>
            <a:chExt cx="1592438" cy="270714"/>
          </a:xfrm>
        </p:grpSpPr>
        <p:sp>
          <p:nvSpPr>
            <p:cNvPr name="Freeform 24" id="2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5" id="2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6" id="26"/>
          <p:cNvSpPr txBox="true"/>
          <p:nvPr/>
        </p:nvSpPr>
        <p:spPr>
          <a:xfrm rot="0">
            <a:off x="2825091" y="4033458"/>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03 - HOST PERFORMANCE:</a:t>
            </a:r>
          </a:p>
        </p:txBody>
      </p:sp>
      <p:sp>
        <p:nvSpPr>
          <p:cNvPr name="TextBox 27" id="27"/>
          <p:cNvSpPr txBox="true"/>
          <p:nvPr/>
        </p:nvSpPr>
        <p:spPr>
          <a:xfrm rot="0">
            <a:off x="9092537" y="3813211"/>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Evaluate host characteristics, including superhost status, response times, and verification methods.</a:t>
            </a:r>
          </a:p>
          <a:p>
            <a:pPr algn="l">
              <a:lnSpc>
                <a:spcPts val="2400"/>
              </a:lnSpc>
            </a:pPr>
            <a:r>
              <a:rPr lang="en-US" sz="2000">
                <a:solidFill>
                  <a:srgbClr val="545454"/>
                </a:solidFill>
                <a:latin typeface="DM Sans"/>
              </a:rPr>
              <a:t>- Explore correlations between host attributes and listing performance.</a:t>
            </a:r>
          </a:p>
        </p:txBody>
      </p:sp>
      <p:grpSp>
        <p:nvGrpSpPr>
          <p:cNvPr name="Group 28" id="28"/>
          <p:cNvGrpSpPr/>
          <p:nvPr/>
        </p:nvGrpSpPr>
        <p:grpSpPr>
          <a:xfrm rot="0">
            <a:off x="2430057" y="5605880"/>
            <a:ext cx="6046286" cy="1027869"/>
            <a:chOff x="0" y="0"/>
            <a:chExt cx="1592438" cy="270714"/>
          </a:xfrm>
        </p:grpSpPr>
        <p:sp>
          <p:nvSpPr>
            <p:cNvPr name="Freeform 29" id="29"/>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30" id="3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31" id="31"/>
          <p:cNvSpPr txBox="true"/>
          <p:nvPr/>
        </p:nvSpPr>
        <p:spPr>
          <a:xfrm rot="0">
            <a:off x="2773628" y="5816602"/>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04 - REVIEW SCORES AND GUEST SATISFACTION:</a:t>
            </a:r>
          </a:p>
        </p:txBody>
      </p:sp>
      <p:sp>
        <p:nvSpPr>
          <p:cNvPr name="TextBox 32" id="32"/>
          <p:cNvSpPr txBox="true"/>
          <p:nvPr/>
        </p:nvSpPr>
        <p:spPr>
          <a:xfrm rot="0">
            <a:off x="9041073" y="5596355"/>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Examine review scores and their impact on overall listing performance.</a:t>
            </a:r>
          </a:p>
          <a:p>
            <a:pPr algn="l">
              <a:lnSpc>
                <a:spcPts val="2400"/>
              </a:lnSpc>
            </a:pPr>
            <a:r>
              <a:rPr lang="en-US" sz="2000">
                <a:solidFill>
                  <a:srgbClr val="545454"/>
                </a:solidFill>
                <a:latin typeface="DM Sans"/>
              </a:rPr>
              <a:t>- Identify areas for improvement based on specific review categories.</a:t>
            </a:r>
          </a:p>
        </p:txBody>
      </p:sp>
      <p:grpSp>
        <p:nvGrpSpPr>
          <p:cNvPr name="Group 33" id="33"/>
          <p:cNvGrpSpPr/>
          <p:nvPr/>
        </p:nvGrpSpPr>
        <p:grpSpPr>
          <a:xfrm rot="0">
            <a:off x="2378594" y="7413589"/>
            <a:ext cx="6046286" cy="1027869"/>
            <a:chOff x="0" y="0"/>
            <a:chExt cx="1592438" cy="270714"/>
          </a:xfrm>
        </p:grpSpPr>
        <p:sp>
          <p:nvSpPr>
            <p:cNvPr name="Freeform 34" id="3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35" id="3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36" id="36"/>
          <p:cNvSpPr txBox="true"/>
          <p:nvPr/>
        </p:nvSpPr>
        <p:spPr>
          <a:xfrm rot="0">
            <a:off x="2722164" y="7624311"/>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05 - PROPERTY TYPE AND ROOM ANALYSIS:</a:t>
            </a:r>
          </a:p>
        </p:txBody>
      </p:sp>
      <p:sp>
        <p:nvSpPr>
          <p:cNvPr name="TextBox 37" id="37"/>
          <p:cNvSpPr txBox="true"/>
          <p:nvPr/>
        </p:nvSpPr>
        <p:spPr>
          <a:xfrm rot="0">
            <a:off x="8989610" y="7404064"/>
            <a:ext cx="6713943"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 Analyse the distribution of property types and room types.</a:t>
            </a:r>
          </a:p>
          <a:p>
            <a:pPr algn="l">
              <a:lnSpc>
                <a:spcPts val="2400"/>
              </a:lnSpc>
            </a:pPr>
            <a:r>
              <a:rPr lang="en-US" sz="2000">
                <a:solidFill>
                  <a:srgbClr val="545454"/>
                </a:solidFill>
                <a:latin typeface="DM Sans"/>
              </a:rPr>
              <a:t>- Explore trends in the popularity of specific accommodation setups.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0">
            <a:off x="272840" y="133043"/>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16" id="16"/>
          <p:cNvSpPr/>
          <p:nvPr/>
        </p:nvSpPr>
        <p:spPr>
          <a:xfrm flipH="false" flipV="false" rot="0">
            <a:off x="272840" y="1335464"/>
            <a:ext cx="13908518" cy="8424699"/>
          </a:xfrm>
          <a:custGeom>
            <a:avLst/>
            <a:gdLst/>
            <a:ahLst/>
            <a:cxnLst/>
            <a:rect r="r" b="b" t="t" l="l"/>
            <a:pathLst>
              <a:path h="8424699" w="13908518">
                <a:moveTo>
                  <a:pt x="0" y="0"/>
                </a:moveTo>
                <a:lnTo>
                  <a:pt x="13908518" y="0"/>
                </a:lnTo>
                <a:lnTo>
                  <a:pt x="13908518" y="8424699"/>
                </a:lnTo>
                <a:lnTo>
                  <a:pt x="0" y="8424699"/>
                </a:lnTo>
                <a:lnTo>
                  <a:pt x="0" y="0"/>
                </a:lnTo>
                <a:close/>
              </a:path>
            </a:pathLst>
          </a:custGeom>
          <a:blipFill>
            <a:blip r:embed="rId2"/>
            <a:stretch>
              <a:fillRect l="0" t="0" r="0" b="0"/>
            </a:stretch>
          </a:blipFill>
        </p:spPr>
      </p:sp>
      <p:sp>
        <p:nvSpPr>
          <p:cNvPr name="TextBox 17" id="17"/>
          <p:cNvSpPr txBox="true"/>
          <p:nvPr/>
        </p:nvSpPr>
        <p:spPr>
          <a:xfrm rot="0">
            <a:off x="14498481" y="4514351"/>
            <a:ext cx="3497162" cy="2066925"/>
          </a:xfrm>
          <a:prstGeom prst="rect">
            <a:avLst/>
          </a:prstGeom>
        </p:spPr>
        <p:txBody>
          <a:bodyPr anchor="t" rtlCol="false" tIns="0" lIns="0" bIns="0" rIns="0">
            <a:spAutoFit/>
          </a:bodyPr>
          <a:lstStyle/>
          <a:p>
            <a:pPr algn="l">
              <a:lnSpc>
                <a:spcPts val="2399"/>
              </a:lnSpc>
            </a:pPr>
            <a:r>
              <a:rPr lang="en-US" sz="1999">
                <a:solidFill>
                  <a:srgbClr val="545454"/>
                </a:solidFill>
                <a:latin typeface="DM Sans"/>
              </a:rPr>
              <a:t>A map with the color-coded distribution of listings by neighbourhood. Each listing's popularity can be inferred from the size of the markers, which can correspond to the number of reviews.</a:t>
            </a:r>
          </a:p>
        </p:txBody>
      </p:sp>
      <p:sp>
        <p:nvSpPr>
          <p:cNvPr name="TextBox 18" id="18"/>
          <p:cNvSpPr txBox="true"/>
          <p:nvPr/>
        </p:nvSpPr>
        <p:spPr>
          <a:xfrm rot="0">
            <a:off x="616410" y="343765"/>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01 - GEOGRAPHICAL INSIGHTS: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93793" y="7510422"/>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0">
            <a:off x="272840" y="133043"/>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16" id="16"/>
          <p:cNvSpPr/>
          <p:nvPr/>
        </p:nvSpPr>
        <p:spPr>
          <a:xfrm flipH="false" flipV="false" rot="0">
            <a:off x="272840" y="1465499"/>
            <a:ext cx="13727845" cy="7999128"/>
          </a:xfrm>
          <a:custGeom>
            <a:avLst/>
            <a:gdLst/>
            <a:ahLst/>
            <a:cxnLst/>
            <a:rect r="r" b="b" t="t" l="l"/>
            <a:pathLst>
              <a:path h="7999128" w="13727845">
                <a:moveTo>
                  <a:pt x="0" y="0"/>
                </a:moveTo>
                <a:lnTo>
                  <a:pt x="13727844" y="0"/>
                </a:lnTo>
                <a:lnTo>
                  <a:pt x="13727844" y="7999128"/>
                </a:lnTo>
                <a:lnTo>
                  <a:pt x="0" y="7999128"/>
                </a:lnTo>
                <a:lnTo>
                  <a:pt x="0" y="0"/>
                </a:lnTo>
                <a:close/>
              </a:path>
            </a:pathLst>
          </a:custGeom>
          <a:blipFill>
            <a:blip r:embed="rId2"/>
            <a:stretch>
              <a:fillRect l="0" t="0" r="0" b="0"/>
            </a:stretch>
          </a:blipFill>
        </p:spPr>
      </p:sp>
      <p:sp>
        <p:nvSpPr>
          <p:cNvPr name="TextBox 17" id="17"/>
          <p:cNvSpPr txBox="true"/>
          <p:nvPr/>
        </p:nvSpPr>
        <p:spPr>
          <a:xfrm rot="0">
            <a:off x="616410" y="343765"/>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01 - GEOGRAPHICAL INSIGHTS:</a:t>
            </a:r>
          </a:p>
        </p:txBody>
      </p:sp>
      <p:sp>
        <p:nvSpPr>
          <p:cNvPr name="TextBox 18" id="18"/>
          <p:cNvSpPr txBox="true"/>
          <p:nvPr/>
        </p:nvSpPr>
        <p:spPr>
          <a:xfrm rot="0">
            <a:off x="14372429" y="4693538"/>
            <a:ext cx="3735062" cy="15335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A map with markers coloured according to superhost status and sized according to the number of listings each host is responsible for.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6199" y="191275"/>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372454" y="1404163"/>
            <a:ext cx="9472606" cy="5618782"/>
          </a:xfrm>
          <a:custGeom>
            <a:avLst/>
            <a:gdLst/>
            <a:ahLst/>
            <a:cxnLst/>
            <a:rect r="r" b="b" t="t" l="l"/>
            <a:pathLst>
              <a:path h="5618782" w="9472606">
                <a:moveTo>
                  <a:pt x="0" y="0"/>
                </a:moveTo>
                <a:lnTo>
                  <a:pt x="9472606" y="0"/>
                </a:lnTo>
                <a:lnTo>
                  <a:pt x="9472606" y="5618782"/>
                </a:lnTo>
                <a:lnTo>
                  <a:pt x="0" y="5618782"/>
                </a:lnTo>
                <a:lnTo>
                  <a:pt x="0" y="0"/>
                </a:lnTo>
                <a:close/>
              </a:path>
            </a:pathLst>
          </a:custGeom>
          <a:blipFill>
            <a:blip r:embed="rId2"/>
            <a:stretch>
              <a:fillRect l="0" t="0" r="0" b="0"/>
            </a:stretch>
          </a:blipFill>
        </p:spPr>
      </p:sp>
      <p:sp>
        <p:nvSpPr>
          <p:cNvPr name="Freeform 6" id="6"/>
          <p:cNvSpPr/>
          <p:nvPr/>
        </p:nvSpPr>
        <p:spPr>
          <a:xfrm flipH="false" flipV="false" rot="0">
            <a:off x="10136562" y="1404163"/>
            <a:ext cx="4331573" cy="3711958"/>
          </a:xfrm>
          <a:custGeom>
            <a:avLst/>
            <a:gdLst/>
            <a:ahLst/>
            <a:cxnLst/>
            <a:rect r="r" b="b" t="t" l="l"/>
            <a:pathLst>
              <a:path h="3711958" w="4331573">
                <a:moveTo>
                  <a:pt x="0" y="0"/>
                </a:moveTo>
                <a:lnTo>
                  <a:pt x="4331573" y="0"/>
                </a:lnTo>
                <a:lnTo>
                  <a:pt x="4331573" y="3711958"/>
                </a:lnTo>
                <a:lnTo>
                  <a:pt x="0" y="3711958"/>
                </a:lnTo>
                <a:lnTo>
                  <a:pt x="0" y="0"/>
                </a:lnTo>
                <a:close/>
              </a:path>
            </a:pathLst>
          </a:custGeom>
          <a:blipFill>
            <a:blip r:embed="rId3"/>
            <a:stretch>
              <a:fillRect l="0" t="0" r="0" b="0"/>
            </a:stretch>
          </a:blipFill>
        </p:spPr>
      </p:sp>
      <p:sp>
        <p:nvSpPr>
          <p:cNvPr name="Freeform 7" id="7"/>
          <p:cNvSpPr/>
          <p:nvPr/>
        </p:nvSpPr>
        <p:spPr>
          <a:xfrm flipH="false" flipV="false" rot="0">
            <a:off x="10136562" y="6000835"/>
            <a:ext cx="4331573" cy="3472727"/>
          </a:xfrm>
          <a:custGeom>
            <a:avLst/>
            <a:gdLst/>
            <a:ahLst/>
            <a:cxnLst/>
            <a:rect r="r" b="b" t="t" l="l"/>
            <a:pathLst>
              <a:path h="3472727" w="4331573">
                <a:moveTo>
                  <a:pt x="0" y="0"/>
                </a:moveTo>
                <a:lnTo>
                  <a:pt x="4331573" y="0"/>
                </a:lnTo>
                <a:lnTo>
                  <a:pt x="4331573" y="3472727"/>
                </a:lnTo>
                <a:lnTo>
                  <a:pt x="0" y="3472727"/>
                </a:lnTo>
                <a:lnTo>
                  <a:pt x="0" y="0"/>
                </a:lnTo>
                <a:close/>
              </a:path>
            </a:pathLst>
          </a:custGeom>
          <a:blipFill>
            <a:blip r:embed="rId4"/>
            <a:stretch>
              <a:fillRect l="0" t="0" r="0" b="0"/>
            </a:stretch>
          </a:blipFill>
        </p:spPr>
      </p:sp>
      <p:sp>
        <p:nvSpPr>
          <p:cNvPr name="TextBox 8" id="8"/>
          <p:cNvSpPr txBox="true"/>
          <p:nvPr/>
        </p:nvSpPr>
        <p:spPr>
          <a:xfrm rot="0">
            <a:off x="559769" y="401997"/>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02 - PRICING AND AVAILABILITY ANALYSIS:</a:t>
            </a:r>
          </a:p>
        </p:txBody>
      </p:sp>
      <p:sp>
        <p:nvSpPr>
          <p:cNvPr name="TextBox 9" id="9"/>
          <p:cNvSpPr txBox="true"/>
          <p:nvPr/>
        </p:nvSpPr>
        <p:spPr>
          <a:xfrm rot="0">
            <a:off x="14971704" y="6413179"/>
            <a:ext cx="2312738" cy="18383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A bar chart showing the average price based on accommodation capacity.</a:t>
            </a:r>
          </a:p>
        </p:txBody>
      </p:sp>
      <p:sp>
        <p:nvSpPr>
          <p:cNvPr name="TextBox 10" id="10"/>
          <p:cNvSpPr txBox="true"/>
          <p:nvPr/>
        </p:nvSpPr>
        <p:spPr>
          <a:xfrm rot="0">
            <a:off x="14763410" y="2515946"/>
            <a:ext cx="2521032" cy="12287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A bar chart showing the average price based on different room types.</a:t>
            </a:r>
          </a:p>
        </p:txBody>
      </p:sp>
      <p:sp>
        <p:nvSpPr>
          <p:cNvPr name="TextBox 11" id="11"/>
          <p:cNvSpPr txBox="true"/>
          <p:nvPr/>
        </p:nvSpPr>
        <p:spPr>
          <a:xfrm rot="0">
            <a:off x="2767500" y="7543232"/>
            <a:ext cx="3494986" cy="9239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A bar chart showing the average price based on different property types.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6199" y="191275"/>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559769" y="1529603"/>
            <a:ext cx="11590239" cy="8148289"/>
          </a:xfrm>
          <a:custGeom>
            <a:avLst/>
            <a:gdLst/>
            <a:ahLst/>
            <a:cxnLst/>
            <a:rect r="r" b="b" t="t" l="l"/>
            <a:pathLst>
              <a:path h="8148289" w="11590239">
                <a:moveTo>
                  <a:pt x="0" y="0"/>
                </a:moveTo>
                <a:lnTo>
                  <a:pt x="11590238" y="0"/>
                </a:lnTo>
                <a:lnTo>
                  <a:pt x="11590238" y="8148289"/>
                </a:lnTo>
                <a:lnTo>
                  <a:pt x="0" y="8148289"/>
                </a:lnTo>
                <a:lnTo>
                  <a:pt x="0" y="0"/>
                </a:lnTo>
                <a:close/>
              </a:path>
            </a:pathLst>
          </a:custGeom>
          <a:blipFill>
            <a:blip r:embed="rId2"/>
            <a:stretch>
              <a:fillRect l="0" t="0" r="0" b="0"/>
            </a:stretch>
          </a:blipFill>
        </p:spPr>
      </p:sp>
      <p:sp>
        <p:nvSpPr>
          <p:cNvPr name="TextBox 6" id="6"/>
          <p:cNvSpPr txBox="true"/>
          <p:nvPr/>
        </p:nvSpPr>
        <p:spPr>
          <a:xfrm rot="0">
            <a:off x="559769" y="401997"/>
            <a:ext cx="5702716" cy="692150"/>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02 - PRICING AND AVAILABILITY ANALYSIS:</a:t>
            </a:r>
          </a:p>
        </p:txBody>
      </p:sp>
      <p:sp>
        <p:nvSpPr>
          <p:cNvPr name="TextBox 7" id="7"/>
          <p:cNvSpPr txBox="true"/>
          <p:nvPr/>
        </p:nvSpPr>
        <p:spPr>
          <a:xfrm rot="0">
            <a:off x="12634165" y="3686175"/>
            <a:ext cx="3238582" cy="1533525"/>
          </a:xfrm>
          <a:prstGeom prst="rect">
            <a:avLst/>
          </a:prstGeom>
        </p:spPr>
        <p:txBody>
          <a:bodyPr anchor="t" rtlCol="false" tIns="0" lIns="0" bIns="0" rIns="0">
            <a:spAutoFit/>
          </a:bodyPr>
          <a:lstStyle/>
          <a:p>
            <a:pPr algn="l">
              <a:lnSpc>
                <a:spcPts val="2400"/>
              </a:lnSpc>
            </a:pPr>
            <a:r>
              <a:rPr lang="en-US" sz="2000">
                <a:solidFill>
                  <a:srgbClr val="545454"/>
                </a:solidFill>
                <a:latin typeface="DM Sans"/>
              </a:rPr>
              <a:t>A line graph that displays the average number of listings available over time for various time periods (30, 60, 90, and 365 days).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51872"/>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0">
            <a:off x="343570" y="1616916"/>
            <a:ext cx="13236006" cy="8305623"/>
          </a:xfrm>
          <a:custGeom>
            <a:avLst/>
            <a:gdLst/>
            <a:ahLst/>
            <a:cxnLst/>
            <a:rect r="r" b="b" t="t" l="l"/>
            <a:pathLst>
              <a:path h="8305623" w="13236006">
                <a:moveTo>
                  <a:pt x="0" y="0"/>
                </a:moveTo>
                <a:lnTo>
                  <a:pt x="13236007" y="0"/>
                </a:lnTo>
                <a:lnTo>
                  <a:pt x="13236007" y="8305623"/>
                </a:lnTo>
                <a:lnTo>
                  <a:pt x="0" y="8305623"/>
                </a:lnTo>
                <a:lnTo>
                  <a:pt x="0" y="0"/>
                </a:lnTo>
                <a:close/>
              </a:path>
            </a:pathLst>
          </a:custGeom>
          <a:blipFill>
            <a:blip r:embed="rId2"/>
            <a:stretch>
              <a:fillRect l="0" t="0" r="0" b="0"/>
            </a:stretch>
          </a:blipFill>
        </p:spPr>
      </p:sp>
      <p:sp>
        <p:nvSpPr>
          <p:cNvPr name="TextBox 6" id="6"/>
          <p:cNvSpPr txBox="true"/>
          <p:nvPr/>
        </p:nvSpPr>
        <p:spPr>
          <a:xfrm rot="0">
            <a:off x="343570" y="362594"/>
            <a:ext cx="5702716" cy="377825"/>
          </a:xfrm>
          <a:prstGeom prst="rect">
            <a:avLst/>
          </a:prstGeom>
        </p:spPr>
        <p:txBody>
          <a:bodyPr anchor="t" rtlCol="false" tIns="0" lIns="0" bIns="0" rIns="0">
            <a:spAutoFit/>
          </a:bodyPr>
          <a:lstStyle/>
          <a:p>
            <a:pPr algn="l">
              <a:lnSpc>
                <a:spcPts val="2499"/>
              </a:lnSpc>
            </a:pPr>
            <a:r>
              <a:rPr lang="en-US" sz="2499">
                <a:solidFill>
                  <a:srgbClr val="FFFFFF"/>
                </a:solidFill>
                <a:latin typeface="Kollektif Bold"/>
              </a:rPr>
              <a:t>03 - HOST PERFORMANCE:</a:t>
            </a:r>
          </a:p>
        </p:txBody>
      </p:sp>
      <p:sp>
        <p:nvSpPr>
          <p:cNvPr name="TextBox 7" id="7"/>
          <p:cNvSpPr txBox="true"/>
          <p:nvPr/>
        </p:nvSpPr>
        <p:spPr>
          <a:xfrm rot="0">
            <a:off x="13836994" y="1607391"/>
            <a:ext cx="3715203" cy="5038725"/>
          </a:xfrm>
          <a:prstGeom prst="rect">
            <a:avLst/>
          </a:prstGeom>
        </p:spPr>
        <p:txBody>
          <a:bodyPr anchor="t" rtlCol="false" tIns="0" lIns="0" bIns="0" rIns="0">
            <a:spAutoFit/>
          </a:bodyPr>
          <a:lstStyle/>
          <a:p>
            <a:pPr algn="l" marL="453390" indent="-226695" lvl="1">
              <a:lnSpc>
                <a:spcPts val="2520"/>
              </a:lnSpc>
              <a:buFont typeface="Arial"/>
              <a:buChar char="•"/>
            </a:pPr>
            <a:r>
              <a:rPr lang="en-US" sz="2100">
                <a:solidFill>
                  <a:srgbClr val="545454"/>
                </a:solidFill>
                <a:latin typeface="DM Sans"/>
              </a:rPr>
              <a:t>Analysis of Superhost Status: A bar graph displaying the number of superhosts in comparison to non-superhosts.</a:t>
            </a:r>
          </a:p>
          <a:p>
            <a:pPr algn="l" marL="453390" indent="-226695" lvl="1">
              <a:lnSpc>
                <a:spcPts val="2520"/>
              </a:lnSpc>
              <a:buFont typeface="Arial"/>
              <a:buChar char="•"/>
            </a:pPr>
            <a:r>
              <a:rPr lang="en-US" sz="2100">
                <a:solidFill>
                  <a:srgbClr val="545454"/>
                </a:solidFill>
                <a:latin typeface="DM Sans"/>
              </a:rPr>
              <a:t>Response Times Analysis: A bar graph illustrating the number of hosts arranged according to how quickly they responded.</a:t>
            </a:r>
          </a:p>
          <a:p>
            <a:pPr algn="l" marL="453390" indent="-226695" lvl="1">
              <a:lnSpc>
                <a:spcPts val="2520"/>
              </a:lnSpc>
              <a:buFont typeface="Arial"/>
              <a:buChar char="•"/>
            </a:pPr>
            <a:r>
              <a:rPr lang="en-US" sz="2100">
                <a:solidFill>
                  <a:srgbClr val="545454"/>
                </a:solidFill>
                <a:latin typeface="DM Sans"/>
              </a:rPr>
              <a:t>Analysis of Verification Methods: A bar graph displaying the number of hosts arranged according to how they were verified.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DAGFiL_DbA8</dc:identifier>
  <dcterms:modified xsi:type="dcterms:W3CDTF">2011-08-01T06:04:30Z</dcterms:modified>
  <cp:revision>1</cp:revision>
  <dc:title>HOTEL AGGREGATOR TABLEAU</dc:title>
</cp:coreProperties>
</file>