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4" r:id="rId9"/>
    <p:sldId id="271"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2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BAFEDFC-CD1C-4F39-9751-B37C6E29537B}"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B55A1-4D1B-4D18-B0B6-A6999B5E04E2}" type="slidenum">
              <a:rPr lang="en-IN" smtClean="0"/>
              <a:t>‹#›</a:t>
            </a:fld>
            <a:endParaRPr lang="en-IN"/>
          </a:p>
        </p:txBody>
      </p:sp>
    </p:spTree>
    <p:extLst>
      <p:ext uri="{BB962C8B-B14F-4D97-AF65-F5344CB8AC3E}">
        <p14:creationId xmlns:p14="http://schemas.microsoft.com/office/powerpoint/2010/main" val="4292925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BAFEDFC-CD1C-4F39-9751-B37C6E29537B}"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AB55A1-4D1B-4D18-B0B6-A6999B5E04E2}" type="slidenum">
              <a:rPr lang="en-IN" smtClean="0"/>
              <a:t>‹#›</a:t>
            </a:fld>
            <a:endParaRPr lang="en-IN"/>
          </a:p>
        </p:txBody>
      </p:sp>
    </p:spTree>
    <p:extLst>
      <p:ext uri="{BB962C8B-B14F-4D97-AF65-F5344CB8AC3E}">
        <p14:creationId xmlns:p14="http://schemas.microsoft.com/office/powerpoint/2010/main" val="264701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BAFEDFC-CD1C-4F39-9751-B37C6E29537B}"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B55A1-4D1B-4D18-B0B6-A6999B5E04E2}" type="slidenum">
              <a:rPr lang="en-IN" smtClean="0"/>
              <a:t>‹#›</a:t>
            </a:fld>
            <a:endParaRPr lang="en-IN"/>
          </a:p>
        </p:txBody>
      </p:sp>
    </p:spTree>
    <p:extLst>
      <p:ext uri="{BB962C8B-B14F-4D97-AF65-F5344CB8AC3E}">
        <p14:creationId xmlns:p14="http://schemas.microsoft.com/office/powerpoint/2010/main" val="1533070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BAFEDFC-CD1C-4F39-9751-B37C6E29537B}"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B55A1-4D1B-4D18-B0B6-A6999B5E04E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11539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AFEDFC-CD1C-4F39-9751-B37C6E29537B}"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B55A1-4D1B-4D18-B0B6-A6999B5E04E2}" type="slidenum">
              <a:rPr lang="en-IN" smtClean="0"/>
              <a:t>‹#›</a:t>
            </a:fld>
            <a:endParaRPr lang="en-IN"/>
          </a:p>
        </p:txBody>
      </p:sp>
    </p:spTree>
    <p:extLst>
      <p:ext uri="{BB962C8B-B14F-4D97-AF65-F5344CB8AC3E}">
        <p14:creationId xmlns:p14="http://schemas.microsoft.com/office/powerpoint/2010/main" val="1467201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AFEDFC-CD1C-4F39-9751-B37C6E29537B}" type="datetimeFigureOut">
              <a:rPr lang="en-IN" smtClean="0"/>
              <a:t>08-11-2023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B55A1-4D1B-4D18-B0B6-A6999B5E04E2}" type="slidenum">
              <a:rPr lang="en-IN" smtClean="0"/>
              <a:t>‹#›</a:t>
            </a:fld>
            <a:endParaRPr lang="en-IN"/>
          </a:p>
        </p:txBody>
      </p:sp>
    </p:spTree>
    <p:extLst>
      <p:ext uri="{BB962C8B-B14F-4D97-AF65-F5344CB8AC3E}">
        <p14:creationId xmlns:p14="http://schemas.microsoft.com/office/powerpoint/2010/main" val="2319416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AFEDFC-CD1C-4F39-9751-B37C6E29537B}" type="datetimeFigureOut">
              <a:rPr lang="en-IN" smtClean="0"/>
              <a:t>08-11-2023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B55A1-4D1B-4D18-B0B6-A6999B5E04E2}" type="slidenum">
              <a:rPr lang="en-IN" smtClean="0"/>
              <a:t>‹#›</a:t>
            </a:fld>
            <a:endParaRPr lang="en-IN"/>
          </a:p>
        </p:txBody>
      </p:sp>
    </p:spTree>
    <p:extLst>
      <p:ext uri="{BB962C8B-B14F-4D97-AF65-F5344CB8AC3E}">
        <p14:creationId xmlns:p14="http://schemas.microsoft.com/office/powerpoint/2010/main" val="1177797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AFEDFC-CD1C-4F39-9751-B37C6E29537B}"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B55A1-4D1B-4D18-B0B6-A6999B5E04E2}" type="slidenum">
              <a:rPr lang="en-IN" smtClean="0"/>
              <a:t>‹#›</a:t>
            </a:fld>
            <a:endParaRPr lang="en-IN"/>
          </a:p>
        </p:txBody>
      </p:sp>
    </p:spTree>
    <p:extLst>
      <p:ext uri="{BB962C8B-B14F-4D97-AF65-F5344CB8AC3E}">
        <p14:creationId xmlns:p14="http://schemas.microsoft.com/office/powerpoint/2010/main" val="2044470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AFEDFC-CD1C-4F39-9751-B37C6E29537B}"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B55A1-4D1B-4D18-B0B6-A6999B5E04E2}" type="slidenum">
              <a:rPr lang="en-IN" smtClean="0"/>
              <a:t>‹#›</a:t>
            </a:fld>
            <a:endParaRPr lang="en-IN"/>
          </a:p>
        </p:txBody>
      </p:sp>
    </p:spTree>
    <p:extLst>
      <p:ext uri="{BB962C8B-B14F-4D97-AF65-F5344CB8AC3E}">
        <p14:creationId xmlns:p14="http://schemas.microsoft.com/office/powerpoint/2010/main" val="3648037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BAFEDFC-CD1C-4F39-9751-B37C6E29537B}"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B55A1-4D1B-4D18-B0B6-A6999B5E04E2}" type="slidenum">
              <a:rPr lang="en-IN" smtClean="0"/>
              <a:t>‹#›</a:t>
            </a:fld>
            <a:endParaRPr lang="en-IN"/>
          </a:p>
        </p:txBody>
      </p:sp>
    </p:spTree>
    <p:extLst>
      <p:ext uri="{BB962C8B-B14F-4D97-AF65-F5344CB8AC3E}">
        <p14:creationId xmlns:p14="http://schemas.microsoft.com/office/powerpoint/2010/main" val="427764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AFEDFC-CD1C-4F39-9751-B37C6E29537B}"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B55A1-4D1B-4D18-B0B6-A6999B5E04E2}" type="slidenum">
              <a:rPr lang="en-IN" smtClean="0"/>
              <a:t>‹#›</a:t>
            </a:fld>
            <a:endParaRPr lang="en-IN"/>
          </a:p>
        </p:txBody>
      </p:sp>
    </p:spTree>
    <p:extLst>
      <p:ext uri="{BB962C8B-B14F-4D97-AF65-F5344CB8AC3E}">
        <p14:creationId xmlns:p14="http://schemas.microsoft.com/office/powerpoint/2010/main" val="119280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AFEDFC-CD1C-4F39-9751-B37C6E29537B}"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AB55A1-4D1B-4D18-B0B6-A6999B5E04E2}" type="slidenum">
              <a:rPr lang="en-IN" smtClean="0"/>
              <a:t>‹#›</a:t>
            </a:fld>
            <a:endParaRPr lang="en-IN"/>
          </a:p>
        </p:txBody>
      </p:sp>
    </p:spTree>
    <p:extLst>
      <p:ext uri="{BB962C8B-B14F-4D97-AF65-F5344CB8AC3E}">
        <p14:creationId xmlns:p14="http://schemas.microsoft.com/office/powerpoint/2010/main" val="3362838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AFEDFC-CD1C-4F39-9751-B37C6E29537B}" type="datetimeFigureOut">
              <a:rPr lang="en-IN" smtClean="0"/>
              <a:t>08-11-2023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AB55A1-4D1B-4D18-B0B6-A6999B5E04E2}" type="slidenum">
              <a:rPr lang="en-IN" smtClean="0"/>
              <a:t>‹#›</a:t>
            </a:fld>
            <a:endParaRPr lang="en-IN"/>
          </a:p>
        </p:txBody>
      </p:sp>
    </p:spTree>
    <p:extLst>
      <p:ext uri="{BB962C8B-B14F-4D97-AF65-F5344CB8AC3E}">
        <p14:creationId xmlns:p14="http://schemas.microsoft.com/office/powerpoint/2010/main" val="809384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BAFEDFC-CD1C-4F39-9751-B37C6E29537B}" type="datetimeFigureOut">
              <a:rPr lang="en-IN" smtClean="0"/>
              <a:t>08-11-2023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7AB55A1-4D1B-4D18-B0B6-A6999B5E04E2}" type="slidenum">
              <a:rPr lang="en-IN" smtClean="0"/>
              <a:t>‹#›</a:t>
            </a:fld>
            <a:endParaRPr lang="en-IN"/>
          </a:p>
        </p:txBody>
      </p:sp>
    </p:spTree>
    <p:extLst>
      <p:ext uri="{BB962C8B-B14F-4D97-AF65-F5344CB8AC3E}">
        <p14:creationId xmlns:p14="http://schemas.microsoft.com/office/powerpoint/2010/main" val="421046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AFEDFC-CD1C-4F39-9751-B37C6E29537B}" type="datetimeFigureOut">
              <a:rPr lang="en-IN" smtClean="0"/>
              <a:t>08-11-2023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7AB55A1-4D1B-4D18-B0B6-A6999B5E04E2}" type="slidenum">
              <a:rPr lang="en-IN" smtClean="0"/>
              <a:t>‹#›</a:t>
            </a:fld>
            <a:endParaRPr lang="en-IN"/>
          </a:p>
        </p:txBody>
      </p:sp>
    </p:spTree>
    <p:extLst>
      <p:ext uri="{BB962C8B-B14F-4D97-AF65-F5344CB8AC3E}">
        <p14:creationId xmlns:p14="http://schemas.microsoft.com/office/powerpoint/2010/main" val="2870735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ABAFEDFC-CD1C-4F39-9751-B37C6E29537B}" type="datetimeFigureOut">
              <a:rPr lang="en-IN" smtClean="0"/>
              <a:t>08-11-2023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7AB55A1-4D1B-4D18-B0B6-A6999B5E04E2}" type="slidenum">
              <a:rPr lang="en-IN" smtClean="0"/>
              <a:t>‹#›</a:t>
            </a:fld>
            <a:endParaRPr lang="en-IN"/>
          </a:p>
        </p:txBody>
      </p:sp>
    </p:spTree>
    <p:extLst>
      <p:ext uri="{BB962C8B-B14F-4D97-AF65-F5344CB8AC3E}">
        <p14:creationId xmlns:p14="http://schemas.microsoft.com/office/powerpoint/2010/main" val="102854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BAFEDFC-CD1C-4F39-9751-B37C6E29537B}"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AB55A1-4D1B-4D18-B0B6-A6999B5E04E2}" type="slidenum">
              <a:rPr lang="en-IN" smtClean="0"/>
              <a:t>‹#›</a:t>
            </a:fld>
            <a:endParaRPr lang="en-IN"/>
          </a:p>
        </p:txBody>
      </p:sp>
    </p:spTree>
    <p:extLst>
      <p:ext uri="{BB962C8B-B14F-4D97-AF65-F5344CB8AC3E}">
        <p14:creationId xmlns:p14="http://schemas.microsoft.com/office/powerpoint/2010/main" val="528750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AFEDFC-CD1C-4F39-9751-B37C6E29537B}" type="datetimeFigureOut">
              <a:rPr lang="en-IN" smtClean="0"/>
              <a:t>08-11-2023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7AB55A1-4D1B-4D18-B0B6-A6999B5E04E2}" type="slidenum">
              <a:rPr lang="en-IN" smtClean="0"/>
              <a:t>‹#›</a:t>
            </a:fld>
            <a:endParaRPr lang="en-IN"/>
          </a:p>
        </p:txBody>
      </p:sp>
    </p:spTree>
    <p:extLst>
      <p:ext uri="{BB962C8B-B14F-4D97-AF65-F5344CB8AC3E}">
        <p14:creationId xmlns:p14="http://schemas.microsoft.com/office/powerpoint/2010/main" val="1881286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1" y="2457450"/>
            <a:ext cx="9470571" cy="1250410"/>
          </a:xfrm>
        </p:spPr>
        <p:txBody>
          <a:bodyPr/>
          <a:lstStyle/>
          <a:p>
            <a:r>
              <a:rPr lang="en-US" sz="6000" b="1" dirty="0"/>
              <a:t>L</a:t>
            </a:r>
            <a:r>
              <a:rPr lang="en-US" sz="6000" b="1" dirty="0" smtClean="0"/>
              <a:t>ending Club Case Study</a:t>
            </a:r>
            <a:endParaRPr lang="en-IN" sz="6000" b="1" dirty="0"/>
          </a:p>
        </p:txBody>
      </p:sp>
    </p:spTree>
    <p:extLst>
      <p:ext uri="{BB962C8B-B14F-4D97-AF65-F5344CB8AC3E}">
        <p14:creationId xmlns:p14="http://schemas.microsoft.com/office/powerpoint/2010/main" val="1013449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02078" y="261257"/>
            <a:ext cx="5421085" cy="914400"/>
          </a:xfrm>
        </p:spPr>
        <p:txBody>
          <a:bodyPr/>
          <a:lstStyle/>
          <a:p>
            <a:r>
              <a:rPr lang="en-IN" sz="4000" b="1" dirty="0" smtClean="0"/>
              <a:t>Step </a:t>
            </a:r>
            <a:r>
              <a:rPr lang="en-IN" sz="4000" b="1" dirty="0" smtClean="0"/>
              <a:t>6:</a:t>
            </a:r>
            <a:endParaRPr lang="en-IN" sz="4000" b="1" dirty="0"/>
          </a:p>
        </p:txBody>
      </p:sp>
      <p:sp>
        <p:nvSpPr>
          <p:cNvPr id="7" name="Subtitle 2"/>
          <p:cNvSpPr txBox="1">
            <a:spLocks/>
          </p:cNvSpPr>
          <p:nvPr/>
        </p:nvSpPr>
        <p:spPr>
          <a:xfrm>
            <a:off x="302078" y="1266969"/>
            <a:ext cx="3122806" cy="419957"/>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just"/>
            <a:r>
              <a:rPr lang="en-US" sz="1400" cap="none" dirty="0" smtClean="0"/>
              <a:t>Univariate Analysis - Categorical.</a:t>
            </a:r>
            <a:endParaRPr lang="en-IN" sz="1400" cap="none" dirty="0"/>
          </a:p>
        </p:txBody>
      </p:sp>
      <p:pic>
        <p:nvPicPr>
          <p:cNvPr id="11" name="Picture 10"/>
          <p:cNvPicPr>
            <a:picLocks noChangeAspect="1"/>
          </p:cNvPicPr>
          <p:nvPr/>
        </p:nvPicPr>
        <p:blipFill>
          <a:blip r:embed="rId2"/>
          <a:stretch>
            <a:fillRect/>
          </a:stretch>
        </p:blipFill>
        <p:spPr>
          <a:xfrm>
            <a:off x="3379870" y="428768"/>
            <a:ext cx="8348664" cy="1258157"/>
          </a:xfrm>
          <a:prstGeom prst="rect">
            <a:avLst/>
          </a:prstGeom>
        </p:spPr>
      </p:pic>
      <p:pic>
        <p:nvPicPr>
          <p:cNvPr id="12" name="Picture 11"/>
          <p:cNvPicPr>
            <a:picLocks noChangeAspect="1"/>
          </p:cNvPicPr>
          <p:nvPr/>
        </p:nvPicPr>
        <p:blipFill>
          <a:blip r:embed="rId3"/>
          <a:stretch>
            <a:fillRect/>
          </a:stretch>
        </p:blipFill>
        <p:spPr>
          <a:xfrm>
            <a:off x="5335936" y="1854436"/>
            <a:ext cx="6392598" cy="4596684"/>
          </a:xfrm>
          <a:prstGeom prst="rect">
            <a:avLst/>
          </a:prstGeom>
        </p:spPr>
      </p:pic>
      <p:sp>
        <p:nvSpPr>
          <p:cNvPr id="14" name="Subtitle 2"/>
          <p:cNvSpPr txBox="1">
            <a:spLocks/>
          </p:cNvSpPr>
          <p:nvPr/>
        </p:nvSpPr>
        <p:spPr>
          <a:xfrm>
            <a:off x="302078" y="2622532"/>
            <a:ext cx="3892933" cy="1019025"/>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just"/>
            <a:r>
              <a:rPr lang="en-US" sz="1400" cap="none" dirty="0" smtClean="0"/>
              <a:t>We see that customers prefer 36 months of tenure more compared to 60 months. </a:t>
            </a:r>
            <a:endParaRPr lang="en-IN" sz="1400" cap="none" dirty="0"/>
          </a:p>
        </p:txBody>
      </p:sp>
    </p:spTree>
    <p:extLst>
      <p:ext uri="{BB962C8B-B14F-4D97-AF65-F5344CB8AC3E}">
        <p14:creationId xmlns:p14="http://schemas.microsoft.com/office/powerpoint/2010/main" val="2170947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02078" y="261257"/>
            <a:ext cx="5421085" cy="914400"/>
          </a:xfrm>
        </p:spPr>
        <p:txBody>
          <a:bodyPr/>
          <a:lstStyle/>
          <a:p>
            <a:r>
              <a:rPr lang="en-IN" sz="4000" b="1" dirty="0" smtClean="0"/>
              <a:t>Step </a:t>
            </a:r>
            <a:r>
              <a:rPr lang="en-IN" sz="4000" b="1" dirty="0" smtClean="0"/>
              <a:t>7:</a:t>
            </a:r>
            <a:endParaRPr lang="en-IN" sz="4000" b="1" dirty="0"/>
          </a:p>
        </p:txBody>
      </p:sp>
      <p:sp>
        <p:nvSpPr>
          <p:cNvPr id="7" name="Subtitle 2"/>
          <p:cNvSpPr txBox="1">
            <a:spLocks/>
          </p:cNvSpPr>
          <p:nvPr/>
        </p:nvSpPr>
        <p:spPr>
          <a:xfrm>
            <a:off x="302078" y="1266969"/>
            <a:ext cx="3122806" cy="419957"/>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just"/>
            <a:r>
              <a:rPr lang="en-US" sz="1400" cap="none" dirty="0" smtClean="0"/>
              <a:t>Univariate Analysis - Categorical.</a:t>
            </a:r>
            <a:endParaRPr lang="en-IN" sz="1400" cap="none" dirty="0"/>
          </a:p>
        </p:txBody>
      </p:sp>
      <p:pic>
        <p:nvPicPr>
          <p:cNvPr id="13" name="Picture 12"/>
          <p:cNvPicPr>
            <a:picLocks noChangeAspect="1"/>
          </p:cNvPicPr>
          <p:nvPr/>
        </p:nvPicPr>
        <p:blipFill>
          <a:blip r:embed="rId2"/>
          <a:stretch>
            <a:fillRect/>
          </a:stretch>
        </p:blipFill>
        <p:spPr>
          <a:xfrm>
            <a:off x="5243816" y="1686926"/>
            <a:ext cx="6499147" cy="4835006"/>
          </a:xfrm>
          <a:prstGeom prst="rect">
            <a:avLst/>
          </a:prstGeom>
        </p:spPr>
      </p:pic>
      <p:sp>
        <p:nvSpPr>
          <p:cNvPr id="8" name="Subtitle 2"/>
          <p:cNvSpPr txBox="1">
            <a:spLocks/>
          </p:cNvSpPr>
          <p:nvPr/>
        </p:nvSpPr>
        <p:spPr>
          <a:xfrm>
            <a:off x="302078" y="2622532"/>
            <a:ext cx="4414301" cy="1019025"/>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just"/>
            <a:r>
              <a:rPr lang="en-US" sz="1400" cap="none" dirty="0" smtClean="0"/>
              <a:t>We see that highest rate of customers with loan tenure of 60 months are not verified. This might lead bank into loss.  </a:t>
            </a:r>
            <a:endParaRPr lang="en-IN" sz="1400" cap="none" dirty="0"/>
          </a:p>
        </p:txBody>
      </p:sp>
      <p:pic>
        <p:nvPicPr>
          <p:cNvPr id="10" name="Picture 9"/>
          <p:cNvPicPr>
            <a:picLocks noChangeAspect="1"/>
          </p:cNvPicPr>
          <p:nvPr/>
        </p:nvPicPr>
        <p:blipFill>
          <a:blip r:embed="rId3"/>
          <a:stretch>
            <a:fillRect/>
          </a:stretch>
        </p:blipFill>
        <p:spPr>
          <a:xfrm>
            <a:off x="3379870" y="332516"/>
            <a:ext cx="8348664" cy="1258157"/>
          </a:xfrm>
          <a:prstGeom prst="rect">
            <a:avLst/>
          </a:prstGeom>
        </p:spPr>
      </p:pic>
    </p:spTree>
    <p:extLst>
      <p:ext uri="{BB962C8B-B14F-4D97-AF65-F5344CB8AC3E}">
        <p14:creationId xmlns:p14="http://schemas.microsoft.com/office/powerpoint/2010/main" val="1264080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02078" y="261257"/>
            <a:ext cx="5421085" cy="914400"/>
          </a:xfrm>
        </p:spPr>
        <p:txBody>
          <a:bodyPr/>
          <a:lstStyle/>
          <a:p>
            <a:r>
              <a:rPr lang="en-IN" sz="4000" b="1" dirty="0" smtClean="0"/>
              <a:t>Step </a:t>
            </a:r>
            <a:r>
              <a:rPr lang="en-IN" sz="4000" b="1" dirty="0" smtClean="0"/>
              <a:t>8:</a:t>
            </a:r>
            <a:endParaRPr lang="en-IN" sz="4000" b="1" dirty="0"/>
          </a:p>
        </p:txBody>
      </p:sp>
      <p:sp>
        <p:nvSpPr>
          <p:cNvPr id="7" name="Subtitle 2"/>
          <p:cNvSpPr txBox="1">
            <a:spLocks/>
          </p:cNvSpPr>
          <p:nvPr/>
        </p:nvSpPr>
        <p:spPr>
          <a:xfrm>
            <a:off x="302078" y="1266969"/>
            <a:ext cx="3122806" cy="419957"/>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just"/>
            <a:r>
              <a:rPr lang="en-US" sz="1400" cap="none" dirty="0" smtClean="0"/>
              <a:t>Univariate Analysis - Categorical.</a:t>
            </a:r>
            <a:endParaRPr lang="en-IN" sz="1400" cap="none" dirty="0"/>
          </a:p>
        </p:txBody>
      </p:sp>
      <p:pic>
        <p:nvPicPr>
          <p:cNvPr id="11" name="Picture 10"/>
          <p:cNvPicPr>
            <a:picLocks noChangeAspect="1"/>
          </p:cNvPicPr>
          <p:nvPr/>
        </p:nvPicPr>
        <p:blipFill>
          <a:blip r:embed="rId2"/>
          <a:stretch>
            <a:fillRect/>
          </a:stretch>
        </p:blipFill>
        <p:spPr>
          <a:xfrm>
            <a:off x="3379870" y="428768"/>
            <a:ext cx="8348664" cy="1258157"/>
          </a:xfrm>
          <a:prstGeom prst="rect">
            <a:avLst/>
          </a:prstGeom>
        </p:spPr>
      </p:pic>
      <p:pic>
        <p:nvPicPr>
          <p:cNvPr id="2" name="Picture 1"/>
          <p:cNvPicPr>
            <a:picLocks noChangeAspect="1"/>
          </p:cNvPicPr>
          <p:nvPr/>
        </p:nvPicPr>
        <p:blipFill>
          <a:blip r:embed="rId3"/>
          <a:stretch>
            <a:fillRect/>
          </a:stretch>
        </p:blipFill>
        <p:spPr>
          <a:xfrm>
            <a:off x="5599455" y="1854436"/>
            <a:ext cx="6129079" cy="4562406"/>
          </a:xfrm>
          <a:prstGeom prst="rect">
            <a:avLst/>
          </a:prstGeom>
        </p:spPr>
      </p:pic>
    </p:spTree>
    <p:extLst>
      <p:ext uri="{BB962C8B-B14F-4D97-AF65-F5344CB8AC3E}">
        <p14:creationId xmlns:p14="http://schemas.microsoft.com/office/powerpoint/2010/main" val="2840074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02078" y="261257"/>
            <a:ext cx="5421085" cy="914400"/>
          </a:xfrm>
        </p:spPr>
        <p:txBody>
          <a:bodyPr/>
          <a:lstStyle/>
          <a:p>
            <a:r>
              <a:rPr lang="en-IN" sz="4000" b="1" dirty="0" smtClean="0"/>
              <a:t>Step 9:</a:t>
            </a:r>
            <a:endParaRPr lang="en-IN" sz="4000" b="1" dirty="0"/>
          </a:p>
        </p:txBody>
      </p:sp>
      <p:sp>
        <p:nvSpPr>
          <p:cNvPr id="7" name="Subtitle 2"/>
          <p:cNvSpPr txBox="1">
            <a:spLocks/>
          </p:cNvSpPr>
          <p:nvPr/>
        </p:nvSpPr>
        <p:spPr>
          <a:xfrm>
            <a:off x="302078" y="1266969"/>
            <a:ext cx="3122806" cy="419957"/>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just"/>
            <a:r>
              <a:rPr lang="en-US" sz="1400" cap="none" dirty="0" smtClean="0"/>
              <a:t>Bivariate Analysis - Numerical.</a:t>
            </a:r>
            <a:endParaRPr lang="en-IN" sz="1400" cap="none" dirty="0"/>
          </a:p>
        </p:txBody>
      </p:sp>
      <p:pic>
        <p:nvPicPr>
          <p:cNvPr id="3" name="Picture 2"/>
          <p:cNvPicPr>
            <a:picLocks noChangeAspect="1"/>
          </p:cNvPicPr>
          <p:nvPr/>
        </p:nvPicPr>
        <p:blipFill>
          <a:blip r:embed="rId2"/>
          <a:stretch>
            <a:fillRect/>
          </a:stretch>
        </p:blipFill>
        <p:spPr>
          <a:xfrm>
            <a:off x="5309937" y="1854436"/>
            <a:ext cx="6418597" cy="4686766"/>
          </a:xfrm>
          <a:prstGeom prst="rect">
            <a:avLst/>
          </a:prstGeom>
        </p:spPr>
      </p:pic>
      <p:pic>
        <p:nvPicPr>
          <p:cNvPr id="4" name="Picture 3"/>
          <p:cNvPicPr>
            <a:picLocks noChangeAspect="1"/>
          </p:cNvPicPr>
          <p:nvPr/>
        </p:nvPicPr>
        <p:blipFill>
          <a:blip r:embed="rId3"/>
          <a:stretch>
            <a:fillRect/>
          </a:stretch>
        </p:blipFill>
        <p:spPr>
          <a:xfrm>
            <a:off x="4299285" y="380319"/>
            <a:ext cx="7429250" cy="1096626"/>
          </a:xfrm>
          <a:prstGeom prst="rect">
            <a:avLst/>
          </a:prstGeom>
        </p:spPr>
      </p:pic>
    </p:spTree>
    <p:extLst>
      <p:ext uri="{BB962C8B-B14F-4D97-AF65-F5344CB8AC3E}">
        <p14:creationId xmlns:p14="http://schemas.microsoft.com/office/powerpoint/2010/main" val="2239425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02078" y="261257"/>
            <a:ext cx="5421085" cy="914400"/>
          </a:xfrm>
        </p:spPr>
        <p:txBody>
          <a:bodyPr/>
          <a:lstStyle/>
          <a:p>
            <a:r>
              <a:rPr lang="en-IN" sz="4000" b="1" dirty="0" smtClean="0"/>
              <a:t>Step 10:</a:t>
            </a:r>
            <a:endParaRPr lang="en-IN" sz="4000" b="1" dirty="0"/>
          </a:p>
        </p:txBody>
      </p:sp>
      <p:sp>
        <p:nvSpPr>
          <p:cNvPr id="7" name="Subtitle 2"/>
          <p:cNvSpPr txBox="1">
            <a:spLocks/>
          </p:cNvSpPr>
          <p:nvPr/>
        </p:nvSpPr>
        <p:spPr>
          <a:xfrm>
            <a:off x="302078" y="1266969"/>
            <a:ext cx="3122806" cy="419957"/>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just"/>
            <a:r>
              <a:rPr lang="en-US" sz="1400" cap="none" dirty="0" smtClean="0"/>
              <a:t>Description pending</a:t>
            </a:r>
            <a:endParaRPr lang="en-IN" sz="1400" cap="none" dirty="0"/>
          </a:p>
        </p:txBody>
      </p:sp>
      <p:pic>
        <p:nvPicPr>
          <p:cNvPr id="2" name="Picture 1"/>
          <p:cNvPicPr>
            <a:picLocks noChangeAspect="1"/>
          </p:cNvPicPr>
          <p:nvPr/>
        </p:nvPicPr>
        <p:blipFill>
          <a:blip r:embed="rId2"/>
          <a:stretch>
            <a:fillRect/>
          </a:stretch>
        </p:blipFill>
        <p:spPr>
          <a:xfrm>
            <a:off x="3959572" y="261257"/>
            <a:ext cx="7768962" cy="1294827"/>
          </a:xfrm>
          <a:prstGeom prst="rect">
            <a:avLst/>
          </a:prstGeom>
        </p:spPr>
      </p:pic>
      <p:pic>
        <p:nvPicPr>
          <p:cNvPr id="5" name="Picture 4"/>
          <p:cNvPicPr>
            <a:picLocks noChangeAspect="1"/>
          </p:cNvPicPr>
          <p:nvPr/>
        </p:nvPicPr>
        <p:blipFill>
          <a:blip r:embed="rId3"/>
          <a:stretch>
            <a:fillRect/>
          </a:stretch>
        </p:blipFill>
        <p:spPr>
          <a:xfrm>
            <a:off x="5149517" y="1686926"/>
            <a:ext cx="6579018" cy="4869598"/>
          </a:xfrm>
          <a:prstGeom prst="rect">
            <a:avLst/>
          </a:prstGeom>
        </p:spPr>
      </p:pic>
    </p:spTree>
    <p:extLst>
      <p:ext uri="{BB962C8B-B14F-4D97-AF65-F5344CB8AC3E}">
        <p14:creationId xmlns:p14="http://schemas.microsoft.com/office/powerpoint/2010/main" val="453115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02078" y="261257"/>
            <a:ext cx="5421085" cy="914400"/>
          </a:xfrm>
        </p:spPr>
        <p:txBody>
          <a:bodyPr/>
          <a:lstStyle/>
          <a:p>
            <a:r>
              <a:rPr lang="en-IN" sz="4000" b="1" dirty="0" smtClean="0"/>
              <a:t>Step 11:</a:t>
            </a:r>
            <a:endParaRPr lang="en-IN" sz="4000" b="1" dirty="0"/>
          </a:p>
        </p:txBody>
      </p:sp>
      <p:sp>
        <p:nvSpPr>
          <p:cNvPr id="7" name="Subtitle 2"/>
          <p:cNvSpPr txBox="1">
            <a:spLocks/>
          </p:cNvSpPr>
          <p:nvPr/>
        </p:nvSpPr>
        <p:spPr>
          <a:xfrm>
            <a:off x="302078" y="1266969"/>
            <a:ext cx="3122806" cy="419957"/>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just"/>
            <a:r>
              <a:rPr lang="en-US" sz="1400" cap="none" dirty="0" smtClean="0"/>
              <a:t>Description pending</a:t>
            </a:r>
            <a:endParaRPr lang="en-IN" sz="1400" cap="none" dirty="0"/>
          </a:p>
        </p:txBody>
      </p:sp>
      <p:pic>
        <p:nvPicPr>
          <p:cNvPr id="3" name="Picture 2"/>
          <p:cNvPicPr>
            <a:picLocks noChangeAspect="1"/>
          </p:cNvPicPr>
          <p:nvPr/>
        </p:nvPicPr>
        <p:blipFill>
          <a:blip r:embed="rId2"/>
          <a:stretch>
            <a:fillRect/>
          </a:stretch>
        </p:blipFill>
        <p:spPr>
          <a:xfrm>
            <a:off x="3387314" y="261257"/>
            <a:ext cx="8341221" cy="1134406"/>
          </a:xfrm>
          <a:prstGeom prst="rect">
            <a:avLst/>
          </a:prstGeom>
        </p:spPr>
      </p:pic>
      <p:pic>
        <p:nvPicPr>
          <p:cNvPr id="4" name="Picture 3"/>
          <p:cNvPicPr>
            <a:picLocks noChangeAspect="1"/>
          </p:cNvPicPr>
          <p:nvPr/>
        </p:nvPicPr>
        <p:blipFill>
          <a:blip r:embed="rId3"/>
          <a:stretch>
            <a:fillRect/>
          </a:stretch>
        </p:blipFill>
        <p:spPr>
          <a:xfrm>
            <a:off x="5024798" y="1476947"/>
            <a:ext cx="6703738" cy="4955937"/>
          </a:xfrm>
          <a:prstGeom prst="rect">
            <a:avLst/>
          </a:prstGeom>
        </p:spPr>
      </p:pic>
    </p:spTree>
    <p:extLst>
      <p:ext uri="{BB962C8B-B14F-4D97-AF65-F5344CB8AC3E}">
        <p14:creationId xmlns:p14="http://schemas.microsoft.com/office/powerpoint/2010/main" val="72257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1272" y="1836963"/>
            <a:ext cx="4996541" cy="857251"/>
          </a:xfrm>
        </p:spPr>
        <p:txBody>
          <a:bodyPr/>
          <a:lstStyle/>
          <a:p>
            <a:r>
              <a:rPr lang="en-US" sz="4000" b="1" dirty="0" smtClean="0"/>
              <a:t>Business Objective</a:t>
            </a:r>
            <a:endParaRPr lang="en-IN" sz="4000" b="1" dirty="0"/>
          </a:p>
        </p:txBody>
      </p:sp>
      <p:sp>
        <p:nvSpPr>
          <p:cNvPr id="3" name="Subtitle 2"/>
          <p:cNvSpPr>
            <a:spLocks noGrp="1"/>
          </p:cNvSpPr>
          <p:nvPr>
            <p:ph type="subTitle" idx="1"/>
          </p:nvPr>
        </p:nvSpPr>
        <p:spPr>
          <a:xfrm>
            <a:off x="1353085" y="3348629"/>
            <a:ext cx="9572916" cy="1092742"/>
          </a:xfrm>
        </p:spPr>
        <p:txBody>
          <a:bodyPr>
            <a:noAutofit/>
          </a:bodyPr>
          <a:lstStyle/>
          <a:p>
            <a:pPr marL="457200" indent="-457200" algn="just">
              <a:lnSpc>
                <a:spcPct val="220000"/>
              </a:lnSpc>
              <a:buFont typeface="Arial" panose="020B0604020202020204" pitchFamily="34" charset="0"/>
              <a:buChar char="•"/>
            </a:pPr>
            <a:r>
              <a:rPr lang="en-IN" sz="1400" cap="none" dirty="0" smtClean="0"/>
              <a:t>Detailed study about EXPLORATORY DATA ANALYSIS with the help of a  case study.</a:t>
            </a:r>
          </a:p>
          <a:p>
            <a:pPr marL="457200" indent="-457200" algn="just">
              <a:buFont typeface="Arial" panose="020B0604020202020204" pitchFamily="34" charset="0"/>
              <a:buChar char="•"/>
            </a:pPr>
            <a:r>
              <a:rPr lang="en-IN" sz="1400" cap="none" dirty="0" smtClean="0"/>
              <a:t>Use </a:t>
            </a:r>
            <a:r>
              <a:rPr lang="en-IN" sz="1400" cap="none" dirty="0"/>
              <a:t>EXPLORATORY DATA ANALYSIS</a:t>
            </a:r>
            <a:r>
              <a:rPr lang="en-IN" sz="1400" cap="none" dirty="0" smtClean="0"/>
              <a:t> to understand how consumer attributes and loan attributes influence the tendency of default.</a:t>
            </a:r>
            <a:endParaRPr lang="en-IN" sz="1400" dirty="0"/>
          </a:p>
        </p:txBody>
      </p:sp>
    </p:spTree>
    <p:extLst>
      <p:ext uri="{BB962C8B-B14F-4D97-AF65-F5344CB8AC3E}">
        <p14:creationId xmlns:p14="http://schemas.microsoft.com/office/powerpoint/2010/main" val="498647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7577" y="2132151"/>
            <a:ext cx="9572916" cy="1092742"/>
          </a:xfrm>
        </p:spPr>
        <p:txBody>
          <a:bodyPr>
            <a:noAutofit/>
          </a:bodyPr>
          <a:lstStyle/>
          <a:p>
            <a:pPr algn="just"/>
            <a:r>
              <a:rPr lang="en-IN" sz="1400" cap="none" dirty="0" smtClean="0"/>
              <a:t>• Lets say a consumer finance company which provides various types of loans to urban customers. When the company receives a loan application, the company has to make a decision for loan approval based on the applicant's profile. </a:t>
            </a:r>
          </a:p>
          <a:p>
            <a:pPr algn="just"/>
            <a:endParaRPr lang="en-IN" sz="1400" cap="none" dirty="0" smtClean="0"/>
          </a:p>
          <a:p>
            <a:pPr algn="just"/>
            <a:r>
              <a:rPr lang="en-IN" sz="1400" cap="none" dirty="0" smtClean="0"/>
              <a:t>Two possibilities are associated with the bank's decision:</a:t>
            </a:r>
          </a:p>
          <a:p>
            <a:pPr algn="just"/>
            <a:endParaRPr lang="en-IN" sz="1400" cap="none" dirty="0" smtClean="0"/>
          </a:p>
          <a:p>
            <a:pPr algn="just"/>
            <a:r>
              <a:rPr lang="en-IN" sz="1400" cap="none" dirty="0" smtClean="0"/>
              <a:t>• If the applicant repays the loan, then not approving the loan lead to a loss of business to the company.</a:t>
            </a:r>
          </a:p>
          <a:p>
            <a:pPr algn="just"/>
            <a:r>
              <a:rPr lang="en-IN" sz="1400" cap="none" dirty="0" smtClean="0"/>
              <a:t>• If the applicant is doesn’t repay the loan, the applicant is likely to default, then approving the loan may lead to a financial loss for the company.</a:t>
            </a:r>
            <a:endParaRPr lang="en-IN" sz="1400" dirty="0"/>
          </a:p>
        </p:txBody>
      </p:sp>
      <p:sp>
        <p:nvSpPr>
          <p:cNvPr id="6" name="Title 1"/>
          <p:cNvSpPr>
            <a:spLocks noGrp="1"/>
          </p:cNvSpPr>
          <p:nvPr>
            <p:ph type="ctrTitle"/>
          </p:nvPr>
        </p:nvSpPr>
        <p:spPr>
          <a:xfrm>
            <a:off x="628650" y="587829"/>
            <a:ext cx="5421085" cy="914400"/>
          </a:xfrm>
        </p:spPr>
        <p:txBody>
          <a:bodyPr/>
          <a:lstStyle/>
          <a:p>
            <a:r>
              <a:rPr lang="en-IN" sz="4000" b="1" dirty="0"/>
              <a:t>Statement:</a:t>
            </a:r>
          </a:p>
        </p:txBody>
      </p:sp>
    </p:spTree>
    <p:extLst>
      <p:ext uri="{BB962C8B-B14F-4D97-AF65-F5344CB8AC3E}">
        <p14:creationId xmlns:p14="http://schemas.microsoft.com/office/powerpoint/2010/main" val="4071668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44920" y="2001522"/>
            <a:ext cx="9572916" cy="2848063"/>
          </a:xfrm>
        </p:spPr>
        <p:txBody>
          <a:bodyPr>
            <a:noAutofit/>
          </a:bodyPr>
          <a:lstStyle/>
          <a:p>
            <a:pPr algn="just"/>
            <a:r>
              <a:rPr lang="en-IN" sz="1400" cap="none" dirty="0" smtClean="0"/>
              <a:t> When a person applies for a loan, there are two types of decisions that could be taken by the company: </a:t>
            </a:r>
          </a:p>
          <a:p>
            <a:pPr algn="just"/>
            <a:endParaRPr lang="en-IN" sz="1400" cap="none" dirty="0" smtClean="0"/>
          </a:p>
          <a:p>
            <a:pPr algn="just"/>
            <a:r>
              <a:rPr lang="en-IN" sz="1400" b="1" u="sng" cap="none" dirty="0" smtClean="0"/>
              <a:t>Loan accepted:</a:t>
            </a:r>
            <a:r>
              <a:rPr lang="en-IN" sz="1400" b="1" cap="none" dirty="0" smtClean="0"/>
              <a:t> </a:t>
            </a:r>
            <a:r>
              <a:rPr lang="en-IN" sz="1400" cap="none" dirty="0" smtClean="0"/>
              <a:t>if the company approves the loan, there are 3 possible scenarios described below:</a:t>
            </a:r>
          </a:p>
          <a:p>
            <a:pPr algn="just"/>
            <a:r>
              <a:rPr lang="en-IN" sz="1400" cap="none" dirty="0" smtClean="0"/>
              <a:t> </a:t>
            </a:r>
          </a:p>
          <a:p>
            <a:pPr algn="just"/>
            <a:r>
              <a:rPr lang="en-IN" sz="1400" b="1" cap="none" dirty="0" smtClean="0"/>
              <a:t>Fully paid: </a:t>
            </a:r>
            <a:r>
              <a:rPr lang="en-IN" sz="1400" cap="none" dirty="0" smtClean="0"/>
              <a:t>applicant has fully paid the loan (the principal and the interest rate)</a:t>
            </a:r>
          </a:p>
          <a:p>
            <a:pPr algn="just"/>
            <a:r>
              <a:rPr lang="en-IN" sz="1400" b="1" cap="none" dirty="0" smtClean="0"/>
              <a:t>Current: </a:t>
            </a:r>
            <a:r>
              <a:rPr lang="en-IN" sz="1400" cap="none" dirty="0" smtClean="0"/>
              <a:t>applicant is in the process of paying the instalments, i.e. The tenure of the loan is not yet completed. These candidates are not label as 'defaulted'.</a:t>
            </a:r>
          </a:p>
          <a:p>
            <a:pPr algn="just"/>
            <a:r>
              <a:rPr lang="en-IN" sz="1400" b="1" cap="none" dirty="0" smtClean="0"/>
              <a:t>Charged-off: </a:t>
            </a:r>
            <a:r>
              <a:rPr lang="en-IN" sz="1400" cap="none" dirty="0" smtClean="0"/>
              <a:t>applicant has not paid the instalments in due time for a long period of time, i.e. He/she has defaulted on the loan: the company had rejected the loan (because the candidate does not meet their Requirements etc.). Since the loan was rejected, there is no transactional history of those applicants with the company and so this data is not available with the company (and thus in this dataset)</a:t>
            </a:r>
          </a:p>
          <a:p>
            <a:pPr algn="just"/>
            <a:endParaRPr lang="en-US" sz="1400" cap="none" dirty="0"/>
          </a:p>
          <a:p>
            <a:pPr algn="just"/>
            <a:r>
              <a:rPr lang="en-US" sz="1400" b="1" u="sng" cap="none" dirty="0" smtClean="0"/>
              <a:t>Loan rejected:</a:t>
            </a:r>
            <a:r>
              <a:rPr lang="en-US" sz="1400" b="1" cap="none" dirty="0" smtClean="0"/>
              <a:t> </a:t>
            </a:r>
            <a:r>
              <a:rPr lang="en-US" sz="1400" cap="none" dirty="0" smtClean="0"/>
              <a:t>If the loan is rejected due to the reasons like applicant doesn’t meet the requirement, there is no transactional history of those applicants with the company and so this data is not available. </a:t>
            </a:r>
            <a:endParaRPr lang="en-IN" sz="1400" cap="none" dirty="0"/>
          </a:p>
        </p:txBody>
      </p:sp>
      <p:sp>
        <p:nvSpPr>
          <p:cNvPr id="6" name="Title 1"/>
          <p:cNvSpPr>
            <a:spLocks noGrp="1"/>
          </p:cNvSpPr>
          <p:nvPr>
            <p:ph type="ctrTitle"/>
          </p:nvPr>
        </p:nvSpPr>
        <p:spPr>
          <a:xfrm>
            <a:off x="302078" y="261257"/>
            <a:ext cx="5421085" cy="914400"/>
          </a:xfrm>
        </p:spPr>
        <p:txBody>
          <a:bodyPr/>
          <a:lstStyle/>
          <a:p>
            <a:r>
              <a:rPr lang="en-IN" sz="4000" b="1" dirty="0" smtClean="0"/>
              <a:t>Challenges:</a:t>
            </a:r>
            <a:endParaRPr lang="en-IN" sz="4000" b="1" dirty="0"/>
          </a:p>
        </p:txBody>
      </p:sp>
    </p:spTree>
    <p:extLst>
      <p:ext uri="{BB962C8B-B14F-4D97-AF65-F5344CB8AC3E}">
        <p14:creationId xmlns:p14="http://schemas.microsoft.com/office/powerpoint/2010/main" val="4247186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44920" y="2001522"/>
            <a:ext cx="9572916" cy="2848063"/>
          </a:xfrm>
        </p:spPr>
        <p:txBody>
          <a:bodyPr>
            <a:noAutofit/>
          </a:bodyPr>
          <a:lstStyle/>
          <a:p>
            <a:pPr algn="just"/>
            <a:r>
              <a:rPr lang="en-US" sz="1400" cap="none" dirty="0" smtClean="0"/>
              <a:t>Import the required libraries for EDA</a:t>
            </a:r>
            <a:endParaRPr lang="en-IN" sz="1400" cap="none" dirty="0"/>
          </a:p>
        </p:txBody>
      </p:sp>
      <p:sp>
        <p:nvSpPr>
          <p:cNvPr id="6" name="Title 1"/>
          <p:cNvSpPr>
            <a:spLocks noGrp="1"/>
          </p:cNvSpPr>
          <p:nvPr>
            <p:ph type="ctrTitle"/>
          </p:nvPr>
        </p:nvSpPr>
        <p:spPr>
          <a:xfrm>
            <a:off x="302078" y="261257"/>
            <a:ext cx="5421085" cy="914400"/>
          </a:xfrm>
        </p:spPr>
        <p:txBody>
          <a:bodyPr/>
          <a:lstStyle/>
          <a:p>
            <a:r>
              <a:rPr lang="en-IN" sz="4000" b="1" dirty="0" smtClean="0"/>
              <a:t>Step 1:</a:t>
            </a:r>
            <a:endParaRPr lang="en-IN" sz="4000" b="1" dirty="0"/>
          </a:p>
        </p:txBody>
      </p:sp>
      <p:pic>
        <p:nvPicPr>
          <p:cNvPr id="2" name="Picture 1"/>
          <p:cNvPicPr>
            <a:picLocks noChangeAspect="1"/>
          </p:cNvPicPr>
          <p:nvPr/>
        </p:nvPicPr>
        <p:blipFill>
          <a:blip r:embed="rId2"/>
          <a:stretch>
            <a:fillRect/>
          </a:stretch>
        </p:blipFill>
        <p:spPr>
          <a:xfrm>
            <a:off x="1007665" y="2984080"/>
            <a:ext cx="10247426" cy="2934785"/>
          </a:xfrm>
          <a:prstGeom prst="rect">
            <a:avLst/>
          </a:prstGeom>
        </p:spPr>
      </p:pic>
    </p:spTree>
    <p:extLst>
      <p:ext uri="{BB962C8B-B14F-4D97-AF65-F5344CB8AC3E}">
        <p14:creationId xmlns:p14="http://schemas.microsoft.com/office/powerpoint/2010/main" val="282082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2078" y="1456089"/>
            <a:ext cx="9572916" cy="2848063"/>
          </a:xfrm>
        </p:spPr>
        <p:txBody>
          <a:bodyPr>
            <a:noAutofit/>
          </a:bodyPr>
          <a:lstStyle/>
          <a:p>
            <a:pPr algn="just"/>
            <a:r>
              <a:rPr lang="en-US" sz="1400" cap="none" dirty="0" smtClean="0"/>
              <a:t>Loading the data into the frame.</a:t>
            </a:r>
            <a:endParaRPr lang="en-IN" sz="1400" cap="none" dirty="0"/>
          </a:p>
        </p:txBody>
      </p:sp>
      <p:sp>
        <p:nvSpPr>
          <p:cNvPr id="6" name="Title 1"/>
          <p:cNvSpPr>
            <a:spLocks noGrp="1"/>
          </p:cNvSpPr>
          <p:nvPr>
            <p:ph type="ctrTitle"/>
          </p:nvPr>
        </p:nvSpPr>
        <p:spPr>
          <a:xfrm>
            <a:off x="302078" y="261257"/>
            <a:ext cx="5421085" cy="914400"/>
          </a:xfrm>
        </p:spPr>
        <p:txBody>
          <a:bodyPr/>
          <a:lstStyle/>
          <a:p>
            <a:r>
              <a:rPr lang="en-IN" sz="4000" b="1" dirty="0" smtClean="0"/>
              <a:t>Step 2:</a:t>
            </a:r>
            <a:endParaRPr lang="en-IN" sz="4000" b="1" dirty="0"/>
          </a:p>
        </p:txBody>
      </p:sp>
      <p:pic>
        <p:nvPicPr>
          <p:cNvPr id="4" name="Picture 3"/>
          <p:cNvPicPr>
            <a:picLocks noChangeAspect="1"/>
          </p:cNvPicPr>
          <p:nvPr/>
        </p:nvPicPr>
        <p:blipFill>
          <a:blip r:embed="rId2"/>
          <a:stretch>
            <a:fillRect/>
          </a:stretch>
        </p:blipFill>
        <p:spPr>
          <a:xfrm>
            <a:off x="443090" y="2880121"/>
            <a:ext cx="11376575" cy="1852657"/>
          </a:xfrm>
          <a:prstGeom prst="rect">
            <a:avLst/>
          </a:prstGeom>
        </p:spPr>
      </p:pic>
    </p:spTree>
    <p:extLst>
      <p:ext uri="{BB962C8B-B14F-4D97-AF65-F5344CB8AC3E}">
        <p14:creationId xmlns:p14="http://schemas.microsoft.com/office/powerpoint/2010/main" val="3000052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4477" y="1395663"/>
            <a:ext cx="9572916" cy="3068911"/>
          </a:xfrm>
        </p:spPr>
        <p:txBody>
          <a:bodyPr>
            <a:noAutofit/>
          </a:bodyPr>
          <a:lstStyle/>
          <a:p>
            <a:pPr algn="just"/>
            <a:r>
              <a:rPr lang="en-US" sz="1400" cap="none" dirty="0" smtClean="0"/>
              <a:t>Checking the types of data.</a:t>
            </a:r>
            <a:endParaRPr lang="en-IN" sz="1400" cap="none" dirty="0"/>
          </a:p>
        </p:txBody>
      </p:sp>
      <p:sp>
        <p:nvSpPr>
          <p:cNvPr id="6" name="Title 1"/>
          <p:cNvSpPr>
            <a:spLocks noGrp="1"/>
          </p:cNvSpPr>
          <p:nvPr>
            <p:ph type="ctrTitle"/>
          </p:nvPr>
        </p:nvSpPr>
        <p:spPr>
          <a:xfrm>
            <a:off x="302078" y="261257"/>
            <a:ext cx="5421085" cy="914400"/>
          </a:xfrm>
        </p:spPr>
        <p:txBody>
          <a:bodyPr/>
          <a:lstStyle/>
          <a:p>
            <a:r>
              <a:rPr lang="en-IN" sz="4000" b="1" dirty="0" smtClean="0"/>
              <a:t>Step 3:</a:t>
            </a:r>
            <a:endParaRPr lang="en-IN" sz="4000" b="1" dirty="0"/>
          </a:p>
        </p:txBody>
      </p:sp>
      <p:pic>
        <p:nvPicPr>
          <p:cNvPr id="2" name="Picture 1"/>
          <p:cNvPicPr>
            <a:picLocks noChangeAspect="1"/>
          </p:cNvPicPr>
          <p:nvPr/>
        </p:nvPicPr>
        <p:blipFill>
          <a:blip r:embed="rId2"/>
          <a:stretch>
            <a:fillRect/>
          </a:stretch>
        </p:blipFill>
        <p:spPr>
          <a:xfrm>
            <a:off x="3812755" y="439904"/>
            <a:ext cx="6582528" cy="5914886"/>
          </a:xfrm>
          <a:prstGeom prst="rect">
            <a:avLst/>
          </a:prstGeom>
        </p:spPr>
      </p:pic>
    </p:spTree>
    <p:extLst>
      <p:ext uri="{BB962C8B-B14F-4D97-AF65-F5344CB8AC3E}">
        <p14:creationId xmlns:p14="http://schemas.microsoft.com/office/powerpoint/2010/main" val="78003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6876" y="3671347"/>
            <a:ext cx="3122807" cy="419957"/>
          </a:xfrm>
        </p:spPr>
        <p:txBody>
          <a:bodyPr>
            <a:noAutofit/>
          </a:bodyPr>
          <a:lstStyle/>
          <a:p>
            <a:pPr algn="just"/>
            <a:r>
              <a:rPr lang="en-US" sz="1400" cap="none" dirty="0" smtClean="0"/>
              <a:t>Remove columns with nil values.</a:t>
            </a:r>
            <a:endParaRPr lang="en-IN" sz="1400" cap="none" dirty="0"/>
          </a:p>
        </p:txBody>
      </p:sp>
      <p:sp>
        <p:nvSpPr>
          <p:cNvPr id="6" name="Title 1"/>
          <p:cNvSpPr>
            <a:spLocks noGrp="1"/>
          </p:cNvSpPr>
          <p:nvPr>
            <p:ph type="ctrTitle"/>
          </p:nvPr>
        </p:nvSpPr>
        <p:spPr>
          <a:xfrm>
            <a:off x="302078" y="261257"/>
            <a:ext cx="5421085" cy="914400"/>
          </a:xfrm>
        </p:spPr>
        <p:txBody>
          <a:bodyPr/>
          <a:lstStyle/>
          <a:p>
            <a:r>
              <a:rPr lang="en-IN" sz="4000" b="1" dirty="0" smtClean="0"/>
              <a:t>Step 4:</a:t>
            </a:r>
            <a:endParaRPr lang="en-IN" sz="4000" b="1" dirty="0"/>
          </a:p>
        </p:txBody>
      </p:sp>
      <p:pic>
        <p:nvPicPr>
          <p:cNvPr id="4" name="Picture 3"/>
          <p:cNvPicPr>
            <a:picLocks noChangeAspect="1"/>
          </p:cNvPicPr>
          <p:nvPr/>
        </p:nvPicPr>
        <p:blipFill>
          <a:blip r:embed="rId2"/>
          <a:stretch>
            <a:fillRect/>
          </a:stretch>
        </p:blipFill>
        <p:spPr>
          <a:xfrm>
            <a:off x="3090862" y="1719369"/>
            <a:ext cx="8883493" cy="1745726"/>
          </a:xfrm>
          <a:prstGeom prst="rect">
            <a:avLst/>
          </a:prstGeom>
        </p:spPr>
      </p:pic>
      <p:pic>
        <p:nvPicPr>
          <p:cNvPr id="5" name="Picture 4"/>
          <p:cNvPicPr>
            <a:picLocks noChangeAspect="1"/>
          </p:cNvPicPr>
          <p:nvPr/>
        </p:nvPicPr>
        <p:blipFill>
          <a:blip r:embed="rId3"/>
          <a:stretch>
            <a:fillRect/>
          </a:stretch>
        </p:blipFill>
        <p:spPr>
          <a:xfrm>
            <a:off x="3090862" y="4186847"/>
            <a:ext cx="8883493" cy="2126442"/>
          </a:xfrm>
          <a:prstGeom prst="rect">
            <a:avLst/>
          </a:prstGeom>
        </p:spPr>
      </p:pic>
      <p:sp>
        <p:nvSpPr>
          <p:cNvPr id="7" name="Subtitle 2"/>
          <p:cNvSpPr txBox="1">
            <a:spLocks/>
          </p:cNvSpPr>
          <p:nvPr/>
        </p:nvSpPr>
        <p:spPr>
          <a:xfrm>
            <a:off x="566877" y="1275350"/>
            <a:ext cx="2793944" cy="419957"/>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just"/>
            <a:r>
              <a:rPr lang="en-US" sz="1400" cap="none" smtClean="0"/>
              <a:t>Dropping irrelevant columns.</a:t>
            </a:r>
            <a:endParaRPr lang="en-IN" sz="1400" cap="none" dirty="0"/>
          </a:p>
        </p:txBody>
      </p:sp>
    </p:spTree>
    <p:extLst>
      <p:ext uri="{BB962C8B-B14F-4D97-AF65-F5344CB8AC3E}">
        <p14:creationId xmlns:p14="http://schemas.microsoft.com/office/powerpoint/2010/main" val="999483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02078" y="261257"/>
            <a:ext cx="5421085" cy="914400"/>
          </a:xfrm>
        </p:spPr>
        <p:txBody>
          <a:bodyPr/>
          <a:lstStyle/>
          <a:p>
            <a:r>
              <a:rPr lang="en-IN" sz="4000" b="1" dirty="0" smtClean="0"/>
              <a:t>Step </a:t>
            </a:r>
            <a:r>
              <a:rPr lang="en-IN" sz="4000" b="1" dirty="0" smtClean="0"/>
              <a:t>5:</a:t>
            </a:r>
            <a:endParaRPr lang="en-IN" sz="4000" b="1" dirty="0"/>
          </a:p>
        </p:txBody>
      </p:sp>
      <p:pic>
        <p:nvPicPr>
          <p:cNvPr id="2" name="Picture 1"/>
          <p:cNvPicPr>
            <a:picLocks noChangeAspect="1"/>
          </p:cNvPicPr>
          <p:nvPr/>
        </p:nvPicPr>
        <p:blipFill>
          <a:blip r:embed="rId2"/>
          <a:stretch>
            <a:fillRect/>
          </a:stretch>
        </p:blipFill>
        <p:spPr>
          <a:xfrm>
            <a:off x="4364614" y="261257"/>
            <a:ext cx="5836660" cy="1162050"/>
          </a:xfrm>
          <a:prstGeom prst="rect">
            <a:avLst/>
          </a:prstGeom>
        </p:spPr>
      </p:pic>
      <p:pic>
        <p:nvPicPr>
          <p:cNvPr id="9" name="Picture 8"/>
          <p:cNvPicPr>
            <a:picLocks noChangeAspect="1"/>
          </p:cNvPicPr>
          <p:nvPr/>
        </p:nvPicPr>
        <p:blipFill>
          <a:blip r:embed="rId3"/>
          <a:stretch>
            <a:fillRect/>
          </a:stretch>
        </p:blipFill>
        <p:spPr>
          <a:xfrm>
            <a:off x="439511" y="2077957"/>
            <a:ext cx="5691868" cy="4273858"/>
          </a:xfrm>
          <a:prstGeom prst="rect">
            <a:avLst/>
          </a:prstGeom>
        </p:spPr>
      </p:pic>
      <p:pic>
        <p:nvPicPr>
          <p:cNvPr id="10" name="Picture 9"/>
          <p:cNvPicPr>
            <a:picLocks noChangeAspect="1"/>
          </p:cNvPicPr>
          <p:nvPr/>
        </p:nvPicPr>
        <p:blipFill>
          <a:blip r:embed="rId4"/>
          <a:stretch>
            <a:fillRect/>
          </a:stretch>
        </p:blipFill>
        <p:spPr>
          <a:xfrm>
            <a:off x="6196692" y="2086123"/>
            <a:ext cx="5645836" cy="4273858"/>
          </a:xfrm>
          <a:prstGeom prst="rect">
            <a:avLst/>
          </a:prstGeom>
        </p:spPr>
      </p:pic>
      <p:sp>
        <p:nvSpPr>
          <p:cNvPr id="11" name="Subtitle 2"/>
          <p:cNvSpPr txBox="1">
            <a:spLocks/>
          </p:cNvSpPr>
          <p:nvPr/>
        </p:nvSpPr>
        <p:spPr>
          <a:xfrm>
            <a:off x="302078" y="1266969"/>
            <a:ext cx="3122806" cy="419957"/>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just"/>
            <a:r>
              <a:rPr lang="en-US" sz="1400" cap="none" dirty="0" smtClean="0"/>
              <a:t>Univariate Analysis </a:t>
            </a:r>
            <a:r>
              <a:rPr lang="en-US" sz="1400" cap="none" dirty="0" smtClean="0"/>
              <a:t>– Numerical.</a:t>
            </a:r>
            <a:endParaRPr lang="en-IN" sz="1400" cap="none" dirty="0"/>
          </a:p>
        </p:txBody>
      </p:sp>
    </p:spTree>
    <p:extLst>
      <p:ext uri="{BB962C8B-B14F-4D97-AF65-F5344CB8AC3E}">
        <p14:creationId xmlns:p14="http://schemas.microsoft.com/office/powerpoint/2010/main" val="571300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164</TotalTime>
  <Words>276</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Lending Club Case Study</vt:lpstr>
      <vt:lpstr>Business Objective</vt:lpstr>
      <vt:lpstr>Statement:</vt:lpstr>
      <vt:lpstr>Challenges:</vt:lpstr>
      <vt:lpstr>Step 1:</vt:lpstr>
      <vt:lpstr>Step 2:</vt:lpstr>
      <vt:lpstr>Step 3:</vt:lpstr>
      <vt:lpstr>Step 4:</vt:lpstr>
      <vt:lpstr>Step 5:</vt:lpstr>
      <vt:lpstr>Step 6:</vt:lpstr>
      <vt:lpstr>Step 7:</vt:lpstr>
      <vt:lpstr>Step 8:</vt:lpstr>
      <vt:lpstr>Step 9:</vt:lpstr>
      <vt:lpstr>Step 10:</vt:lpstr>
      <vt:lpstr>Step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Purushotham H C</dc:creator>
  <cp:lastModifiedBy>Purushotham H C</cp:lastModifiedBy>
  <cp:revision>29</cp:revision>
  <dcterms:created xsi:type="dcterms:W3CDTF">2023-11-08T15:10:34Z</dcterms:created>
  <dcterms:modified xsi:type="dcterms:W3CDTF">2023-11-08T17:56:10Z</dcterms:modified>
</cp:coreProperties>
</file>