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99" r:id="rId6"/>
    <p:sldId id="400" r:id="rId7"/>
    <p:sldId id="258" r:id="rId8"/>
    <p:sldId id="259" r:id="rId9"/>
    <p:sldId id="375" r:id="rId10"/>
    <p:sldId id="376" r:id="rId11"/>
    <p:sldId id="396" r:id="rId12"/>
    <p:sldId id="392" r:id="rId13"/>
    <p:sldId id="268" r:id="rId14"/>
    <p:sldId id="430" r:id="rId15"/>
    <p:sldId id="429" r:id="rId16"/>
    <p:sldId id="407" r:id="rId17"/>
    <p:sldId id="432" r:id="rId18"/>
    <p:sldId id="431"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154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0"/>
            <a:ext cx="9144000" cy="1076325"/>
          </a:xfrm>
          <a:prstGeom prst="rect">
            <a:avLst/>
          </a:prstGeom>
          <a:noFill/>
        </p:spPr>
        <p:txBody>
          <a:bodyPr wrap="square" rtlCol="0">
            <a:spAutoFit/>
          </a:bodyPr>
          <a:lstStyle/>
          <a:p>
            <a:pPr algn="ctr"/>
            <a:r>
              <a:rPr lang="en-US" alt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sym typeface="+mn-ea"/>
              </a:rPr>
              <a:t>Early Detection of Cardiac Arrest in Newborn Babies</a:t>
            </a:r>
            <a:endPar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4953000" y="3810000"/>
            <a:ext cx="4081780" cy="1476375"/>
          </a:xfrm>
          <a:prstGeom prst="rect">
            <a:avLst/>
          </a:prstGeom>
          <a:noFill/>
        </p:spPr>
        <p:txBody>
          <a:bodyPr wrap="square" rtlCol="0">
            <a:spAutoFit/>
          </a:bodyPr>
          <a:lstStyle/>
          <a:p>
            <a:r>
              <a:rPr lang="en-US" b="1" dirty="0">
                <a:solidFill>
                  <a:schemeClr val="tx2">
                    <a:lumMod val="75000"/>
                  </a:schemeClr>
                </a:solidFill>
              </a:rPr>
              <a:t>Name of the student:</a:t>
            </a:r>
            <a:endParaRPr lang="en-US" b="1" dirty="0">
              <a:solidFill>
                <a:schemeClr val="tx2">
                  <a:lumMod val="75000"/>
                </a:schemeClr>
              </a:solidFill>
            </a:endParaRPr>
          </a:p>
          <a:p>
            <a:r>
              <a:rPr lang="en-US" dirty="0">
                <a:sym typeface="+mn-ea"/>
              </a:rPr>
              <a:t> V.Bhavana</a:t>
            </a:r>
            <a:r>
              <a:rPr lang="en-IN" altLang="en-US" dirty="0">
                <a:sym typeface="+mn-ea"/>
              </a:rPr>
              <a:t>         </a:t>
            </a:r>
            <a:r>
              <a:rPr lang="en-US" dirty="0">
                <a:sym typeface="+mn-ea"/>
              </a:rPr>
              <a:t>(20H51A0587)</a:t>
            </a:r>
            <a:endParaRPr lang="zh-CN" altLang="en-US"/>
          </a:p>
          <a:p>
            <a:r>
              <a:rPr lang="en-US" dirty="0" err="1">
                <a:sym typeface="+mn-ea"/>
              </a:rPr>
              <a:t> S</a:t>
            </a:r>
            <a:r>
              <a:rPr lang="en-IN" dirty="0" err="1">
                <a:sym typeface="+mn-ea"/>
              </a:rPr>
              <a:t>.</a:t>
            </a:r>
            <a:r>
              <a:rPr lang="en-US" dirty="0" err="1">
                <a:sym typeface="+mn-ea"/>
              </a:rPr>
              <a:t>Roshini           (</a:t>
            </a:r>
            <a:r>
              <a:rPr lang="en-US" dirty="0">
                <a:sym typeface="+mn-ea"/>
              </a:rPr>
              <a:t>20H51A05A4)</a:t>
            </a:r>
            <a:endParaRPr lang="zh-CN" altLang="en-US"/>
          </a:p>
          <a:p>
            <a:r>
              <a:rPr lang="en-US" dirty="0" err="1">
                <a:sym typeface="+mn-ea"/>
              </a:rPr>
              <a:t> D.Sanjana         </a:t>
            </a:r>
            <a:r>
              <a:rPr lang="en-US" dirty="0">
                <a:sym typeface="+mn-ea"/>
              </a:rPr>
              <a:t> (20H51A0587)</a:t>
            </a:r>
            <a:endParaRPr lang="zh-CN" altLang="en-US"/>
          </a:p>
          <a:p>
            <a:endParaRPr lang="en-US" b="1" dirty="0">
              <a:solidFill>
                <a:schemeClr val="tx2">
                  <a:lumMod val="75000"/>
                </a:schemeClr>
              </a:solidFill>
            </a:endParaRPr>
          </a:p>
        </p:txBody>
      </p:sp>
      <p:sp>
        <p:nvSpPr>
          <p:cNvPr id="4" name="TextBox 3"/>
          <p:cNvSpPr txBox="1"/>
          <p:nvPr/>
        </p:nvSpPr>
        <p:spPr>
          <a:xfrm>
            <a:off x="76200" y="4953000"/>
            <a:ext cx="5181600" cy="1168400"/>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endParaRPr lang="en-US" sz="2000" b="1" dirty="0">
              <a:solidFill>
                <a:srgbClr val="C00000"/>
              </a:solidFill>
            </a:endParaRPr>
          </a:p>
          <a:p>
            <a:r>
              <a:rPr lang="en-US" sz="2000" b="1" dirty="0" err="1">
                <a:sym typeface="+mn-ea"/>
              </a:rPr>
              <a:t>Shailaja</a:t>
            </a:r>
            <a:r>
              <a:rPr lang="en-IN" altLang="en-US" sz="2000" b="1" dirty="0" err="1">
                <a:sym typeface="+mn-ea"/>
              </a:rPr>
              <a:t> -</a:t>
            </a:r>
            <a:r>
              <a:rPr lang="en-US" sz="2000" b="1" dirty="0">
                <a:sym typeface="+mn-ea"/>
              </a:rPr>
              <a:t>Assistant Professor</a:t>
            </a:r>
            <a:r>
              <a:rPr lang="en-IN" altLang="en-US" sz="2000" b="1" dirty="0">
                <a:sym typeface="+mn-ea"/>
              </a:rPr>
              <a:t> of </a:t>
            </a:r>
            <a:r>
              <a:rPr lang="en-US" sz="2000" b="1" dirty="0">
                <a:sym typeface="+mn-ea"/>
              </a:rPr>
              <a:t>CSE</a:t>
            </a:r>
            <a:endParaRPr lang="zh-CN" altLang="en-US" sz="2000"/>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1"/>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40612" y="3397250"/>
            <a:ext cx="5029200" cy="398780"/>
          </a:xfrm>
          <a:prstGeom prst="rect">
            <a:avLst/>
          </a:prstGeom>
          <a:noFill/>
        </p:spPr>
        <p:txBody>
          <a:bodyPr wrap="square" rtlCol="0">
            <a:spAutoFit/>
          </a:bodyPr>
          <a:lstStyle/>
          <a:p>
            <a:r>
              <a:rPr lang="en-US" sz="2000" b="1" dirty="0">
                <a:solidFill>
                  <a:schemeClr val="tx2">
                    <a:lumMod val="75000"/>
                  </a:schemeClr>
                </a:solidFill>
              </a:rPr>
              <a:t>Batch No.:</a:t>
            </a:r>
            <a:r>
              <a:rPr lang="en-IN" altLang="en-US" sz="2000" b="1" dirty="0">
                <a:solidFill>
                  <a:schemeClr val="tx2">
                    <a:lumMod val="75000"/>
                  </a:schemeClr>
                </a:solidFill>
              </a:rPr>
              <a:t>26</a:t>
            </a:r>
            <a:endParaRPr lang="en-IN" altLang="en-US" sz="2000" b="1" dirty="0">
              <a:solidFill>
                <a:schemeClr val="tx2">
                  <a:lumMod val="75000"/>
                </a:schemeClr>
              </a:solidFill>
            </a:endParaRP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endParaRPr lang="en-US" sz="14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2" name="Text Box 1"/>
          <p:cNvSpPr txBox="1"/>
          <p:nvPr/>
        </p:nvSpPr>
        <p:spPr>
          <a:xfrm>
            <a:off x="381000" y="1447800"/>
            <a:ext cx="8568055" cy="4754245"/>
          </a:xfrm>
          <a:prstGeom prst="rect">
            <a:avLst/>
          </a:prstGeom>
          <a:noFill/>
        </p:spPr>
        <p:txBody>
          <a:bodyPr wrap="square" rtlCol="0">
            <a:spAutoFit/>
          </a:bodyPr>
          <a:p>
            <a:pPr>
              <a:lnSpc>
                <a:spcPct val="150000"/>
              </a:lnSpc>
            </a:pPr>
            <a:r>
              <a:rPr lang="en-US" sz="2000" b="1">
                <a:latin typeface="Calibri" panose="020F0502020204030204" pitchFamily="34" charset="0"/>
                <a:cs typeface="Calibri" panose="020F0502020204030204" pitchFamily="34" charset="0"/>
              </a:rPr>
              <a:t>Vision</a:t>
            </a:r>
            <a:r>
              <a:rPr lang="en-US" sz="2000">
                <a:latin typeface="Calibri" panose="020F0502020204030204" pitchFamily="34" charset="0"/>
                <a:cs typeface="Calibri" panose="020F0502020204030204" pitchFamily="34" charset="0"/>
              </a:rPr>
              <a:t>:</a:t>
            </a:r>
            <a:endParaRPr lang="en-US" sz="2000">
              <a:latin typeface="Calibri" panose="020F0502020204030204" pitchFamily="34" charset="0"/>
              <a:cs typeface="Calibri" panose="020F0502020204030204" pitchFamily="34" charset="0"/>
            </a:endParaRPr>
          </a:p>
          <a:p>
            <a:pPr>
              <a:lnSpc>
                <a:spcPct val="150000"/>
              </a:lnSpc>
            </a:pPr>
            <a:r>
              <a:rPr lang="en-IN" altLang="en-US">
                <a:latin typeface="Calibri" panose="020F0502020204030204" pitchFamily="34" charset="0"/>
                <a:cs typeface="Calibri" panose="020F0502020204030204" pitchFamily="34" charset="0"/>
              </a:rPr>
              <a:t>T</a:t>
            </a:r>
            <a:r>
              <a:rPr lang="en-US">
                <a:latin typeface="Calibri" panose="020F0502020204030204" pitchFamily="34" charset="0"/>
                <a:cs typeface="Calibri" panose="020F0502020204030204" pitchFamily="34" charset="0"/>
              </a:rPr>
              <a:t>he project aims to develop a crucial tool for the early detection of cardiac arrest in newborn babies, employing advanced machine learning and deep learning techniques. This not only facilitates proactive measures to prevent cardiac issues in infant patients but also significantly enhances their overall quality of life. Technical advantages encompass leveraging Google's TensorFlow for efficient deep neural net classifications, optimizing codebase using Python, and simplifying graphical user interface creation through PyQt and automated front-end code generation with PyUIC.</a:t>
            </a:r>
            <a:endParaRPr lang="en-US">
              <a:latin typeface="Calibri" panose="020F0502020204030204" pitchFamily="34" charset="0"/>
              <a:cs typeface="Calibri" panose="020F0502020204030204" pitchFamily="34" charset="0"/>
            </a:endParaRPr>
          </a:p>
          <a:p>
            <a:pPr>
              <a:lnSpc>
                <a:spcPct val="150000"/>
              </a:lnSpc>
            </a:pPr>
            <a:r>
              <a:rPr lang="en-US" sz="2000" b="1">
                <a:latin typeface="Calibri" panose="020F0502020204030204" pitchFamily="34" charset="0"/>
                <a:cs typeface="Calibri" panose="020F0502020204030204" pitchFamily="34" charset="0"/>
              </a:rPr>
              <a:t>Mission:</a:t>
            </a:r>
            <a:endParaRPr lang="en-US" sz="2000" b="1">
              <a:latin typeface="Calibri" panose="020F0502020204030204" pitchFamily="34" charset="0"/>
              <a:cs typeface="Calibri" panose="020F0502020204030204" pitchFamily="34" charset="0"/>
            </a:endParaRPr>
          </a:p>
          <a:p>
            <a:pPr>
              <a:lnSpc>
                <a:spcPct val="150000"/>
              </a:lnSpc>
            </a:pPr>
            <a:r>
              <a:rPr lang="en-US">
                <a:latin typeface="Calibri" panose="020F0502020204030204" pitchFamily="34" charset="0"/>
                <a:cs typeface="Calibri" panose="020F0502020204030204" pitchFamily="34" charset="0"/>
              </a:rPr>
              <a:t>This tool is developed by using Python along with its layout toolkit PyQt, PyUIC, Bagging Classifier, Tensorlow and Keras modules.</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 Box 1"/>
          <p:cNvSpPr txBox="1"/>
          <p:nvPr/>
        </p:nvSpPr>
        <p:spPr>
          <a:xfrm>
            <a:off x="624840" y="1554480"/>
            <a:ext cx="8214360" cy="3166745"/>
          </a:xfrm>
          <a:prstGeom prst="rect">
            <a:avLst/>
          </a:prstGeom>
          <a:noFill/>
        </p:spPr>
        <p:txBody>
          <a:bodyPr wrap="square" rtlCol="0" anchor="t">
            <a:noAutofit/>
          </a:bodyPr>
          <a:p>
            <a:pPr marL="285750" indent="-285750">
              <a:lnSpc>
                <a:spcPct val="100000"/>
              </a:lnSpc>
              <a:buFont typeface="Wingdings" panose="05000000000000000000" charset="0"/>
              <a:buChar char="Ø"/>
            </a:pPr>
            <a:r>
              <a:rPr lang="en-US">
                <a:latin typeface="Calibri" panose="020F0502020204030204" pitchFamily="34" charset="0"/>
                <a:cs typeface="Calibri" panose="020F0502020204030204" pitchFamily="34" charset="0"/>
              </a:rPr>
              <a:t> Develop a tool utilizing machine learning and deep learning to detect cardiac arrest in newborns at an early stage.</a:t>
            </a: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r>
              <a:rPr lang="en-US">
                <a:latin typeface="Calibri" panose="020F0502020204030204" pitchFamily="34" charset="0"/>
                <a:cs typeface="Calibri" panose="020F0502020204030204" pitchFamily="34" charset="0"/>
              </a:rPr>
              <a:t> Create modules to build predictive models using Bagging Classifier and Deep Neural Net Classification algorithms.</a:t>
            </a: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r>
              <a:rPr lang="en-US">
                <a:latin typeface="Calibri" panose="020F0502020204030204" pitchFamily="34" charset="0"/>
                <a:cs typeface="Calibri" panose="020F0502020204030204" pitchFamily="34" charset="0"/>
              </a:rPr>
              <a:t>Provide accuracy metrics and predictions from the models to facilitate early detection of cardiac issues.</a:t>
            </a: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r>
              <a:rPr lang="en-US">
                <a:latin typeface="Calibri" panose="020F0502020204030204" pitchFamily="34" charset="0"/>
                <a:cs typeface="Calibri" panose="020F0502020204030204" pitchFamily="34" charset="0"/>
              </a:rPr>
              <a:t>Enable timely identification of cardiac problems in infants, leading to proactive measures and improved quality of life for infant heart patients.</a:t>
            </a: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endParaRPr lang="en-US">
              <a:latin typeface="Calibri" panose="020F0502020204030204" pitchFamily="34" charset="0"/>
              <a:cs typeface="Calibri" panose="020F0502020204030204" pitchFamily="34" charset="0"/>
            </a:endParaRPr>
          </a:p>
          <a:p>
            <a:pPr marL="285750" indent="-285750">
              <a:lnSpc>
                <a:spcPct val="100000"/>
              </a:lnSpc>
              <a:buFont typeface="Wingdings" panose="05000000000000000000" charset="0"/>
              <a:buChar char="Ø"/>
            </a:pPr>
            <a:r>
              <a:rPr lang="en-US">
                <a:latin typeface="Calibri" panose="020F0502020204030204" pitchFamily="34" charset="0"/>
                <a:cs typeface="Calibri" panose="020F0502020204030204" pitchFamily="34" charset="0"/>
              </a:rPr>
              <a:t>Utilize Google's TensorFlow for efficient deep learning, Python for programming efficiency, and PyQt for streamlined graphical user interface creation.</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pic>
        <p:nvPicPr>
          <p:cNvPr id="3" name="Slide Zoom 2">
            <a:hlinkClick r:id="rId1" action="ppaction://hlinksldjump"/>
          </p:cNvPr>
          <p:cNvPicPr>
            <a:picLocks noGrp="1" noRot="1" noChangeAspect="1" noMove="1" noResize="1" noEditPoints="1" noAdjustHandles="1" noChangeArrowheads="1" noChangeShapeType="1"/>
          </p:cNvPicPr>
          <p:nvPr/>
        </p:nvPicPr>
        <p:blipFill>
          <a:blip r:embed="rId2"/>
          <a:stretch>
            <a:fillRect/>
          </a:stretch>
        </p:blipFill>
        <p:spPr>
          <a:xfrm>
            <a:off x="-2464904" y="4499941"/>
            <a:ext cx="2286000" cy="1714500"/>
          </a:xfrm>
          <a:prstGeom prst="rect">
            <a:avLst/>
          </a:prstGeom>
          <a:ln w="3175">
            <a:solidFill>
              <a:prstClr val="lightGray"/>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0" y="381000"/>
          <a:ext cx="9199880" cy="6460490"/>
        </p:xfrm>
        <a:graphic>
          <a:graphicData uri="http://schemas.openxmlformats.org/drawingml/2006/table">
            <a:tbl>
              <a:tblPr firstRow="1" bandRow="1">
                <a:tableStyleId>{5C22544A-7EE6-4342-B048-85BDC9FD1C3A}</a:tableStyleId>
              </a:tblPr>
              <a:tblGrid>
                <a:gridCol w="416560"/>
                <a:gridCol w="1129030"/>
                <a:gridCol w="2239645"/>
                <a:gridCol w="1710690"/>
                <a:gridCol w="1666875"/>
                <a:gridCol w="2037080"/>
              </a:tblGrid>
              <a:tr h="912495">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2287905">
                <a:tc>
                  <a:txBody>
                    <a:bodyPr/>
                    <a:lstStyle/>
                    <a:p>
                      <a:r>
                        <a:rPr lang="en-US" dirty="0"/>
                        <a:t>1</a:t>
                      </a:r>
                      <a:endParaRPr lang="en-IN" dirty="0"/>
                    </a:p>
                  </a:txBody>
                  <a:tcPr/>
                </a:tc>
                <a:tc>
                  <a:txBody>
                    <a:bodyPr/>
                    <a:lstStyle/>
                    <a:p>
                      <a:r>
                        <a:rPr lang="en-IN" sz="1400">
                          <a:latin typeface="Calibri" panose="020F0502020204030204" pitchFamily="34" charset="0"/>
                          <a:cs typeface="Calibri" panose="020F0502020204030204" pitchFamily="34" charset="0"/>
                        </a:rPr>
                        <a:t>Ketan Gupta, Nasmin Jiwani, Mohammad Alibakhshikenari(Year of Publication: 2023)</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Early detection of cardiac arrest in newborn babies is vital for providing timely and appropriate care.</a:t>
                      </a:r>
                      <a:endParaRPr lang="en-IN" sz="1400">
                        <a:latin typeface="Calibri" panose="020F0502020204030204" pitchFamily="34" charset="0"/>
                        <a:cs typeface="Calibri" panose="020F0502020204030204" pitchFamily="34" charset="0"/>
                      </a:endParaRPr>
                    </a:p>
                    <a:p>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Proposed a Cardiac Machine Learning Model (CMLM) using statistical models.</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CMLM employs statistical models like logistic regression and svm to predict cardiac arrest severity in newborns, aiding early intervention in the CICU</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the CMLM shows promise in early cardiac arrest detection for newborns, potentially reducing neonatal mortality. However, publication details for validation and broader comprehension are lacking.</a:t>
                      </a:r>
                      <a:endParaRPr lang="en-IN" sz="1400">
                        <a:latin typeface="Calibri" panose="020F0502020204030204" pitchFamily="34" charset="0"/>
                        <a:cs typeface="Calibri" panose="020F0502020204030204" pitchFamily="34" charset="0"/>
                      </a:endParaRPr>
                    </a:p>
                  </a:txBody>
                  <a:tcPr/>
                </a:tc>
              </a:tr>
              <a:tr h="2068830">
                <a:tc>
                  <a:txBody>
                    <a:bodyPr/>
                    <a:lstStyle/>
                    <a:p>
                      <a:r>
                        <a:rPr lang="en-US" dirty="0"/>
                        <a:t>2</a:t>
                      </a:r>
                      <a:endParaRPr lang="en-IN" dirty="0"/>
                    </a:p>
                  </a:txBody>
                  <a:tcPr/>
                </a:tc>
                <a:tc>
                  <a:txBody>
                    <a:bodyPr/>
                    <a:lstStyle/>
                    <a:p>
                      <a:r>
                        <a:rPr lang="en-IN" sz="1400">
                          <a:latin typeface="Calibri" panose="020F0502020204030204" pitchFamily="34" charset="0"/>
                          <a:cs typeface="Calibri" panose="020F0502020204030204" pitchFamily="34" charset="0"/>
                        </a:rPr>
                        <a:t>Li, X., et al. (IEEE Transactions on Biomedical Engineering, 2022)</a:t>
                      </a:r>
                      <a:endParaRPr lang="en-IN" sz="1400">
                        <a:latin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cs typeface="Calibri" panose="020F0502020204030204" pitchFamily="34" charset="0"/>
                        </a:rPr>
                        <a:t>Machine learning algorithms have the potential to detect cardiac arrest in newborn babies with high accuracy and sensitivity. However, there is a lack of large datasets of physiological data from newborn babies.</a:t>
                      </a:r>
                      <a:endParaRPr lang="en-IN" sz="1400" dirty="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machine learning-based cardiac arrest detection system for newborn babiess</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The algorithm was able to detect cardiac arrest with high accuracy and sensitivity.</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This study provides evidence that machine learning algorithms can be used to detect cardiac arrest in newborn babies, even with limited data availability.</a:t>
                      </a:r>
                      <a:endParaRPr lang="en-IN" sz="1400">
                        <a:latin typeface="Calibri" panose="020F0502020204030204" pitchFamily="34" charset="0"/>
                        <a:cs typeface="Calibri" panose="020F0502020204030204" pitchFamily="34" charset="0"/>
                      </a:endParaRPr>
                    </a:p>
                  </a:txBody>
                  <a:tcPr/>
                </a:tc>
              </a:tr>
              <a:tr h="1191260">
                <a:tc>
                  <a:txBody>
                    <a:bodyPr/>
                    <a:lstStyle/>
                    <a:p>
                      <a:r>
                        <a:rPr lang="en-IN" dirty="0"/>
                        <a:t>3</a:t>
                      </a:r>
                      <a:endParaRPr lang="en-IN" dirty="0"/>
                    </a:p>
                  </a:txBody>
                  <a:tcPr/>
                </a:tc>
                <a:tc>
                  <a:txBody>
                    <a:bodyPr/>
                    <a:lstStyle/>
                    <a:p>
                      <a:r>
                        <a:rPr lang="en-IN" sz="1400">
                          <a:latin typeface="Calibri" panose="020F0502020204030204" pitchFamily="34" charset="0"/>
                          <a:cs typeface="Calibri" panose="020F0502020204030204" pitchFamily="34" charset="0"/>
                        </a:rPr>
                        <a:t>Ang, Y., et al. (JAMA, 2023)</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Early detection of cardiac arrest in newborn babies is challenging because the symptoms can be subtle and difficult to detect.</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A wearable device that monitors the baby's heart rate and respiratory rate.</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The device was able to detect cardiac arrest with high accuracy and sensitivity.</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This study provides evidence that a wearable device can be used to detect cardiac arrest in newborn babies.</a:t>
                      </a:r>
                      <a:endParaRPr lang="en-IN" sz="1400">
                        <a:latin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69269" y="381000"/>
          <a:ext cx="9213215" cy="6470650"/>
        </p:xfrm>
        <a:graphic>
          <a:graphicData uri="http://schemas.openxmlformats.org/drawingml/2006/table">
            <a:tbl>
              <a:tblPr firstRow="1" bandRow="1">
                <a:tableStyleId>{5C22544A-7EE6-4342-B048-85BDC9FD1C3A}</a:tableStyleId>
              </a:tblPr>
              <a:tblGrid>
                <a:gridCol w="802005"/>
                <a:gridCol w="1128531"/>
                <a:gridCol w="1096475"/>
                <a:gridCol w="1918301"/>
                <a:gridCol w="1978637"/>
                <a:gridCol w="2289266"/>
              </a:tblGrid>
              <a:tr h="180702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1129393">
                <a:tc>
                  <a:txBody>
                    <a:bodyPr/>
                    <a:lstStyle/>
                    <a:p>
                      <a:r>
                        <a:rPr lang="en-IN" dirty="0"/>
                        <a:t>4</a:t>
                      </a:r>
                      <a:endParaRPr lang="en-IN" dirty="0"/>
                    </a:p>
                  </a:txBody>
                  <a:tcPr/>
                </a:tc>
                <a:tc>
                  <a:txBody>
                    <a:bodyPr/>
                    <a:lstStyle/>
                    <a:p>
                      <a:r>
                        <a:rPr lang="en-IN" sz="1400">
                          <a:latin typeface="Calibri" panose="020F0502020204030204" pitchFamily="34" charset="0"/>
                          <a:cs typeface="Calibri" panose="020F0502020204030204" pitchFamily="34" charset="0"/>
                        </a:rPr>
                        <a:t>Zhang, Y., et al. (Nature Medicine, 2021)</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There is no single gold standard test for detecting cardiac arrest in newborn babies.</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A novel biomarker that is released into the blood when the heart is stressed.</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The biomarker was able to detect cardiac arrest with high accuracy and sensitivity, even in babies with no other symptoms.</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This study identifies a novel biomarker that could be used to develop a new test for detecting cardiac arrest in newborn babies.</a:t>
                      </a:r>
                      <a:endParaRPr lang="en-IN" sz="1400">
                        <a:latin typeface="Calibri" panose="020F0502020204030204" pitchFamily="34" charset="0"/>
                        <a:cs typeface="Calibri" panose="020F0502020204030204" pitchFamily="34" charset="0"/>
                      </a:endParaRPr>
                    </a:p>
                  </a:txBody>
                  <a:tcPr/>
                </a:tc>
              </a:tr>
              <a:tr h="1129393">
                <a:tc>
                  <a:txBody>
                    <a:bodyPr/>
                    <a:lstStyle/>
                    <a:p>
                      <a:r>
                        <a:rPr lang="en-IN" dirty="0"/>
                        <a:t>5</a:t>
                      </a:r>
                      <a:endParaRPr lang="en-IN" dirty="0"/>
                    </a:p>
                  </a:txBody>
                  <a:tcPr/>
                </a:tc>
                <a:tc>
                  <a:txBody>
                    <a:bodyPr/>
                    <a:lstStyle/>
                    <a:p>
                      <a:r>
                        <a:rPr lang="en-IN" sz="1400">
                          <a:latin typeface="Calibri" panose="020F0502020204030204" pitchFamily="34" charset="0"/>
                          <a:cs typeface="Calibri" panose="020F0502020204030204" pitchFamily="34" charset="0"/>
                        </a:rPr>
                        <a:t>Liu, Y., et al. (Pediatrics, 2023)</a:t>
                      </a:r>
                      <a:endParaRPr lang="en-IN" sz="1400">
                        <a:latin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cs typeface="Calibri" panose="020F0502020204030204" pitchFamily="34" charset="0"/>
                        </a:rPr>
                        <a:t>It is difficult to detect cardiac arrest in newborn babies early because the symptoms can be subtle and difficult to detect.</a:t>
                      </a:r>
                      <a:endParaRPr lang="en-IN" sz="1400" dirty="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A prospective study of the accuracy of a wearable device for early detection of cardiac arrest in newborn babies.</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The device was attached to the baby's chest and monitored the baby's heart rate and respiratory rate. The study found that the device was able to detect cardiac arrest with high accuracy and sensitivity.</a:t>
                      </a:r>
                      <a:endParaRPr lang="en-IN" sz="1400">
                        <a:latin typeface="Calibri" panose="020F0502020204030204" pitchFamily="34" charset="0"/>
                        <a:cs typeface="Calibri" panose="020F0502020204030204" pitchFamily="34" charset="0"/>
                      </a:endParaRPr>
                    </a:p>
                  </a:txBody>
                  <a:tcPr/>
                </a:tc>
                <a:tc>
                  <a:txBody>
                    <a:bodyPr/>
                    <a:lstStyle/>
                    <a:p>
                      <a:r>
                        <a:rPr lang="en-IN" sz="1400">
                          <a:latin typeface="Calibri" panose="020F0502020204030204" pitchFamily="34" charset="0"/>
                          <a:cs typeface="Calibri" panose="020F0502020204030204" pitchFamily="34" charset="0"/>
                        </a:rPr>
                        <a:t>This study provides further evidence that wearable devices can be used to detect cardiac arrest in newborn babies with high accuracy and sensitivity.</a:t>
                      </a:r>
                      <a:endParaRPr lang="en-IN" sz="1400">
                        <a:latin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524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294005" y="843915"/>
            <a:ext cx="8381160" cy="75600"/>
          </a:xfrm>
          <a:prstGeom prst="rect">
            <a:avLst/>
          </a:prstGeom>
          <a:solidFill>
            <a:srgbClr val="7030A0"/>
          </a:solidFill>
          <a:ln w="25560">
            <a:solidFill>
              <a:srgbClr val="3A5F8B"/>
            </a:solidFill>
            <a:round/>
          </a:ln>
        </p:spPr>
        <p:txBody>
          <a:bodyPr/>
          <a:lstStyle/>
          <a:p>
            <a:endParaRPr lang="en-IN"/>
          </a:p>
        </p:txBody>
      </p:sp>
      <p:sp>
        <p:nvSpPr>
          <p:cNvPr id="2" name="Text Box 1"/>
          <p:cNvSpPr txBox="1"/>
          <p:nvPr/>
        </p:nvSpPr>
        <p:spPr>
          <a:xfrm>
            <a:off x="294005" y="1148715"/>
            <a:ext cx="8381365" cy="6830695"/>
          </a:xfrm>
          <a:prstGeom prst="rect">
            <a:avLst/>
          </a:prstGeom>
          <a:noFill/>
        </p:spPr>
        <p:txBody>
          <a:bodyPr wrap="square" rtlCol="0">
            <a:noAutofit/>
          </a:bodyPr>
          <a:p>
            <a:pPr>
              <a:lnSpc>
                <a:spcPct val="140000"/>
              </a:lnSpc>
            </a:pPr>
            <a:r>
              <a:rPr lang="en-US">
                <a:latin typeface="Calibri" panose="020F0502020204030204" pitchFamily="34" charset="0"/>
                <a:cs typeface="Calibri" panose="020F0502020204030204" pitchFamily="34" charset="0"/>
              </a:rPr>
              <a:t>Implement</a:t>
            </a:r>
            <a:r>
              <a:rPr lang="en-IN" altLang="en-US">
                <a:latin typeface="Calibri" panose="020F0502020204030204" pitchFamily="34" charset="0"/>
                <a:cs typeface="Calibri" panose="020F0502020204030204" pitchFamily="34" charset="0"/>
              </a:rPr>
              <a:t>ation </a:t>
            </a:r>
            <a:r>
              <a:rPr lang="en-US">
                <a:latin typeface="Calibri" panose="020F0502020204030204" pitchFamily="34" charset="0"/>
                <a:cs typeface="Calibri" panose="020F0502020204030204" pitchFamily="34" charset="0"/>
              </a:rPr>
              <a:t>early detection of cardiac arrest in newborns involves a multifaceted approach. Beginning with meticulous data collection and preprocessing, it demands the extraction of critical cardiac indicators like fetal heart rate and oxygen saturation. Thoughtful feature selection, encompassing maternal vital signs and ultrasound data, sets the stage for model training using robust machine learning algorithms such as Random Forest or neural networks. Rigorous evaluation, measuring accuracy and precision, ensures the model's effectiveness in recognizing cardiac abnormalities. Upon successful validation, the deployed model serves as a powerful tool in real-time cardiac arrest prediction, empowering medical professionals to intervene promptly, potentially improving outcomes and significantly reducing mortality rates in newborns.Finally, the trained model is deployed within an application or web interface, allowing real-time prediction and timely intervention for the early detection of cardiac arrest in newborns.</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endParaRPr lang="en-US" sz="2800" b="1" dirty="0">
              <a:solidFill>
                <a:srgbClr val="C00000"/>
              </a:solidFill>
              <a:latin typeface="+mj-lt"/>
            </a:endParaRPr>
          </a:p>
        </p:txBody>
      </p:sp>
      <p:sp>
        <p:nvSpPr>
          <p:cNvPr id="2" name="Text Box 1"/>
          <p:cNvSpPr txBox="1"/>
          <p:nvPr/>
        </p:nvSpPr>
        <p:spPr>
          <a:xfrm>
            <a:off x="403225" y="1372235"/>
            <a:ext cx="8531225" cy="4654550"/>
          </a:xfrm>
          <a:prstGeom prst="rect">
            <a:avLst/>
          </a:prstGeom>
          <a:noFill/>
        </p:spPr>
        <p:txBody>
          <a:bodyPr wrap="square" rtlCol="0">
            <a:noAutofit/>
          </a:bodyPr>
          <a:p>
            <a:pPr>
              <a:lnSpc>
                <a:spcPct val="110000"/>
              </a:lnSpc>
            </a:pPr>
            <a:r>
              <a:rPr lang="en-US" sz="2000" b="1">
                <a:latin typeface="Calibri" panose="020F0502020204030204" pitchFamily="34" charset="0"/>
                <a:cs typeface="Calibri" panose="020F0502020204030204" pitchFamily="34" charset="0"/>
              </a:rPr>
              <a:t>Bagging Classifier:</a:t>
            </a:r>
            <a:endParaRPr lang="en-US" sz="2000" b="1">
              <a:latin typeface="Calibri" panose="020F0502020204030204" pitchFamily="34" charset="0"/>
              <a:cs typeface="Calibri" panose="020F0502020204030204" pitchFamily="34" charset="0"/>
            </a:endParaRPr>
          </a:p>
          <a:p>
            <a:pPr>
              <a:lnSpc>
                <a:spcPct val="110000"/>
              </a:lnSpc>
            </a:pPr>
            <a:r>
              <a:rPr lang="en-US" b="1">
                <a:latin typeface="Calibri" panose="020F0502020204030204" pitchFamily="34" charset="0"/>
                <a:cs typeface="Calibri" panose="020F0502020204030204" pitchFamily="34" charset="0"/>
              </a:rPr>
              <a:t>Accuracy</a:t>
            </a:r>
            <a:r>
              <a:rPr lang="en-US">
                <a:latin typeface="Calibri" panose="020F0502020204030204" pitchFamily="34" charset="0"/>
                <a:cs typeface="Calibri" panose="020F0502020204030204" pitchFamily="34" charset="0"/>
              </a:rPr>
              <a:t>: [Insert Bagging Classifier Accuracy]</a:t>
            </a:r>
            <a:endParaRPr lang="en-US">
              <a:latin typeface="Calibri" panose="020F0502020204030204" pitchFamily="34" charset="0"/>
              <a:cs typeface="Calibri" panose="020F0502020204030204" pitchFamily="34" charset="0"/>
            </a:endParaRPr>
          </a:p>
          <a:p>
            <a:pPr>
              <a:lnSpc>
                <a:spcPct val="110000"/>
              </a:lnSpc>
            </a:pPr>
            <a:r>
              <a:rPr lang="en-US" b="1">
                <a:latin typeface="Calibri" panose="020F0502020204030204" pitchFamily="34" charset="0"/>
                <a:cs typeface="Calibri" panose="020F0502020204030204" pitchFamily="34" charset="0"/>
              </a:rPr>
              <a:t>Predictions</a:t>
            </a:r>
            <a:r>
              <a:rPr lang="en-US">
                <a:latin typeface="Calibri" panose="020F0502020204030204" pitchFamily="34" charset="0"/>
                <a:cs typeface="Calibri" panose="020F0502020204030204" pitchFamily="34" charset="0"/>
              </a:rPr>
              <a:t>: The Bagging Classifier generated predictions for early cardiac arrest detection based on infant factors and symptoms.</a:t>
            </a:r>
            <a:endParaRPr lang="en-US">
              <a:latin typeface="Calibri" panose="020F0502020204030204" pitchFamily="34" charset="0"/>
              <a:cs typeface="Calibri" panose="020F0502020204030204" pitchFamily="34" charset="0"/>
            </a:endParaRPr>
          </a:p>
          <a:p>
            <a:pPr>
              <a:lnSpc>
                <a:spcPct val="110000"/>
              </a:lnSpc>
            </a:pPr>
            <a:endParaRPr lang="en-US">
              <a:latin typeface="Calibri" panose="020F0502020204030204" pitchFamily="34" charset="0"/>
              <a:cs typeface="Calibri" panose="020F0502020204030204" pitchFamily="34" charset="0"/>
            </a:endParaRPr>
          </a:p>
          <a:p>
            <a:pPr>
              <a:lnSpc>
                <a:spcPct val="110000"/>
              </a:lnSpc>
            </a:pPr>
            <a:r>
              <a:rPr lang="en-US" sz="2000" b="1">
                <a:latin typeface="Calibri" panose="020F0502020204030204" pitchFamily="34" charset="0"/>
                <a:cs typeface="Calibri" panose="020F0502020204030204" pitchFamily="34" charset="0"/>
              </a:rPr>
              <a:t>Neural Network</a:t>
            </a:r>
            <a:r>
              <a:rPr lang="en-US" sz="2000">
                <a:latin typeface="Calibri" panose="020F0502020204030204" pitchFamily="34" charset="0"/>
                <a:cs typeface="Calibri" panose="020F0502020204030204" pitchFamily="34" charset="0"/>
              </a:rPr>
              <a:t>:</a:t>
            </a:r>
            <a:endParaRPr lang="en-US" sz="2000">
              <a:latin typeface="Calibri" panose="020F0502020204030204" pitchFamily="34" charset="0"/>
              <a:cs typeface="Calibri" panose="020F0502020204030204" pitchFamily="34" charset="0"/>
            </a:endParaRPr>
          </a:p>
          <a:p>
            <a:pPr>
              <a:lnSpc>
                <a:spcPct val="110000"/>
              </a:lnSpc>
            </a:pPr>
            <a:r>
              <a:rPr lang="en-US" b="1">
                <a:latin typeface="Calibri" panose="020F0502020204030204" pitchFamily="34" charset="0"/>
                <a:cs typeface="Calibri" panose="020F0502020204030204" pitchFamily="34" charset="0"/>
              </a:rPr>
              <a:t>Accuracy</a:t>
            </a:r>
            <a:r>
              <a:rPr lang="en-US">
                <a:latin typeface="Calibri" panose="020F0502020204030204" pitchFamily="34" charset="0"/>
                <a:cs typeface="Calibri" panose="020F0502020204030204" pitchFamily="34" charset="0"/>
              </a:rPr>
              <a:t>: [Insert Neural Net Accuracy]</a:t>
            </a:r>
            <a:endParaRPr lang="en-US">
              <a:latin typeface="Calibri" panose="020F0502020204030204" pitchFamily="34" charset="0"/>
              <a:cs typeface="Calibri" panose="020F0502020204030204" pitchFamily="34" charset="0"/>
            </a:endParaRPr>
          </a:p>
          <a:p>
            <a:pPr>
              <a:lnSpc>
                <a:spcPct val="110000"/>
              </a:lnSpc>
            </a:pPr>
            <a:r>
              <a:rPr lang="en-US" b="1">
                <a:latin typeface="Calibri" panose="020F0502020204030204" pitchFamily="34" charset="0"/>
                <a:cs typeface="Calibri" panose="020F0502020204030204" pitchFamily="34" charset="0"/>
              </a:rPr>
              <a:t>Predictions</a:t>
            </a:r>
            <a:r>
              <a:rPr lang="en-US">
                <a:latin typeface="Calibri" panose="020F0502020204030204" pitchFamily="34" charset="0"/>
                <a:cs typeface="Calibri" panose="020F0502020204030204" pitchFamily="34" charset="0"/>
              </a:rPr>
              <a:t>: The Neural Network also provided predictions for early cardiac arrest using the same dataset.</a:t>
            </a:r>
            <a:endParaRPr lang="en-US">
              <a:latin typeface="Calibri" panose="020F0502020204030204" pitchFamily="34" charset="0"/>
              <a:cs typeface="Calibri" panose="020F0502020204030204" pitchFamily="34" charset="0"/>
            </a:endParaRPr>
          </a:p>
          <a:p>
            <a:pPr>
              <a:lnSpc>
                <a:spcPct val="110000"/>
              </a:lnSpc>
            </a:pPr>
            <a:endParaRPr lang="en-US">
              <a:latin typeface="Calibri" panose="020F0502020204030204" pitchFamily="34" charset="0"/>
              <a:cs typeface="Calibri" panose="020F0502020204030204" pitchFamily="34" charset="0"/>
            </a:endParaRPr>
          </a:p>
          <a:p>
            <a:pPr>
              <a:lnSpc>
                <a:spcPct val="110000"/>
              </a:lnSpc>
            </a:pPr>
            <a:r>
              <a:rPr lang="en-US">
                <a:latin typeface="Calibri" panose="020F0502020204030204" pitchFamily="34" charset="0"/>
                <a:cs typeface="Calibri" panose="020F0502020204030204" pitchFamily="34" charset="0"/>
              </a:rPr>
              <a:t>We compared the accuracies of both algorithms to determine the more accurate model for prediction. Next, we will utilize the algorithm with the highest accuracy to predict cardiac arrest in infants based on the provided dataset, comprising infant factors and symptoms.</a:t>
            </a:r>
            <a:endParaRPr lang="en-US">
              <a:latin typeface="Calibri" panose="020F0502020204030204" pitchFamily="34" charset="0"/>
              <a:cs typeface="Calibri" panose="020F0502020204030204" pitchFamily="34" charset="0"/>
            </a:endParaRPr>
          </a:p>
          <a:p>
            <a:pPr>
              <a:lnSpc>
                <a:spcPct val="110000"/>
              </a:lnSpc>
            </a:pP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 Box 1"/>
          <p:cNvSpPr txBox="1"/>
          <p:nvPr/>
        </p:nvSpPr>
        <p:spPr>
          <a:xfrm>
            <a:off x="457835" y="1379855"/>
            <a:ext cx="8381365" cy="2680335"/>
          </a:xfrm>
          <a:prstGeom prst="rect">
            <a:avLst/>
          </a:prstGeom>
          <a:noFill/>
        </p:spPr>
        <p:txBody>
          <a:bodyPr wrap="square" rtlCol="0">
            <a:noAutofit/>
          </a:bodyPr>
          <a:p>
            <a:pPr>
              <a:lnSpc>
                <a:spcPct val="150000"/>
              </a:lnSpc>
            </a:pPr>
            <a:r>
              <a:rPr lang="en-US">
                <a:latin typeface="Calibri" panose="020F0502020204030204" pitchFamily="34" charset="0"/>
                <a:cs typeface="Calibri" panose="020F0502020204030204" pitchFamily="34" charset="0"/>
              </a:rPr>
              <a:t>This project entitled “Early Detection of Cardiac Arrest in Newborn Babies.”  is useful to identify infants Heart Stroke in the early stages by using machine learning and deep learning techniques.The project is useful to the heart patients in infants to prevent a stroke by taking precautionaury measures to Heart Stroke.The project finally leads to improve the life time of heart patients in Infants.</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3048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 Box 1"/>
          <p:cNvSpPr txBox="1"/>
          <p:nvPr/>
        </p:nvSpPr>
        <p:spPr>
          <a:xfrm>
            <a:off x="311150" y="1403350"/>
            <a:ext cx="8411210" cy="3747770"/>
          </a:xfrm>
          <a:prstGeom prst="rect">
            <a:avLst/>
          </a:prstGeom>
          <a:noFill/>
        </p:spPr>
        <p:txBody>
          <a:bodyPr wrap="square" rtlCol="0">
            <a:noAutofit/>
          </a:bodyPr>
          <a:p>
            <a:pPr>
              <a:lnSpc>
                <a:spcPct val="150000"/>
              </a:lnSpc>
            </a:pPr>
            <a:r>
              <a:rPr lang="en-US">
                <a:latin typeface="Calibri" panose="020F0502020204030204" pitchFamily="34" charset="0"/>
                <a:cs typeface="Calibri" panose="020F0502020204030204" pitchFamily="34" charset="0"/>
              </a:rPr>
              <a:t>[1] KETAN GUPTA(Senior Member, IEEE), NASMIN JIWANI1, GIOVANNI PAU AND MOHAMMAD ALIBAKHSHIKENARI:A Machine Learning Approach Using Statistical Models for Early Detection of Cardiac Arrest in Newborn Babies in the Cardiac Intensive Care Unit,IEEE Access</a:t>
            </a:r>
            <a:endParaRPr lang="en-US">
              <a:latin typeface="Calibri" panose="020F0502020204030204" pitchFamily="34" charset="0"/>
              <a:cs typeface="Calibri" panose="020F0502020204030204" pitchFamily="34" charset="0"/>
            </a:endParaRPr>
          </a:p>
          <a:p>
            <a:pPr>
              <a:lnSpc>
                <a:spcPct val="150000"/>
              </a:lnSpc>
            </a:pPr>
            <a:r>
              <a:rPr lang="en-US">
                <a:latin typeface="Calibri" panose="020F0502020204030204" pitchFamily="34" charset="0"/>
                <a:cs typeface="Calibri" panose="020F0502020204030204" pitchFamily="34" charset="0"/>
              </a:rPr>
              <a:t>[2] E. Choi, A. Schuetz, W. F. Stewart, and J. Sun, ‘‘Using recurrent neural network models for early detection of heart failure onset,’’ J. Amer. Med.Inform. Assoc., vol. 24, no. 2, pp. 361–370.</a:t>
            </a:r>
            <a:endParaRPr lang="en-US">
              <a:latin typeface="Calibri" panose="020F0502020204030204" pitchFamily="34" charset="0"/>
              <a:cs typeface="Calibri" panose="020F0502020204030204" pitchFamily="34" charset="0"/>
            </a:endParaRPr>
          </a:p>
          <a:p>
            <a:pPr>
              <a:lnSpc>
                <a:spcPct val="150000"/>
              </a:lnSpc>
            </a:pPr>
            <a:r>
              <a:rPr lang="en-US">
                <a:latin typeface="Calibri" panose="020F0502020204030204" pitchFamily="34" charset="0"/>
                <a:cs typeface="Calibri" panose="020F0502020204030204" pitchFamily="34" charset="0"/>
              </a:rPr>
              <a:t>[</a:t>
            </a:r>
            <a:r>
              <a:rPr lang="en-IN" altLang="en-US">
                <a:latin typeface="Calibri" panose="020F0502020204030204" pitchFamily="34" charset="0"/>
                <a:cs typeface="Calibri" panose="020F0502020204030204" pitchFamily="34" charset="0"/>
              </a:rPr>
              <a:t>3</a:t>
            </a:r>
            <a:r>
              <a:rPr lang="en-US">
                <a:latin typeface="Calibri" panose="020F0502020204030204" pitchFamily="34" charset="0"/>
                <a:cs typeface="Calibri" panose="020F0502020204030204" pitchFamily="34" charset="0"/>
              </a:rPr>
              <a:t>] A. Rajkomar et al., ‘‘Scalable and accurate deep learning with electronic health records,’’ NPJ Digit. Med., vol. 1, no. 1, p. 18.</a:t>
            </a:r>
            <a:endParaRPr lang="en-US">
              <a:latin typeface="Calibri" panose="020F0502020204030204" pitchFamily="34" charset="0"/>
              <a:cs typeface="Calibri" panose="020F0502020204030204" pitchFamily="34" charset="0"/>
            </a:endParaRPr>
          </a:p>
          <a:p>
            <a:pPr>
              <a:lnSpc>
                <a:spcPct val="150000"/>
              </a:lnSpc>
            </a:pPr>
            <a:r>
              <a:rPr lang="en-US">
                <a:latin typeface="Calibri" panose="020F0502020204030204" pitchFamily="34" charset="0"/>
                <a:cs typeface="Calibri" panose="020F0502020204030204" pitchFamily="34" charset="0"/>
              </a:rPr>
              <a:t>[</a:t>
            </a:r>
            <a:r>
              <a:rPr lang="en-IN" altLang="en-US">
                <a:latin typeface="Calibri" panose="020F0502020204030204" pitchFamily="34" charset="0"/>
                <a:cs typeface="Calibri" panose="020F0502020204030204" pitchFamily="34" charset="0"/>
              </a:rPr>
              <a:t>4</a:t>
            </a:r>
            <a:r>
              <a:rPr lang="en-US">
                <a:latin typeface="Calibri" panose="020F0502020204030204" pitchFamily="34" charset="0"/>
                <a:cs typeface="Calibri" panose="020F0502020204030204" pitchFamily="34" charset="0"/>
              </a:rPr>
              <a:t>] https://www.python.org/</a:t>
            </a:r>
            <a:endParaRPr lang="en-US">
              <a:latin typeface="Calibri" panose="020F0502020204030204" pitchFamily="34" charset="0"/>
              <a:cs typeface="Calibri" panose="020F0502020204030204" pitchFamily="34" charset="0"/>
            </a:endParaRPr>
          </a:p>
          <a:p>
            <a:pPr>
              <a:lnSpc>
                <a:spcPct val="150000"/>
              </a:lnSpc>
            </a:pPr>
            <a:r>
              <a:rPr lang="en-US">
                <a:latin typeface="Calibri" panose="020F0502020204030204" pitchFamily="34" charset="0"/>
                <a:cs typeface="Calibri" panose="020F0502020204030204" pitchFamily="34" charset="0"/>
              </a:rPr>
              <a:t>[</a:t>
            </a:r>
            <a:r>
              <a:rPr lang="en-IN" altLang="en-US">
                <a:latin typeface="Calibri" panose="020F0502020204030204" pitchFamily="34" charset="0"/>
                <a:cs typeface="Calibri" panose="020F0502020204030204" pitchFamily="34" charset="0"/>
              </a:rPr>
              <a:t>5</a:t>
            </a:r>
            <a:r>
              <a:rPr lang="en-US">
                <a:latin typeface="Calibri" panose="020F0502020204030204" pitchFamily="34" charset="0"/>
                <a:cs typeface="Calibri" panose="020F0502020204030204" pitchFamily="34" charset="0"/>
              </a:rPr>
              <a:t>]https://github.com/baoboa/pyqt5/blob/master/pyuic/uic/pyuic.py</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2" name="Text Box 1"/>
          <p:cNvSpPr txBox="1"/>
          <p:nvPr/>
        </p:nvSpPr>
        <p:spPr>
          <a:xfrm>
            <a:off x="349885" y="1266190"/>
            <a:ext cx="8488045" cy="5121275"/>
          </a:xfrm>
          <a:prstGeom prst="rect">
            <a:avLst/>
          </a:prstGeom>
          <a:noFill/>
        </p:spPr>
        <p:txBody>
          <a:bodyPr wrap="square" rtlCol="0">
            <a:noAutofit/>
          </a:bodyPr>
          <a:p>
            <a:pPr algn="l">
              <a:lnSpc>
                <a:spcPct val="110000"/>
              </a:lnSpc>
            </a:pPr>
            <a:r>
              <a:rPr lang="en-US">
                <a:latin typeface="Calibri" panose="020F0502020204030204" pitchFamily="34" charset="0"/>
                <a:cs typeface="Calibri" panose="020F0502020204030204" pitchFamily="34" charset="0"/>
              </a:rPr>
              <a:t>Cardiac arrest in newborn babies is an alarming medical emergency. Early detection is critical for providing these babies with the best care and treatment. Recent research has focused on identifying the potential indicators and biomarkers of cardiac arrest in newborn babies and developing accurate and efficient diagnostic tools for early detection. Various factors and symptoms like:Birth Weight,Family History,Preterm Birth,Heart Rate,Breathing Difficulty,Skin Tinge,Responsiveness,Movement,Delivery Type and Mothers Blood Pressure History are useful in predicting Cardiac arrest in early stages..This project aims at  early Detection of cardiac arrest  by using a dataset, containing the above mentioned  area factors and symptoms. The analysis is carried out by using Bagging Classifier classifier and  also by using a Deep learning model.</a:t>
            </a:r>
            <a:endParaRPr lang="en-US">
              <a:latin typeface="Calibri" panose="020F0502020204030204" pitchFamily="34" charset="0"/>
              <a:cs typeface="Calibri" panose="020F0502020204030204" pitchFamily="34" charset="0"/>
            </a:endParaRPr>
          </a:p>
          <a:p>
            <a:pPr algn="l">
              <a:lnSpc>
                <a:spcPct val="110000"/>
              </a:lnSpc>
            </a:pPr>
            <a:endParaRPr lang="en-US">
              <a:latin typeface="Calibri" panose="020F0502020204030204" pitchFamily="34" charset="0"/>
              <a:cs typeface="Calibri" panose="020F0502020204030204" pitchFamily="34" charset="0"/>
            </a:endParaRPr>
          </a:p>
          <a:p>
            <a:pPr algn="l">
              <a:lnSpc>
                <a:spcPct val="110000"/>
              </a:lnSpc>
            </a:pPr>
            <a:r>
              <a:rPr lang="en-US">
                <a:latin typeface="Calibri" panose="020F0502020204030204" pitchFamily="34" charset="0"/>
                <a:cs typeface="Calibri" panose="020F0502020204030204" pitchFamily="34" charset="0"/>
              </a:rPr>
              <a:t>The project comprises of four modules. The first module deals with buillding Bagging Classifier model and finding its Accuracy . The second module deals with the predictions of Bagging Classifier model. The third module comprises of building the deep neural net and finding its accuracy. The fourth module deals with finding the predictions with the deep  neural net model.</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 Box 1"/>
          <p:cNvSpPr txBox="1"/>
          <p:nvPr/>
        </p:nvSpPr>
        <p:spPr>
          <a:xfrm>
            <a:off x="457835" y="1371600"/>
            <a:ext cx="8280400" cy="638175"/>
          </a:xfrm>
          <a:prstGeom prst="rect">
            <a:avLst/>
          </a:prstGeom>
          <a:noFill/>
        </p:spPr>
        <p:txBody>
          <a:bodyPr wrap="square" rtlCol="0">
            <a:noAutofit/>
          </a:bodyPr>
          <a:p>
            <a:pPr algn="just">
              <a:lnSpc>
                <a:spcPct val="100000"/>
              </a:lnSpc>
            </a:pPr>
            <a:r>
              <a:rPr lang="en-US" dirty="0">
                <a:solidFill>
                  <a:srgbClr val="374151"/>
                </a:solidFill>
                <a:effectLst/>
                <a:latin typeface="Calibri" panose="020F0502020204030204" pitchFamily="34" charset="0"/>
                <a:cs typeface="Calibri" panose="020F0502020204030204" pitchFamily="34" charset="0"/>
                <a:sym typeface="+mn-ea"/>
              </a:rPr>
              <a:t>Cardiac arrest in newborn babies is a devastating event that can lead to severe complications and death. Early detection of this condition is critical to provide the best care for these infants and ensure their long-term health. In order to ensure the early detection of cardiac arrest in newborn babies, it is essential to understand the signs and symptoms associated with this condition and the risk factors that may put a baby at an increased risk of cardiac arrest . The most common signs and symptoms of cardiac arrest in newborn babies are a rapid heart rate and difficulty breathing. Other signs that may indicate a baby is in cardiac arrest include a bluish tinge to the baby’s skin, unresponsiveness, or decreased movement.</a:t>
            </a:r>
            <a:endParaRPr lang="en-US" dirty="0">
              <a:solidFill>
                <a:srgbClr val="374151"/>
              </a:solidFill>
              <a:effectLst/>
              <a:latin typeface="Calibri" panose="020F0502020204030204" pitchFamily="34" charset="0"/>
              <a:cs typeface="Calibri" panose="020F0502020204030204" pitchFamily="34" charset="0"/>
              <a:sym typeface="+mn-ea"/>
            </a:endParaRPr>
          </a:p>
          <a:p>
            <a:pPr algn="just">
              <a:lnSpc>
                <a:spcPct val="100000"/>
              </a:lnSpc>
            </a:pPr>
            <a:endParaRPr lang="en-US" b="0" i="0" dirty="0">
              <a:solidFill>
                <a:srgbClr val="374151"/>
              </a:solidFill>
              <a:effectLst/>
              <a:latin typeface="Calibri" panose="020F0502020204030204" pitchFamily="34" charset="0"/>
              <a:cs typeface="Calibri" panose="020F0502020204030204" pitchFamily="34" charset="0"/>
            </a:endParaRPr>
          </a:p>
          <a:p>
            <a:pPr algn="just">
              <a:lnSpc>
                <a:spcPct val="100000"/>
              </a:lnSpc>
            </a:pPr>
            <a:r>
              <a:rPr lang="en-US" dirty="0">
                <a:solidFill>
                  <a:srgbClr val="374151"/>
                </a:solidFill>
                <a:effectLst/>
                <a:latin typeface="Calibri" panose="020F0502020204030204" pitchFamily="34" charset="0"/>
                <a:cs typeface="Calibri" panose="020F0502020204030204" pitchFamily="34" charset="0"/>
                <a:sym typeface="+mn-ea"/>
              </a:rPr>
              <a:t>If any of these signs are present, it is essential to seek medical attention immediately. Risk factors that may increase the likelihood of cardiac arrest in newborn babies include low birth weight, a family history of cardiac arrest, preterm birth,a diffcult delivery, or a mother with a history of high blood pressure during pregnancy . A baby’s medical history should also be evaluated for any potential risks. In order to ensure early detection of cardiac arrest in newborn babies</a:t>
            </a:r>
            <a:r>
              <a:rPr lang="en-US" dirty="0">
                <a:solidFill>
                  <a:srgbClr val="374151"/>
                </a:solidFill>
                <a:effectLst/>
                <a:latin typeface="Söhne"/>
                <a:sym typeface="+mn-ea"/>
              </a:rPr>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endParaRPr lang="en-US" sz="3200" b="1" dirty="0">
              <a:solidFill>
                <a:srgbClr val="C00000"/>
              </a:solidFill>
              <a:latin typeface="+mj-lt"/>
            </a:endParaRPr>
          </a:p>
        </p:txBody>
      </p:sp>
      <p:sp>
        <p:nvSpPr>
          <p:cNvPr id="2" name="Text Box 1"/>
          <p:cNvSpPr txBox="1"/>
          <p:nvPr/>
        </p:nvSpPr>
        <p:spPr>
          <a:xfrm>
            <a:off x="652780" y="1416685"/>
            <a:ext cx="7971155" cy="4526280"/>
          </a:xfrm>
          <a:prstGeom prst="rect">
            <a:avLst/>
          </a:prstGeom>
          <a:noFill/>
        </p:spPr>
        <p:txBody>
          <a:bodyPr wrap="square" rtlCol="0">
            <a:noAutofit/>
          </a:bodyPr>
          <a:p>
            <a:pPr marL="285750" indent="-285750">
              <a:lnSpc>
                <a:spcPct val="190000"/>
              </a:lnSpc>
              <a:buFont typeface="Wingdings" panose="05000000000000000000" charset="0"/>
              <a:buChar char="Ø"/>
            </a:pPr>
            <a:r>
              <a:rPr lang="en-US">
                <a:latin typeface="Calibri" panose="020F0502020204030204" pitchFamily="34" charset="0"/>
                <a:cs typeface="Calibri" panose="020F0502020204030204" pitchFamily="34" charset="0"/>
              </a:rPr>
              <a:t>Development of Early Detection Tool</a:t>
            </a:r>
            <a:endParaRPr lang="en-US">
              <a:latin typeface="Calibri" panose="020F0502020204030204" pitchFamily="34" charset="0"/>
              <a:cs typeface="Calibri" panose="020F0502020204030204" pitchFamily="34" charset="0"/>
            </a:endParaRPr>
          </a:p>
          <a:p>
            <a:pPr marL="285750" indent="-285750">
              <a:lnSpc>
                <a:spcPct val="190000"/>
              </a:lnSpc>
              <a:buFont typeface="Wingdings" panose="05000000000000000000" charset="0"/>
              <a:buChar char="Ø"/>
            </a:pPr>
            <a:r>
              <a:rPr lang="en-US">
                <a:latin typeface="Calibri" panose="020F0502020204030204" pitchFamily="34" charset="0"/>
                <a:cs typeface="Calibri" panose="020F0502020204030204" pitchFamily="34" charset="0"/>
              </a:rPr>
              <a:t>Machine Learning and Deep Learning Integration</a:t>
            </a:r>
            <a:endParaRPr lang="en-US">
              <a:latin typeface="Calibri" panose="020F0502020204030204" pitchFamily="34" charset="0"/>
              <a:cs typeface="Calibri" panose="020F0502020204030204" pitchFamily="34" charset="0"/>
            </a:endParaRPr>
          </a:p>
          <a:p>
            <a:pPr marL="285750" indent="-285750">
              <a:lnSpc>
                <a:spcPct val="190000"/>
              </a:lnSpc>
              <a:buFont typeface="Wingdings" panose="05000000000000000000" charset="0"/>
              <a:buChar char="Ø"/>
            </a:pPr>
            <a:r>
              <a:rPr lang="en-US">
                <a:latin typeface="Calibri" panose="020F0502020204030204" pitchFamily="34" charset="0"/>
                <a:cs typeface="Calibri" panose="020F0502020204030204" pitchFamily="34" charset="0"/>
              </a:rPr>
              <a:t>Feature Identification and Utilization</a:t>
            </a:r>
            <a:endParaRPr lang="en-US">
              <a:latin typeface="Calibri" panose="020F0502020204030204" pitchFamily="34" charset="0"/>
              <a:cs typeface="Calibri" panose="020F0502020204030204" pitchFamily="34" charset="0"/>
            </a:endParaRPr>
          </a:p>
          <a:p>
            <a:pPr marL="285750" indent="-285750">
              <a:lnSpc>
                <a:spcPct val="190000"/>
              </a:lnSpc>
              <a:buFont typeface="Wingdings" panose="05000000000000000000" charset="0"/>
              <a:buChar char="Ø"/>
            </a:pPr>
            <a:r>
              <a:rPr lang="en-US">
                <a:latin typeface="Calibri" panose="020F0502020204030204" pitchFamily="34" charset="0"/>
                <a:cs typeface="Calibri" panose="020F0502020204030204" pitchFamily="34" charset="0"/>
              </a:rPr>
              <a:t>Comparative Analysis of Algorithms</a:t>
            </a:r>
            <a:endParaRPr lang="en-US">
              <a:latin typeface="Calibri" panose="020F0502020204030204" pitchFamily="34" charset="0"/>
              <a:cs typeface="Calibri" panose="020F0502020204030204" pitchFamily="34" charset="0"/>
            </a:endParaRPr>
          </a:p>
          <a:p>
            <a:pPr marL="285750" indent="-285750">
              <a:lnSpc>
                <a:spcPct val="190000"/>
              </a:lnSpc>
              <a:buFont typeface="Wingdings" panose="05000000000000000000" charset="0"/>
              <a:buChar char="Ø"/>
            </a:pPr>
            <a:r>
              <a:rPr lang="en-US">
                <a:latin typeface="Calibri" panose="020F0502020204030204" pitchFamily="34" charset="0"/>
                <a:cs typeface="Calibri" panose="020F0502020204030204" pitchFamily="34" charset="0"/>
              </a:rPr>
              <a:t>Evaluation and Validation</a:t>
            </a:r>
            <a:endParaRPr lang="en-US">
              <a:latin typeface="Calibri" panose="020F0502020204030204" pitchFamily="34" charset="0"/>
              <a:cs typeface="Calibri" panose="020F0502020204030204" pitchFamily="34" charset="0"/>
            </a:endParaRPr>
          </a:p>
          <a:p>
            <a:pPr marL="285750" indent="-285750">
              <a:lnSpc>
                <a:spcPct val="190000"/>
              </a:lnSpc>
              <a:buFont typeface="Wingdings" panose="05000000000000000000" charset="0"/>
              <a:buChar char="Ø"/>
            </a:pPr>
            <a:r>
              <a:rPr lang="en-US">
                <a:latin typeface="Calibri" panose="020F0502020204030204" pitchFamily="34" charset="0"/>
                <a:cs typeface="Calibri" panose="020F0502020204030204" pitchFamily="34" charset="0"/>
              </a:rPr>
              <a:t>Advancement in Pediatric Care</a:t>
            </a:r>
            <a:endParaRPr lang="en-US">
              <a:latin typeface="Calibri" panose="020F0502020204030204" pitchFamily="34" charset="0"/>
              <a:cs typeface="Calibri" panose="020F0502020204030204" pitchFamily="34" charset="0"/>
            </a:endParaRPr>
          </a:p>
          <a:p>
            <a:pPr marL="285750" indent="-285750">
              <a:lnSpc>
                <a:spcPct val="190000"/>
              </a:lnSpc>
              <a:buFont typeface="Wingdings" panose="05000000000000000000" charset="0"/>
              <a:buChar char="Ø"/>
            </a:pPr>
            <a:r>
              <a:rPr lang="en-US">
                <a:latin typeface="Calibri" panose="020F0502020204030204" pitchFamily="34" charset="0"/>
                <a:cs typeface="Calibri" panose="020F0502020204030204" pitchFamily="34" charset="0"/>
              </a:rPr>
              <a:t>Scalability and Future Extensions:</a:t>
            </a:r>
            <a:endParaRPr lang="en-US">
              <a:latin typeface="Calibri" panose="020F0502020204030204" pitchFamily="34" charset="0"/>
              <a:cs typeface="Calibri" panose="020F0502020204030204" pitchFamily="34" charset="0"/>
            </a:endParaRPr>
          </a:p>
          <a:p>
            <a:pPr marL="285750" indent="-285750">
              <a:buFont typeface="Wingdings" panose="05000000000000000000" charset="0"/>
              <a:buChar char="Ø"/>
            </a:pPr>
            <a:endParaRPr lang="en-US">
              <a:latin typeface="Calibri" panose="020F0502020204030204" pitchFamily="34" charset="0"/>
              <a:cs typeface="Calibri" panose="020F0502020204030204" pitchFamily="34" charset="0"/>
            </a:endParaRPr>
          </a:p>
          <a:p>
            <a:pPr marL="285750" indent="-285750">
              <a:buFont typeface="Wingdings" panose="05000000000000000000" charset="0"/>
              <a:buChar char="Ø"/>
            </a:pP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10650</Words>
  <Application>WPS Presentation</Application>
  <PresentationFormat>On-screen Show (4:3)</PresentationFormat>
  <Paragraphs>221</Paragraphs>
  <Slides>20</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SimSun</vt:lpstr>
      <vt:lpstr>Wingdings</vt:lpstr>
      <vt:lpstr>StarSymbol</vt:lpstr>
      <vt:lpstr>Segoe Print</vt:lpstr>
      <vt:lpstr>Times New Roman</vt:lpstr>
      <vt:lpstr>Calibri</vt:lpstr>
      <vt:lpstr>Times New Roman</vt:lpstr>
      <vt:lpstr>Bookman Old Style</vt:lpstr>
      <vt:lpstr>Arial</vt:lpstr>
      <vt:lpstr>Arial Black</vt:lpstr>
      <vt:lpstr>Calibri</vt:lpstr>
      <vt:lpstr>Arial Black</vt:lpstr>
      <vt:lpstr>Söhne</vt:lpstr>
      <vt:lpstr>Wingdings</vt:lpstr>
      <vt:lpstr>Microsoft YaHei</vt:lpstr>
      <vt:lpstr>Arial Unicode MS</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Bhavana Reddy</cp:lastModifiedBy>
  <cp:revision>721</cp:revision>
  <dcterms:created xsi:type="dcterms:W3CDTF">2023-10-15T12:50:00Z</dcterms:created>
  <dcterms:modified xsi:type="dcterms:W3CDTF">2023-10-21T17:51:33Z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A8D9D17867464CAF82CC1B755CA69720_13</vt:lpwstr>
  </property>
  <property fmtid="{D5CDD505-2E9C-101B-9397-08002B2CF9AE}" pid="3" name="KSOProductBuildVer">
    <vt:lpwstr>1033-12.2.0.13266</vt:lpwstr>
  </property>
</Properties>
</file>