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8" r:id="rId3"/>
    <p:sldId id="284" r:id="rId4"/>
    <p:sldId id="261" r:id="rId5"/>
    <p:sldId id="267" r:id="rId6"/>
    <p:sldId id="268" r:id="rId7"/>
    <p:sldId id="262" r:id="rId8"/>
    <p:sldId id="263" r:id="rId9"/>
    <p:sldId id="264" r:id="rId10"/>
    <p:sldId id="266" r:id="rId11"/>
    <p:sldId id="269" r:id="rId12"/>
    <p:sldId id="280" r:id="rId13"/>
    <p:sldId id="281" r:id="rId14"/>
    <p:sldId id="282" r:id="rId15"/>
    <p:sldId id="275" r:id="rId16"/>
    <p:sldId id="279"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95DC07-7AD3-4168-BB75-2A03A7ADFCA1}"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152267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5DC07-7AD3-4168-BB75-2A03A7ADFCA1}"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117472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5DC07-7AD3-4168-BB75-2A03A7ADFCA1}"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41314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5DC07-7AD3-4168-BB75-2A03A7ADFCA1}"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423472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5DC07-7AD3-4168-BB75-2A03A7ADFCA1}"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37413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95DC07-7AD3-4168-BB75-2A03A7ADFCA1}"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312980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95DC07-7AD3-4168-BB75-2A03A7ADFCA1}" type="datetimeFigureOut">
              <a:rPr lang="en-IN" smtClean="0"/>
              <a:t>17-11-2020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366459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95DC07-7AD3-4168-BB75-2A03A7ADFCA1}" type="datetimeFigureOut">
              <a:rPr lang="en-IN" smtClean="0"/>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382661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5DC07-7AD3-4168-BB75-2A03A7ADFCA1}" type="datetimeFigureOut">
              <a:rPr lang="en-IN" smtClean="0"/>
              <a:t>17-11-2020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57803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5DC07-7AD3-4168-BB75-2A03A7ADFCA1}"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243174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5DC07-7AD3-4168-BB75-2A03A7ADFCA1}"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DCC8B-2A30-4BD9-AA7B-A8E10D164C51}" type="slidenum">
              <a:rPr lang="en-IN" smtClean="0"/>
              <a:t>‹#›</a:t>
            </a:fld>
            <a:endParaRPr lang="en-IN"/>
          </a:p>
        </p:txBody>
      </p:sp>
    </p:spTree>
    <p:extLst>
      <p:ext uri="{BB962C8B-B14F-4D97-AF65-F5344CB8AC3E}">
        <p14:creationId xmlns:p14="http://schemas.microsoft.com/office/powerpoint/2010/main" val="207792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5DC07-7AD3-4168-BB75-2A03A7ADFCA1}" type="datetimeFigureOut">
              <a:rPr lang="en-IN" smtClean="0"/>
              <a:t>17-11-2020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DCC8B-2A30-4BD9-AA7B-A8E10D164C51}" type="slidenum">
              <a:rPr lang="en-IN" smtClean="0"/>
              <a:t>‹#›</a:t>
            </a:fld>
            <a:endParaRPr lang="en-IN"/>
          </a:p>
        </p:txBody>
      </p:sp>
    </p:spTree>
    <p:extLst>
      <p:ext uri="{BB962C8B-B14F-4D97-AF65-F5344CB8AC3E}">
        <p14:creationId xmlns:p14="http://schemas.microsoft.com/office/powerpoint/2010/main" val="148186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16807" y="256374"/>
            <a:ext cx="7537391" cy="2144993"/>
          </a:xfrm>
          <a:prstGeom prst="rect">
            <a:avLst/>
          </a:prstGeom>
        </p:spPr>
      </p:pic>
      <p:sp>
        <p:nvSpPr>
          <p:cNvPr id="4" name="Rectangle 3"/>
          <p:cNvSpPr/>
          <p:nvPr/>
        </p:nvSpPr>
        <p:spPr>
          <a:xfrm>
            <a:off x="2817263" y="2401367"/>
            <a:ext cx="6096000" cy="3986989"/>
          </a:xfrm>
          <a:prstGeom prst="rect">
            <a:avLst/>
          </a:prstGeom>
        </p:spPr>
        <p:txBody>
          <a:bodyPr>
            <a:spAutoFit/>
          </a:bodyPr>
          <a:lstStyle/>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COURSE: </a:t>
            </a:r>
            <a:r>
              <a:rPr lang="en-IN" sz="1400" dirty="0">
                <a:latin typeface="Calibri" panose="020F0502020204030204" pitchFamily="34" charset="0"/>
                <a:ea typeface="Calibri" panose="020F0502020204030204" pitchFamily="34" charset="0"/>
                <a:cs typeface="Times New Roman" panose="02020603050405020304" pitchFamily="18" charset="0"/>
              </a:rPr>
              <a:t>Mini Project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COURSE CODE:</a:t>
            </a:r>
            <a:r>
              <a:rPr lang="en-IN" sz="1400" dirty="0">
                <a:latin typeface="Calibri" panose="020F0502020204030204" pitchFamily="34" charset="0"/>
                <a:ea typeface="Calibri" panose="020F0502020204030204" pitchFamily="34" charset="0"/>
                <a:cs typeface="Times New Roman" panose="02020603050405020304" pitchFamily="18" charset="0"/>
              </a:rPr>
              <a:t> 17EEEW301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SUBMITTED TO: </a:t>
            </a:r>
            <a:r>
              <a:rPr lang="en-IN" sz="1400" dirty="0">
                <a:latin typeface="Calibri" panose="020F0502020204030204" pitchFamily="34" charset="0"/>
                <a:ea typeface="Calibri" panose="020F0502020204030204" pitchFamily="34" charset="0"/>
                <a:cs typeface="Times New Roman" panose="02020603050405020304" pitchFamily="18" charset="0"/>
              </a:rPr>
              <a:t>Project Co </a:t>
            </a:r>
            <a:r>
              <a:rPr lang="en-IN" sz="1400" dirty="0" err="1">
                <a:latin typeface="Calibri" panose="020F0502020204030204" pitchFamily="34" charset="0"/>
                <a:ea typeface="Calibri" panose="020F0502020204030204" pitchFamily="34" charset="0"/>
                <a:cs typeface="Times New Roman" panose="02020603050405020304" pitchFamily="18" charset="0"/>
              </a:rPr>
              <a:t>Ordinator</a:t>
            </a: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PRESENTED BY: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IN" sz="1400" b="1" dirty="0" err="1">
                <a:latin typeface="Calibri" panose="020F0502020204030204" pitchFamily="34" charset="0"/>
                <a:ea typeface="Calibri" panose="020F0502020204030204" pitchFamily="34" charset="0"/>
                <a:cs typeface="Times New Roman" panose="02020603050405020304" pitchFamily="18" charset="0"/>
              </a:rPr>
              <a:t>Bhavana</a:t>
            </a: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IN" sz="1400" b="1" dirty="0" err="1">
                <a:latin typeface="Calibri" panose="020F0502020204030204" pitchFamily="34" charset="0"/>
                <a:ea typeface="Calibri" panose="020F0502020204030204" pitchFamily="34" charset="0"/>
                <a:cs typeface="Times New Roman" panose="02020603050405020304" pitchFamily="18" charset="0"/>
              </a:rPr>
              <a:t>Jadhav</a:t>
            </a:r>
            <a:r>
              <a:rPr lang="en-IN" sz="1400" b="1" dirty="0">
                <a:latin typeface="Calibri" panose="020F0502020204030204" pitchFamily="34" charset="0"/>
                <a:ea typeface="Calibri" panose="020F0502020204030204" pitchFamily="34" charset="0"/>
                <a:cs typeface="Times New Roman" panose="02020603050405020304" pitchFamily="18" charset="0"/>
              </a:rPr>
              <a:t>               01FE18BEE501</a:t>
            </a: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K </a:t>
            </a:r>
            <a:r>
              <a:rPr lang="en-IN" sz="1400" b="1" dirty="0" err="1">
                <a:latin typeface="Calibri" panose="020F0502020204030204" pitchFamily="34" charset="0"/>
                <a:ea typeface="Calibri" panose="020F0502020204030204" pitchFamily="34" charset="0"/>
                <a:cs typeface="Times New Roman" panose="02020603050405020304" pitchFamily="18" charset="0"/>
              </a:rPr>
              <a:t>Shivappa</a:t>
            </a:r>
            <a:r>
              <a:rPr lang="en-IN" sz="1400" b="1" dirty="0">
                <a:latin typeface="Calibri" panose="020F0502020204030204" pitchFamily="34" charset="0"/>
                <a:ea typeface="Calibri" panose="020F0502020204030204" pitchFamily="34" charset="0"/>
                <a:cs typeface="Times New Roman" panose="02020603050405020304" pitchFamily="18" charset="0"/>
              </a:rPr>
              <a:t>                        01FE19BEE419</a:t>
            </a: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IN" sz="1400" b="1" dirty="0" err="1">
                <a:latin typeface="Calibri" panose="020F0502020204030204" pitchFamily="34" charset="0"/>
                <a:ea typeface="Calibri" panose="020F0502020204030204" pitchFamily="34" charset="0"/>
                <a:cs typeface="Times New Roman" panose="02020603050405020304" pitchFamily="18" charset="0"/>
              </a:rPr>
              <a:t>Dhanesh</a:t>
            </a:r>
            <a:r>
              <a:rPr lang="en-IN" sz="1400" b="1" dirty="0">
                <a:latin typeface="Calibri" panose="020F0502020204030204" pitchFamily="34" charset="0"/>
                <a:ea typeface="Calibri" panose="020F0502020204030204" pitchFamily="34" charset="0"/>
                <a:cs typeface="Times New Roman" panose="02020603050405020304" pitchFamily="18" charset="0"/>
              </a:rPr>
              <a:t> S P                      01FE19BEE415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IN" sz="1400" b="1" dirty="0" err="1">
                <a:latin typeface="Calibri" panose="020F0502020204030204" pitchFamily="34" charset="0"/>
                <a:ea typeface="Calibri" panose="020F0502020204030204" pitchFamily="34" charset="0"/>
                <a:cs typeface="Times New Roman" panose="02020603050405020304" pitchFamily="18" charset="0"/>
              </a:rPr>
              <a:t>Kusuma</a:t>
            </a:r>
            <a:r>
              <a:rPr lang="en-IN" sz="1400" b="1" dirty="0">
                <a:latin typeface="Calibri" panose="020F0502020204030204" pitchFamily="34" charset="0"/>
                <a:ea typeface="Calibri" panose="020F0502020204030204" pitchFamily="34" charset="0"/>
                <a:cs typeface="Times New Roman" panose="02020603050405020304" pitchFamily="18" charset="0"/>
              </a:rPr>
              <a:t> N                          01FE17BEE037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Calibri" panose="020F0502020204030204" pitchFamily="34" charset="0"/>
                <a:cs typeface="Times New Roman" panose="02020603050405020304" pitchFamily="18" charset="0"/>
              </a:rPr>
              <a:t>Guide: </a:t>
            </a:r>
            <a:r>
              <a:rPr lang="en-IN" sz="1400" b="1" dirty="0" err="1" smtClean="0">
                <a:latin typeface="Calibri" panose="020F0502020204030204" pitchFamily="34" charset="0"/>
                <a:ea typeface="Calibri" panose="020F0502020204030204" pitchFamily="34" charset="0"/>
                <a:cs typeface="Times New Roman" panose="02020603050405020304" pitchFamily="18" charset="0"/>
              </a:rPr>
              <a:t>Asst</a:t>
            </a:r>
            <a:r>
              <a:rPr lang="en-IN" sz="1400" b="1" dirty="0" smtClean="0">
                <a:latin typeface="Calibri" panose="020F0502020204030204" pitchFamily="34" charset="0"/>
                <a:ea typeface="Calibri" panose="020F0502020204030204" pitchFamily="34" charset="0"/>
                <a:cs typeface="Times New Roman" panose="02020603050405020304" pitchFamily="18" charset="0"/>
              </a:rPr>
              <a:t> Prof  </a:t>
            </a:r>
            <a:r>
              <a:rPr lang="en-IN" sz="1400" b="1" dirty="0" err="1">
                <a:latin typeface="Calibri" panose="020F0502020204030204" pitchFamily="34" charset="0"/>
                <a:ea typeface="Calibri" panose="020F0502020204030204" pitchFamily="34" charset="0"/>
                <a:cs typeface="Times New Roman" panose="02020603050405020304" pitchFamily="18" charset="0"/>
              </a:rPr>
              <a:t>Pavana</a:t>
            </a:r>
            <a:r>
              <a:rPr lang="en-IN" sz="1400" b="1" dirty="0">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806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0" y="365126"/>
            <a:ext cx="8571431" cy="1019294"/>
          </a:xfrm>
        </p:spPr>
        <p:txBody>
          <a:bodyPr>
            <a:normAutofit/>
          </a:bodyPr>
          <a:lstStyle/>
          <a:p>
            <a:r>
              <a:rPr lang="en-US" sz="2400" b="1" dirty="0" smtClean="0"/>
              <a:t>Main objectives:</a:t>
            </a:r>
            <a:endParaRPr lang="en-IN" sz="2400" b="1" dirty="0"/>
          </a:p>
        </p:txBody>
      </p:sp>
      <p:sp>
        <p:nvSpPr>
          <p:cNvPr id="7" name="Content Placeholder 6"/>
          <p:cNvSpPr>
            <a:spLocks noGrp="1"/>
          </p:cNvSpPr>
          <p:nvPr>
            <p:ph idx="1"/>
          </p:nvPr>
        </p:nvSpPr>
        <p:spPr>
          <a:xfrm>
            <a:off x="180174" y="1304331"/>
            <a:ext cx="10515600" cy="4351338"/>
          </a:xfrm>
        </p:spPr>
        <p:txBody>
          <a:bodyPr>
            <a:normAutofit/>
          </a:bodyPr>
          <a:lstStyle/>
          <a:p>
            <a:r>
              <a:rPr lang="en-US" sz="1600" dirty="0" smtClean="0"/>
              <a:t>To model the BLDC motor</a:t>
            </a:r>
          </a:p>
          <a:p>
            <a:r>
              <a:rPr lang="en-US" sz="1600" dirty="0" smtClean="0"/>
              <a:t>Using the machine dynamic modeling method to model the </a:t>
            </a:r>
            <a:r>
              <a:rPr lang="en-US" sz="1600" dirty="0" err="1" smtClean="0"/>
              <a:t>bldc</a:t>
            </a:r>
            <a:r>
              <a:rPr lang="en-US" sz="1600" dirty="0" smtClean="0"/>
              <a:t> motor</a:t>
            </a:r>
          </a:p>
          <a:p>
            <a:r>
              <a:rPr lang="en-US" sz="1600" dirty="0" err="1" smtClean="0"/>
              <a:t>Controling</a:t>
            </a:r>
            <a:r>
              <a:rPr lang="en-US" sz="1600" dirty="0" smtClean="0"/>
              <a:t> the </a:t>
            </a:r>
            <a:r>
              <a:rPr lang="en-US" sz="1600" dirty="0" err="1" smtClean="0"/>
              <a:t>bldc</a:t>
            </a:r>
            <a:r>
              <a:rPr lang="en-US" sz="1600" dirty="0" smtClean="0"/>
              <a:t> motor speed with conventional methods(PI-controller)</a:t>
            </a:r>
          </a:p>
          <a:p>
            <a:r>
              <a:rPr lang="en-US" sz="1600" dirty="0" err="1" smtClean="0"/>
              <a:t>Controling</a:t>
            </a:r>
            <a:r>
              <a:rPr lang="en-US" sz="1600" dirty="0" smtClean="0"/>
              <a:t> the speed of </a:t>
            </a:r>
            <a:r>
              <a:rPr lang="en-US" sz="1600" dirty="0" err="1" smtClean="0"/>
              <a:t>bldc</a:t>
            </a:r>
            <a:r>
              <a:rPr lang="en-US" sz="1600" dirty="0" smtClean="0"/>
              <a:t> motor by </a:t>
            </a:r>
            <a:r>
              <a:rPr lang="en-US" sz="1600" dirty="0" err="1" smtClean="0"/>
              <a:t>matlab</a:t>
            </a:r>
            <a:r>
              <a:rPr lang="en-US" sz="1600" dirty="0" smtClean="0"/>
              <a:t> stimulation</a:t>
            </a:r>
          </a:p>
          <a:p>
            <a:r>
              <a:rPr lang="en-US" sz="1600" dirty="0" smtClean="0"/>
              <a:t>To control the </a:t>
            </a:r>
            <a:r>
              <a:rPr lang="en-US" sz="1600" dirty="0" err="1" smtClean="0"/>
              <a:t>bldc</a:t>
            </a:r>
            <a:r>
              <a:rPr lang="en-US" sz="1600" dirty="0" smtClean="0"/>
              <a:t> motor speed using fuzzy logic and comparing the </a:t>
            </a:r>
          </a:p>
          <a:p>
            <a:pPr marL="0" indent="0">
              <a:buNone/>
            </a:pPr>
            <a:r>
              <a:rPr lang="en-US" sz="1600" dirty="0"/>
              <a:t> </a:t>
            </a:r>
            <a:r>
              <a:rPr lang="en-US" sz="1600" dirty="0" smtClean="0"/>
              <a:t>  different speed controlling techniques</a:t>
            </a:r>
            <a:endParaRPr lang="en-IN" sz="1600" dirty="0"/>
          </a:p>
        </p:txBody>
      </p:sp>
    </p:spTree>
    <p:extLst>
      <p:ext uri="{BB962C8B-B14F-4D97-AF65-F5344CB8AC3E}">
        <p14:creationId xmlns:p14="http://schemas.microsoft.com/office/powerpoint/2010/main" val="308778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4363081"/>
              </p:ext>
            </p:extLst>
          </p:nvPr>
        </p:nvGraphicFramePr>
        <p:xfrm>
          <a:off x="119641" y="153824"/>
          <a:ext cx="11494094" cy="6503349"/>
        </p:xfrm>
        <a:graphic>
          <a:graphicData uri="http://schemas.openxmlformats.org/drawingml/2006/table">
            <a:tbl>
              <a:tblPr firstRow="1" bandRow="1">
                <a:tableStyleId>{5940675A-B579-460E-94D1-54222C63F5DA}</a:tableStyleId>
              </a:tblPr>
              <a:tblGrid>
                <a:gridCol w="11494094"/>
              </a:tblGrid>
              <a:tr h="6503349">
                <a:tc>
                  <a:txBody>
                    <a:bodyPr/>
                    <a:lstStyle/>
                    <a:p>
                      <a:pPr>
                        <a:lnSpc>
                          <a:spcPct val="107000"/>
                        </a:lnSpc>
                        <a:spcAft>
                          <a:spcPts val="800"/>
                        </a:spcAft>
                        <a:tabLst>
                          <a:tab pos="754380" algn="l"/>
                        </a:tabLst>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A mathematical model of BLDC motor:</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t>        MODELING </a:t>
                      </a:r>
                      <a:r>
                        <a:rPr lang="en-US" sz="1400" dirty="0" smtClean="0"/>
                        <a:t>OF BLDC MOTOR  (Machine Dynamic Model):</a:t>
                      </a:r>
                    </a:p>
                    <a:p>
                      <a:endParaRPr lang="en-IN" sz="1400" i="1" dirty="0" smtClean="0">
                        <a:latin typeface="Cambria Math" panose="02040503050406030204" pitchFamily="18" charset="0"/>
                      </a:endParaRPr>
                    </a:p>
                    <a:p>
                      <a:endParaRPr lang="en-IN" sz="1400" i="1" dirty="0" smtClean="0">
                        <a:latin typeface="Cambria Math" panose="02040503050406030204" pitchFamily="18" charset="0"/>
                      </a:endParaRPr>
                    </a:p>
                    <a:p>
                      <a:endParaRPr lang="en-IN" sz="1400" i="1" dirty="0" smtClean="0">
                        <a:latin typeface="Cambria Math" panose="02040503050406030204" pitchFamily="18" charset="0"/>
                      </a:endParaRPr>
                    </a:p>
                    <a:p>
                      <a:endParaRPr lang="en-IN" sz="1400" i="1" dirty="0" smtClean="0">
                        <a:latin typeface="Cambria Math" panose="02040503050406030204" pitchFamily="18" charset="0"/>
                      </a:endParaRPr>
                    </a:p>
                    <a:p>
                      <a:endParaRPr lang="en-IN" sz="1400" i="1" dirty="0" smtClean="0">
                        <a:latin typeface="Cambria Math" panose="02040503050406030204" pitchFamily="18" charset="0"/>
                      </a:endParaRPr>
                    </a:p>
                    <a:p>
                      <a:endParaRPr lang="en-IN" sz="140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dirty="0" smtClean="0">
                        <a:ln>
                          <a:noFill/>
                        </a:ln>
                        <a:solidFill>
                          <a:prstClr val="black"/>
                        </a:solidFill>
                        <a:effectLst/>
                        <a:uLnTx/>
                        <a:uFillTx/>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dirty="0" smtClean="0">
                        <a:ln>
                          <a:noFill/>
                        </a:ln>
                        <a:solidFill>
                          <a:prstClr val="black"/>
                        </a:solidFill>
                        <a:effectLst/>
                        <a:uLnTx/>
                        <a:uFillTx/>
                        <a:latin typeface="Cambria Math" panose="02040503050406030204" pitchFamily="18" charset="0"/>
                      </a:endParaRPr>
                    </a:p>
                    <a:p>
                      <a:endParaRPr lang="en-IN" sz="1400" dirty="0"/>
                    </a:p>
                  </a:txBody>
                  <a:tcPr/>
                </a:tc>
              </a:tr>
            </a:tbl>
          </a:graphicData>
        </a:graphic>
      </p:graphicFrame>
      <p:pic>
        <p:nvPicPr>
          <p:cNvPr id="3" name="Picture 2" descr="Picture 36"/>
          <p:cNvPicPr/>
          <p:nvPr/>
        </p:nvPicPr>
        <p:blipFill>
          <a:blip r:embed="rId2">
            <a:extLst>
              <a:ext uri="{28A0092B-C50C-407E-A947-70E740481C1C}">
                <a14:useLocalDpi xmlns:a14="http://schemas.microsoft.com/office/drawing/2010/main" val="0"/>
              </a:ext>
            </a:extLst>
          </a:blip>
          <a:srcRect/>
          <a:stretch>
            <a:fillRect/>
          </a:stretch>
        </p:blipFill>
        <p:spPr bwMode="auto">
          <a:xfrm>
            <a:off x="1734796" y="1495513"/>
            <a:ext cx="8477427" cy="3905429"/>
          </a:xfrm>
          <a:prstGeom prst="rect">
            <a:avLst/>
          </a:prstGeom>
          <a:noFill/>
          <a:ln>
            <a:noFill/>
          </a:ln>
        </p:spPr>
      </p:pic>
    </p:spTree>
    <p:extLst>
      <p:ext uri="{BB962C8B-B14F-4D97-AF65-F5344CB8AC3E}">
        <p14:creationId xmlns:p14="http://schemas.microsoft.com/office/powerpoint/2010/main" val="242357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7731" y="281353"/>
          <a:ext cx="9609992" cy="6497515"/>
        </p:xfrm>
        <a:graphic>
          <a:graphicData uri="http://schemas.openxmlformats.org/drawingml/2006/table">
            <a:tbl>
              <a:tblPr firstRow="1" bandRow="1">
                <a:tableStyleId>{5940675A-B579-460E-94D1-54222C63F5DA}</a:tableStyleId>
              </a:tblPr>
              <a:tblGrid>
                <a:gridCol w="9609992"/>
              </a:tblGrid>
              <a:tr h="6497515">
                <a:tc>
                  <a:txBody>
                    <a:bodyPr/>
                    <a:lstStyle/>
                    <a:p>
                      <a:endParaRPr lang="en-IN" i="1" dirty="0" smtClean="0">
                        <a:latin typeface="Cambria Math" panose="02040503050406030204" pitchFamily="18" charset="0"/>
                      </a:endParaRPr>
                    </a:p>
                    <a:p>
                      <a:endParaRPr lang="en-IN" i="1" dirty="0" smtClean="0">
                        <a:latin typeface="Cambria Math" panose="02040503050406030204" pitchFamily="18" charset="0"/>
                      </a:endParaRPr>
                    </a:p>
                    <a:p>
                      <a:endParaRPr lang="en-IN" i="1" dirty="0" smtClean="0">
                        <a:latin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4" name="TextBox 3"/>
              <p:cNvSpPr txBox="1"/>
              <p:nvPr/>
            </p:nvSpPr>
            <p:spPr>
              <a:xfrm>
                <a:off x="1059679" y="1051133"/>
                <a:ext cx="1623700"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smtClean="0">
                                <a:latin typeface="Cambria Math" panose="02040503050406030204" pitchFamily="18" charset="0"/>
                              </a:rPr>
                              <m:t>𝑎𝑠</m:t>
                            </m:r>
                            <m:r>
                              <a:rPr lang="en-US" b="0" i="1" smtClean="0">
                                <a:latin typeface="Cambria Math" panose="02040503050406030204" pitchFamily="18" charset="0"/>
                              </a:rPr>
                              <m:t>−</m:t>
                            </m:r>
                            <m:r>
                              <a:rPr lang="en-US" b="0" i="1" smtClean="0">
                                <a:latin typeface="Cambria Math" panose="02040503050406030204" pitchFamily="18" charset="0"/>
                              </a:rPr>
                              <m:t>𝑉𝑛</m:t>
                            </m:r>
                          </m:e>
                        </m:mr>
                        <m:mr>
                          <m:e>
                            <m:r>
                              <a:rPr lang="en-US" b="0" i="1" smtClean="0">
                                <a:latin typeface="Cambria Math" panose="02040503050406030204" pitchFamily="18" charset="0"/>
                              </a:rPr>
                              <m:t>𝑉𝑏𝑠</m:t>
                            </m:r>
                            <m:r>
                              <a:rPr lang="en-US" b="0" i="1" smtClean="0">
                                <a:latin typeface="Cambria Math" panose="02040503050406030204" pitchFamily="18" charset="0"/>
                              </a:rPr>
                              <m:t>−</m:t>
                            </m:r>
                            <m:r>
                              <a:rPr lang="en-US" b="0" i="1" smtClean="0">
                                <a:latin typeface="Cambria Math" panose="02040503050406030204" pitchFamily="18" charset="0"/>
                              </a:rPr>
                              <m:t>𝑉𝑛</m:t>
                            </m:r>
                          </m:e>
                        </m:mr>
                        <m:mr>
                          <m:e>
                            <m:r>
                              <a:rPr lang="en-US" b="0" i="1" smtClean="0">
                                <a:latin typeface="Cambria Math" panose="02040503050406030204" pitchFamily="18" charset="0"/>
                              </a:rPr>
                              <m:t>𝑉𝑐𝑠</m:t>
                            </m:r>
                            <m:r>
                              <a:rPr lang="en-US" b="0" i="1" smtClean="0">
                                <a:latin typeface="Cambria Math" panose="02040503050406030204" pitchFamily="18" charset="0"/>
                              </a:rPr>
                              <m:t>−</m:t>
                            </m:r>
                            <m:r>
                              <a:rPr lang="en-US" b="0" i="1" smtClean="0">
                                <a:latin typeface="Cambria Math" panose="02040503050406030204" pitchFamily="18" charset="0"/>
                              </a:rPr>
                              <m:t>𝑉𝑛</m:t>
                            </m:r>
                          </m:e>
                        </m:mr>
                      </m:m>
                    </m:oMath>
                  </m:oMathPara>
                </a14:m>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1059679" y="1051133"/>
                <a:ext cx="1623700" cy="846963"/>
              </a:xfrm>
              <a:prstGeom prst="rect">
                <a:avLst/>
              </a:prstGeom>
              <a:blipFill rotWithShape="0">
                <a:blip r:embed="rId2"/>
                <a:stretch>
                  <a:fillRect/>
                </a:stretch>
              </a:blipFill>
            </p:spPr>
            <p:txBody>
              <a:bodyPr/>
              <a:lstStyle/>
              <a:p>
                <a:r>
                  <a:rPr lang="en-IN">
                    <a:noFill/>
                  </a:rPr>
                  <a:t> </a:t>
                </a:r>
              </a:p>
            </p:txBody>
          </p:sp>
        </mc:Fallback>
      </mc:AlternateContent>
      <p:sp>
        <p:nvSpPr>
          <p:cNvPr id="5" name="Left Bracket 4"/>
          <p:cNvSpPr/>
          <p:nvPr/>
        </p:nvSpPr>
        <p:spPr>
          <a:xfrm>
            <a:off x="1325879" y="959600"/>
            <a:ext cx="324740" cy="999858"/>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Right Bracket 5"/>
          <p:cNvSpPr/>
          <p:nvPr/>
        </p:nvSpPr>
        <p:spPr>
          <a:xfrm>
            <a:off x="2307364" y="982766"/>
            <a:ext cx="102550" cy="999858"/>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7" name="TextBox 6"/>
          <p:cNvSpPr txBox="1"/>
          <p:nvPr/>
        </p:nvSpPr>
        <p:spPr>
          <a:xfrm>
            <a:off x="2515740" y="1289948"/>
            <a:ext cx="304372" cy="369332"/>
          </a:xfrm>
          <a:prstGeom prst="rect">
            <a:avLst/>
          </a:prstGeom>
          <a:noFill/>
        </p:spPr>
        <p:txBody>
          <a:bodyPr wrap="square" rtlCol="0">
            <a:spAutoFit/>
          </a:bodyPr>
          <a:lstStyle/>
          <a:p>
            <a:r>
              <a:rPr lang="en-IN" smtClean="0"/>
              <a:t>=</a:t>
            </a:r>
            <a:endParaRPr lang="en-IN" dirty="0" smtClean="0"/>
          </a:p>
        </p:txBody>
      </p:sp>
      <mc:AlternateContent xmlns:mc="http://schemas.openxmlformats.org/markup-compatibility/2006">
        <mc:Choice xmlns:a14="http://schemas.microsoft.com/office/drawing/2010/main" Requires="a14">
          <p:sp>
            <p:nvSpPr>
              <p:cNvPr id="8" name="TextBox 7"/>
              <p:cNvSpPr txBox="1"/>
              <p:nvPr/>
            </p:nvSpPr>
            <p:spPr>
              <a:xfrm>
                <a:off x="2925938" y="1069153"/>
                <a:ext cx="1543512" cy="8249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𝑅</m:t>
                                </m:r>
                                <m:r>
                                  <a:rPr lang="en-US" b="0" i="1" smtClean="0">
                                    <a:latin typeface="Cambria Math" panose="02040503050406030204" pitchFamily="18" charset="0"/>
                                  </a:rPr>
                                  <m:t>𝑠</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𝑅𝑠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𝑅𝑠</m:t>
                                </m:r>
                              </m:e>
                            </m:mr>
                          </m:m>
                        </m:e>
                      </m:d>
                    </m:oMath>
                  </m:oMathPara>
                </a14:m>
                <a:endParaRPr lang="en-IN" dirty="0"/>
              </a:p>
            </p:txBody>
          </p:sp>
        </mc:Choice>
        <mc:Fallback>
          <p:sp>
            <p:nvSpPr>
              <p:cNvPr id="8" name="TextBox 7"/>
              <p:cNvSpPr txBox="1">
                <a:spLocks noRot="1" noChangeAspect="1" noMove="1" noResize="1" noEditPoints="1" noAdjustHandles="1" noChangeArrowheads="1" noChangeShapeType="1" noTextEdit="1"/>
              </p:cNvSpPr>
              <p:nvPr/>
            </p:nvSpPr>
            <p:spPr>
              <a:xfrm>
                <a:off x="2925938" y="1069153"/>
                <a:ext cx="1543512" cy="824969"/>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518245" y="1106546"/>
                <a:ext cx="341832"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9" name="TextBox 8"/>
              <p:cNvSpPr txBox="1">
                <a:spLocks noRot="1" noChangeAspect="1" noMove="1" noResize="1" noEditPoints="1" noAdjustHandles="1" noChangeArrowheads="1" noChangeShapeType="1" noTextEdit="1"/>
              </p:cNvSpPr>
              <p:nvPr/>
            </p:nvSpPr>
            <p:spPr>
              <a:xfrm>
                <a:off x="4518245" y="1106546"/>
                <a:ext cx="341832" cy="846963"/>
              </a:xfrm>
              <a:prstGeom prst="rect">
                <a:avLst/>
              </a:prstGeom>
              <a:blipFill rotWithShape="0">
                <a:blip r:embed="rId4"/>
                <a:stretch>
                  <a:fillRect/>
                </a:stretch>
              </a:blipFill>
            </p:spPr>
            <p:txBody>
              <a:bodyPr/>
              <a:lstStyle/>
              <a:p>
                <a:r>
                  <a:rPr lang="en-IN">
                    <a:noFill/>
                  </a:rPr>
                  <a:t> </a:t>
                </a:r>
              </a:p>
            </p:txBody>
          </p:sp>
        </mc:Fallback>
      </mc:AlternateContent>
      <p:sp>
        <p:nvSpPr>
          <p:cNvPr id="10" name="Double Bracket 9"/>
          <p:cNvSpPr/>
          <p:nvPr/>
        </p:nvSpPr>
        <p:spPr>
          <a:xfrm>
            <a:off x="4600560" y="1069153"/>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TextBox 10"/>
          <p:cNvSpPr txBox="1"/>
          <p:nvPr/>
        </p:nvSpPr>
        <p:spPr>
          <a:xfrm>
            <a:off x="4993176" y="1368888"/>
            <a:ext cx="434552" cy="369332"/>
          </a:xfrm>
          <a:prstGeom prst="rect">
            <a:avLst/>
          </a:prstGeom>
          <a:noFill/>
        </p:spPr>
        <p:txBody>
          <a:bodyPr wrap="square" rtlCol="0">
            <a:spAutoFit/>
          </a:bodyPr>
          <a:lstStyle/>
          <a:p>
            <a:r>
              <a:rPr lang="en-US" dirty="0" smtClean="0"/>
              <a:t>+</a:t>
            </a:r>
            <a:endParaRPr lang="en-IN" dirty="0"/>
          </a:p>
        </p:txBody>
      </p:sp>
      <mc:AlternateContent xmlns:mc="http://schemas.openxmlformats.org/markup-compatibility/2006">
        <mc:Choice xmlns:a14="http://schemas.microsoft.com/office/drawing/2010/main" Requires="a14">
          <p:sp>
            <p:nvSpPr>
              <p:cNvPr id="12" name="TextBox 11"/>
              <p:cNvSpPr txBox="1"/>
              <p:nvPr/>
            </p:nvSpPr>
            <p:spPr>
              <a:xfrm>
                <a:off x="5427728" y="1052056"/>
                <a:ext cx="1452784" cy="830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𝐿</m:t>
                                </m:r>
                                <m:r>
                                  <a:rPr lang="en-US" b="0" i="1" smtClean="0">
                                    <a:latin typeface="Cambria Math" panose="02040503050406030204" pitchFamily="18" charset="0"/>
                                  </a:rPr>
                                  <m:t>𝑎𝑎</m:t>
                                </m:r>
                              </m:e>
                              <m:e>
                                <m:r>
                                  <a:rPr lang="en-US" b="0" i="1" smtClean="0">
                                    <a:latin typeface="Cambria Math" panose="02040503050406030204" pitchFamily="18" charset="0"/>
                                  </a:rPr>
                                  <m:t>𝐿𝑎𝑏</m:t>
                                </m:r>
                              </m:e>
                              <m:e>
                                <m:r>
                                  <a:rPr lang="en-US" b="0" i="1" smtClean="0">
                                    <a:latin typeface="Cambria Math" panose="02040503050406030204" pitchFamily="18" charset="0"/>
                                  </a:rPr>
                                  <m:t>𝐿𝑎𝑐</m:t>
                                </m:r>
                              </m:e>
                            </m:mr>
                            <m:mr>
                              <m:e>
                                <m:r>
                                  <a:rPr lang="en-US" b="0" i="1" smtClean="0">
                                    <a:latin typeface="Cambria Math" panose="02040503050406030204" pitchFamily="18" charset="0"/>
                                  </a:rPr>
                                  <m:t>𝐿𝑏𝑎</m:t>
                                </m:r>
                              </m:e>
                              <m:e>
                                <m:r>
                                  <a:rPr lang="en-US" b="0" i="1" smtClean="0">
                                    <a:latin typeface="Cambria Math" panose="02040503050406030204" pitchFamily="18" charset="0"/>
                                  </a:rPr>
                                  <m:t>𝐿𝑏𝑏</m:t>
                                </m:r>
                              </m:e>
                              <m:e>
                                <m:r>
                                  <a:rPr lang="en-US" b="0" i="1" smtClean="0">
                                    <a:latin typeface="Cambria Math" panose="02040503050406030204" pitchFamily="18" charset="0"/>
                                  </a:rPr>
                                  <m:t>𝐿𝑏𝑐</m:t>
                                </m:r>
                              </m:e>
                            </m:mr>
                            <m:mr>
                              <m:e>
                                <m:r>
                                  <a:rPr lang="en-US" b="0" i="1" smtClean="0">
                                    <a:latin typeface="Cambria Math" panose="02040503050406030204" pitchFamily="18" charset="0"/>
                                  </a:rPr>
                                  <m:t>𝐿𝑐𝑎</m:t>
                                </m:r>
                              </m:e>
                              <m:e>
                                <m:r>
                                  <a:rPr lang="en-US" b="0" i="1" smtClean="0">
                                    <a:latin typeface="Cambria Math" panose="02040503050406030204" pitchFamily="18" charset="0"/>
                                  </a:rPr>
                                  <m:t>𝐿𝑐𝑏</m:t>
                                </m:r>
                              </m:e>
                              <m:e>
                                <m:r>
                                  <a:rPr lang="en-US" b="0" i="1" smtClean="0">
                                    <a:latin typeface="Cambria Math" panose="02040503050406030204" pitchFamily="18" charset="0"/>
                                  </a:rPr>
                                  <m:t>𝐿𝑐𝑐</m:t>
                                </m:r>
                              </m:e>
                            </m:mr>
                          </m:m>
                        </m:e>
                      </m:d>
                    </m:oMath>
                  </m:oMathPara>
                </a14:m>
                <a:endParaRPr lang="en-IN" dirty="0"/>
              </a:p>
            </p:txBody>
          </p:sp>
        </mc:Choice>
        <mc:Fallback>
          <p:sp>
            <p:nvSpPr>
              <p:cNvPr id="12" name="TextBox 11"/>
              <p:cNvSpPr txBox="1">
                <a:spLocks noRot="1" noChangeAspect="1" noMove="1" noResize="1" noEditPoints="1" noAdjustHandles="1" noChangeArrowheads="1" noChangeShapeType="1" noTextEdit="1"/>
              </p:cNvSpPr>
              <p:nvPr/>
            </p:nvSpPr>
            <p:spPr>
              <a:xfrm>
                <a:off x="5427728" y="1052056"/>
                <a:ext cx="1452784" cy="830484"/>
              </a:xfrm>
              <a:prstGeom prst="rect">
                <a:avLst/>
              </a:prstGeom>
              <a:blipFill rotWithShape="0">
                <a:blip r:embed="rId5"/>
                <a:stretch>
                  <a:fillRect r="-25941"/>
                </a:stretch>
              </a:blipFill>
            </p:spPr>
            <p:txBody>
              <a:bodyPr/>
              <a:lstStyle/>
              <a:p>
                <a:r>
                  <a:rPr lang="en-IN">
                    <a:noFill/>
                  </a:rPr>
                  <a:t> </a:t>
                </a:r>
              </a:p>
            </p:txBody>
          </p:sp>
        </mc:Fallback>
      </mc:AlternateContent>
      <p:sp>
        <p:nvSpPr>
          <p:cNvPr id="13" name="TextBox 12"/>
          <p:cNvSpPr txBox="1"/>
          <p:nvPr/>
        </p:nvSpPr>
        <p:spPr>
          <a:xfrm>
            <a:off x="5275532" y="1332212"/>
            <a:ext cx="45719" cy="369332"/>
          </a:xfrm>
          <a:prstGeom prst="rect">
            <a:avLst/>
          </a:prstGeom>
          <a:noFill/>
        </p:spPr>
        <p:txBody>
          <a:bodyPr wrap="square" rtlCol="0">
            <a:spAutoFit/>
          </a:bodyPr>
          <a:lstStyle/>
          <a:p>
            <a:r>
              <a:rPr lang="en-US" dirty="0" smtClean="0"/>
              <a:t>P</a:t>
            </a:r>
            <a:endParaRPr lang="en-IN" dirty="0"/>
          </a:p>
        </p:txBody>
      </p:sp>
      <mc:AlternateContent xmlns:mc="http://schemas.openxmlformats.org/markup-compatibility/2006">
        <mc:Choice xmlns:a14="http://schemas.microsoft.com/office/drawing/2010/main" Requires="a14">
          <p:sp>
            <p:nvSpPr>
              <p:cNvPr id="15" name="Rectangle 14"/>
              <p:cNvSpPr/>
              <p:nvPr/>
            </p:nvSpPr>
            <p:spPr>
              <a:xfrm>
                <a:off x="7240170" y="1159514"/>
                <a:ext cx="459613" cy="823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15" name="Rectangle 14"/>
              <p:cNvSpPr>
                <a:spLocks noRot="1" noChangeAspect="1" noMove="1" noResize="1" noEditPoints="1" noAdjustHandles="1" noChangeArrowheads="1" noChangeShapeType="1" noTextEdit="1"/>
              </p:cNvSpPr>
              <p:nvPr/>
            </p:nvSpPr>
            <p:spPr>
              <a:xfrm>
                <a:off x="7240170" y="1159514"/>
                <a:ext cx="459613" cy="823110"/>
              </a:xfrm>
              <a:prstGeom prst="rect">
                <a:avLst/>
              </a:prstGeom>
              <a:blipFill rotWithShape="0">
                <a:blip r:embed="rId6"/>
                <a:stretch>
                  <a:fillRect/>
                </a:stretch>
              </a:blipFill>
            </p:spPr>
            <p:txBody>
              <a:bodyPr/>
              <a:lstStyle/>
              <a:p>
                <a:r>
                  <a:rPr lang="en-IN">
                    <a:noFill/>
                  </a:rPr>
                  <a:t> </a:t>
                </a:r>
              </a:p>
            </p:txBody>
          </p:sp>
        </mc:Fallback>
      </mc:AlternateContent>
      <p:sp>
        <p:nvSpPr>
          <p:cNvPr id="16" name="Double Bracket 15"/>
          <p:cNvSpPr/>
          <p:nvPr/>
        </p:nvSpPr>
        <p:spPr>
          <a:xfrm>
            <a:off x="7310241" y="1128974"/>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8" name="TextBox 17"/>
          <p:cNvSpPr txBox="1"/>
          <p:nvPr/>
        </p:nvSpPr>
        <p:spPr>
          <a:xfrm>
            <a:off x="7617900" y="1386403"/>
            <a:ext cx="205077" cy="369332"/>
          </a:xfrm>
          <a:prstGeom prst="rect">
            <a:avLst/>
          </a:prstGeom>
          <a:noFill/>
        </p:spPr>
        <p:txBody>
          <a:bodyPr wrap="square" rtlCol="0">
            <a:spAutoFit/>
          </a:bodyPr>
          <a:lstStyle/>
          <a:p>
            <a:r>
              <a:rPr lang="en-US" dirty="0" smtClean="0"/>
              <a:t>+</a:t>
            </a:r>
            <a:endParaRPr lang="en-IN" dirty="0"/>
          </a:p>
        </p:txBody>
      </p:sp>
      <p:sp>
        <p:nvSpPr>
          <p:cNvPr id="19" name="Double Bracket 18"/>
          <p:cNvSpPr/>
          <p:nvPr/>
        </p:nvSpPr>
        <p:spPr>
          <a:xfrm>
            <a:off x="8019574" y="1129902"/>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0" name="TextBox 19"/>
              <p:cNvSpPr txBox="1"/>
              <p:nvPr/>
            </p:nvSpPr>
            <p:spPr>
              <a:xfrm>
                <a:off x="7990628" y="1171236"/>
                <a:ext cx="145278"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𝐸</m:t>
                            </m:r>
                            <m:r>
                              <a:rPr lang="en-US" b="0" i="1" smtClean="0">
                                <a:latin typeface="Cambria Math" panose="02040503050406030204" pitchFamily="18" charset="0"/>
                              </a:rPr>
                              <m:t>𝑎</m:t>
                            </m:r>
                          </m:e>
                        </m:mr>
                        <m:mr>
                          <m:e>
                            <m:r>
                              <a:rPr lang="en-US" b="0" i="1" smtClean="0">
                                <a:latin typeface="Cambria Math" panose="02040503050406030204" pitchFamily="18" charset="0"/>
                              </a:rPr>
                              <m:t>𝐸𝑏</m:t>
                            </m:r>
                          </m:e>
                        </m:mr>
                        <m:mr>
                          <m:e>
                            <m:r>
                              <a:rPr lang="en-US" b="0" i="1" smtClean="0">
                                <a:latin typeface="Cambria Math" panose="02040503050406030204" pitchFamily="18" charset="0"/>
                              </a:rPr>
                              <m:t>𝐸𝑐</m:t>
                            </m:r>
                          </m:e>
                        </m:mr>
                      </m:m>
                    </m:oMath>
                  </m:oMathPara>
                </a14:m>
                <a:endParaRPr lang="en-IN" dirty="0"/>
              </a:p>
            </p:txBody>
          </p:sp>
        </mc:Choice>
        <mc:Fallback>
          <p:sp>
            <p:nvSpPr>
              <p:cNvPr id="20" name="TextBox 19"/>
              <p:cNvSpPr txBox="1">
                <a:spLocks noRot="1" noChangeAspect="1" noMove="1" noResize="1" noEditPoints="1" noAdjustHandles="1" noChangeArrowheads="1" noChangeShapeType="1" noTextEdit="1"/>
              </p:cNvSpPr>
              <p:nvPr/>
            </p:nvSpPr>
            <p:spPr>
              <a:xfrm>
                <a:off x="7990628" y="1171236"/>
                <a:ext cx="145278" cy="846963"/>
              </a:xfrm>
              <a:prstGeom prst="rect">
                <a:avLst/>
              </a:prstGeom>
              <a:blipFill rotWithShape="0">
                <a:blip r:embed="rId7"/>
                <a:stretch>
                  <a:fillRect r="-137500"/>
                </a:stretch>
              </a:blipFill>
            </p:spPr>
            <p:txBody>
              <a:bodyPr/>
              <a:lstStyle/>
              <a:p>
                <a:r>
                  <a:rPr lang="en-IN">
                    <a:noFill/>
                  </a:rPr>
                  <a:t> </a:t>
                </a:r>
              </a:p>
            </p:txBody>
          </p:sp>
        </mc:Fallback>
      </mc:AlternateContent>
      <p:sp>
        <p:nvSpPr>
          <p:cNvPr id="21" name="TextBox 20"/>
          <p:cNvSpPr txBox="1"/>
          <p:nvPr/>
        </p:nvSpPr>
        <p:spPr>
          <a:xfrm>
            <a:off x="8310099" y="1410051"/>
            <a:ext cx="694236" cy="369332"/>
          </a:xfrm>
          <a:prstGeom prst="rect">
            <a:avLst/>
          </a:prstGeom>
          <a:noFill/>
        </p:spPr>
        <p:txBody>
          <a:bodyPr wrap="square" rtlCol="0">
            <a:spAutoFit/>
          </a:bodyPr>
          <a:lstStyle/>
          <a:p>
            <a:r>
              <a:rPr lang="en-US" dirty="0" smtClean="0"/>
              <a:t>……1</a:t>
            </a:r>
            <a:endParaRPr lang="en-IN" dirty="0"/>
          </a:p>
        </p:txBody>
      </p:sp>
      <mc:AlternateContent xmlns:mc="http://schemas.openxmlformats.org/markup-compatibility/2006">
        <mc:Choice xmlns:a14="http://schemas.microsoft.com/office/drawing/2010/main" Requires="a14">
          <p:sp>
            <p:nvSpPr>
              <p:cNvPr id="23" name="TextBox 22"/>
              <p:cNvSpPr txBox="1"/>
              <p:nvPr/>
            </p:nvSpPr>
            <p:spPr>
              <a:xfrm>
                <a:off x="2683378" y="2259620"/>
                <a:ext cx="3973795" cy="484876"/>
              </a:xfrm>
              <a:prstGeom prst="rect">
                <a:avLst/>
              </a:prstGeom>
              <a:solidFill>
                <a:schemeClr val="bg1"/>
              </a:solidFill>
              <a:ln>
                <a:solidFill>
                  <a:schemeClr val="tx1"/>
                </a:solidFill>
              </a:ln>
            </p:spPr>
            <p:txBody>
              <a:bodyPr wrap="square" rtlCol="0">
                <a:spAutoFit/>
              </a:bodyPr>
              <a:lstStyle/>
              <a:p>
                <a:r>
                  <a:rPr lang="en-US" dirty="0" smtClean="0"/>
                  <a:t>V=</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smtClean="0">
                              <a:latin typeface="Cambria Math" panose="02040503050406030204" pitchFamily="18" charset="0"/>
                            </a:rPr>
                            <m:t>𝑎𝑠</m:t>
                          </m:r>
                        </m:e>
                        <m:e>
                          <m:r>
                            <a:rPr lang="en-US" b="0" i="1" smtClean="0">
                              <a:latin typeface="Cambria Math" panose="02040503050406030204" pitchFamily="18" charset="0"/>
                            </a:rPr>
                            <m:t>𝑉𝑏𝑠</m:t>
                          </m:r>
                        </m:e>
                        <m:e>
                          <m:r>
                            <a:rPr lang="en-US" b="0" i="1" smtClean="0">
                              <a:latin typeface="Cambria Math" panose="02040503050406030204" pitchFamily="18" charset="0"/>
                            </a:rPr>
                            <m:t>𝑉𝑐𝑠</m:t>
                          </m:r>
                          <m:r>
                            <a:rPr lang="en-US" b="0" i="1" smtClean="0">
                              <a:latin typeface="Cambria Math" panose="02040503050406030204" pitchFamily="18" charset="0"/>
                            </a:rPr>
                            <m:t>   </m:t>
                          </m:r>
                        </m:e>
                      </m:mr>
                    </m:m>
                  </m:oMath>
                </a14:m>
                <a:endParaRPr lang="en-IN" dirty="0"/>
              </a:p>
            </p:txBody>
          </p:sp>
        </mc:Choice>
        <mc:Fallback>
          <p:sp>
            <p:nvSpPr>
              <p:cNvPr id="23" name="TextBox 22"/>
              <p:cNvSpPr txBox="1">
                <a:spLocks noRot="1" noChangeAspect="1" noMove="1" noResize="1" noEditPoints="1" noAdjustHandles="1" noChangeArrowheads="1" noChangeShapeType="1" noTextEdit="1"/>
              </p:cNvSpPr>
              <p:nvPr/>
            </p:nvSpPr>
            <p:spPr>
              <a:xfrm>
                <a:off x="2683378" y="2259620"/>
                <a:ext cx="3973795" cy="484876"/>
              </a:xfrm>
              <a:prstGeom prst="rect">
                <a:avLst/>
              </a:prstGeom>
              <a:blipFill rotWithShape="0">
                <a:blip r:embed="rId8"/>
                <a:stretch>
                  <a:fillRect l="-1070" b="-7407"/>
                </a:stretch>
              </a:blipFill>
              <a:ln>
                <a:solidFill>
                  <a:schemeClr val="tx1"/>
                </a:solidFill>
              </a:ln>
            </p:spPr>
            <p:txBody>
              <a:bodyPr/>
              <a:lstStyle/>
              <a:p>
                <a:r>
                  <a:rPr lang="en-IN">
                    <a:noFill/>
                  </a:rPr>
                  <a:t> </a:t>
                </a:r>
              </a:p>
            </p:txBody>
          </p:sp>
        </mc:Fallback>
      </mc:AlternateContent>
      <p:sp>
        <p:nvSpPr>
          <p:cNvPr id="24" name="Double Bracket 23"/>
          <p:cNvSpPr/>
          <p:nvPr/>
        </p:nvSpPr>
        <p:spPr>
          <a:xfrm>
            <a:off x="3140382" y="2366569"/>
            <a:ext cx="1624698" cy="315189"/>
          </a:xfrm>
          <a:prstGeom prst="bracketPair">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6" name="TextBox 25"/>
              <p:cNvSpPr txBox="1"/>
              <p:nvPr/>
            </p:nvSpPr>
            <p:spPr>
              <a:xfrm>
                <a:off x="4983483" y="2161712"/>
                <a:ext cx="596728" cy="10400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r>
                            <a:rPr lang="en-US" b="0" i="1" smtClean="0">
                              <a:latin typeface="Cambria Math" panose="02040503050406030204" pitchFamily="18" charset="0"/>
                            </a:rPr>
                            <m:t>𝐵𝐸𝑀𝐹𝑠</m:t>
                          </m:r>
                        </m:e>
                      </m:nary>
                    </m:oMath>
                  </m:oMathPara>
                </a14:m>
                <a:endParaRPr lang="en-IN" dirty="0"/>
              </a:p>
              <a:p>
                <a:endParaRPr lang="en-IN" dirty="0"/>
              </a:p>
            </p:txBody>
          </p:sp>
        </mc:Choice>
        <mc:Fallback>
          <p:sp>
            <p:nvSpPr>
              <p:cNvPr id="26" name="TextBox 25"/>
              <p:cNvSpPr txBox="1">
                <a:spLocks noRot="1" noChangeAspect="1" noMove="1" noResize="1" noEditPoints="1" noAdjustHandles="1" noChangeArrowheads="1" noChangeShapeType="1" noTextEdit="1"/>
              </p:cNvSpPr>
              <p:nvPr/>
            </p:nvSpPr>
            <p:spPr>
              <a:xfrm>
                <a:off x="4983483" y="2161712"/>
                <a:ext cx="596728" cy="1040093"/>
              </a:xfrm>
              <a:prstGeom prst="rect">
                <a:avLst/>
              </a:prstGeom>
              <a:blipFill rotWithShape="0">
                <a:blip r:embed="rId9"/>
                <a:stretch>
                  <a:fillRect r="-96907"/>
                </a:stretch>
              </a:blipFill>
            </p:spPr>
            <p:txBody>
              <a:bodyPr/>
              <a:lstStyle/>
              <a:p>
                <a:r>
                  <a:rPr lang="en-IN">
                    <a:noFill/>
                  </a:rPr>
                  <a:t> </a:t>
                </a:r>
              </a:p>
            </p:txBody>
          </p:sp>
        </mc:Fallback>
      </mc:AlternateContent>
      <p:sp>
        <p:nvSpPr>
          <p:cNvPr id="27" name="TextBox 26"/>
          <p:cNvSpPr txBox="1"/>
          <p:nvPr/>
        </p:nvSpPr>
        <p:spPr>
          <a:xfrm>
            <a:off x="4809432" y="2320456"/>
            <a:ext cx="531834" cy="369332"/>
          </a:xfrm>
          <a:prstGeom prst="rect">
            <a:avLst/>
          </a:prstGeom>
          <a:noFill/>
        </p:spPr>
        <p:txBody>
          <a:bodyPr wrap="square" rtlCol="0">
            <a:spAutoFit/>
          </a:bodyPr>
          <a:lstStyle/>
          <a:p>
            <a:r>
              <a:rPr lang="en-US" dirty="0" smtClean="0"/>
              <a:t>-</a:t>
            </a:r>
            <a:endParaRPr lang="en-IN" dirty="0"/>
          </a:p>
        </p:txBody>
      </p:sp>
      <p:sp>
        <p:nvSpPr>
          <p:cNvPr id="28" name="TextBox 27"/>
          <p:cNvSpPr txBox="1"/>
          <p:nvPr/>
        </p:nvSpPr>
        <p:spPr>
          <a:xfrm>
            <a:off x="6664068" y="2300032"/>
            <a:ext cx="1674976" cy="369332"/>
          </a:xfrm>
          <a:prstGeom prst="rect">
            <a:avLst/>
          </a:prstGeom>
          <a:noFill/>
        </p:spPr>
        <p:txBody>
          <a:bodyPr wrap="square" rtlCol="0">
            <a:spAutoFit/>
          </a:bodyPr>
          <a:lstStyle/>
          <a:p>
            <a:r>
              <a:rPr lang="en-US" dirty="0" smtClean="0"/>
              <a:t>…………..2</a:t>
            </a:r>
            <a:endParaRPr lang="en-IN" dirty="0"/>
          </a:p>
        </p:txBody>
      </p:sp>
      <mc:AlternateContent xmlns:mc="http://schemas.openxmlformats.org/markup-compatibility/2006">
        <mc:Choice xmlns:a14="http://schemas.microsoft.com/office/drawing/2010/main" Requires="a14">
          <p:sp>
            <p:nvSpPr>
              <p:cNvPr id="3" name="TextBox 2"/>
              <p:cNvSpPr txBox="1"/>
              <p:nvPr/>
            </p:nvSpPr>
            <p:spPr>
              <a:xfrm>
                <a:off x="1598739" y="2824493"/>
                <a:ext cx="865121" cy="823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𝑉𝑎</m:t>
                            </m:r>
                          </m:e>
                        </m:mr>
                        <m:mr>
                          <m:e>
                            <m:r>
                              <a:rPr lang="en-US" b="0" i="1" smtClean="0">
                                <a:latin typeface="Cambria Math" panose="02040503050406030204" pitchFamily="18" charset="0"/>
                              </a:rPr>
                              <m:t>𝑉𝑏</m:t>
                            </m:r>
                          </m:e>
                        </m:mr>
                        <m:mr>
                          <m:e>
                            <m:r>
                              <a:rPr lang="en-US" b="0" i="1" smtClean="0">
                                <a:latin typeface="Cambria Math" panose="02040503050406030204" pitchFamily="18" charset="0"/>
                              </a:rPr>
                              <m:t>𝑉𝑐</m:t>
                            </m:r>
                          </m:e>
                        </m:mr>
                      </m:m>
                    </m:oMath>
                  </m:oMathPara>
                </a14:m>
                <a:endParaRPr lang="en-IN" dirty="0"/>
              </a:p>
            </p:txBody>
          </p:sp>
        </mc:Choice>
        <mc:Fallback>
          <p:sp>
            <p:nvSpPr>
              <p:cNvPr id="3" name="TextBox 2"/>
              <p:cNvSpPr txBox="1">
                <a:spLocks noRot="1" noChangeAspect="1" noMove="1" noResize="1" noEditPoints="1" noAdjustHandles="1" noChangeArrowheads="1" noChangeShapeType="1" noTextEdit="1"/>
              </p:cNvSpPr>
              <p:nvPr/>
            </p:nvSpPr>
            <p:spPr>
              <a:xfrm>
                <a:off x="1598739" y="2824493"/>
                <a:ext cx="865121" cy="823110"/>
              </a:xfrm>
              <a:prstGeom prst="rect">
                <a:avLst/>
              </a:prstGeom>
              <a:blipFill rotWithShape="0">
                <a:blip r:embed="rId10"/>
                <a:stretch>
                  <a:fillRect/>
                </a:stretch>
              </a:blipFill>
            </p:spPr>
            <p:txBody>
              <a:bodyPr/>
              <a:lstStyle/>
              <a:p>
                <a:r>
                  <a:rPr lang="en-IN">
                    <a:noFill/>
                  </a:rPr>
                  <a:t> </a:t>
                </a:r>
              </a:p>
            </p:txBody>
          </p:sp>
        </mc:Fallback>
      </mc:AlternateContent>
      <p:sp>
        <p:nvSpPr>
          <p:cNvPr id="14" name="TextBox 13"/>
          <p:cNvSpPr txBox="1"/>
          <p:nvPr/>
        </p:nvSpPr>
        <p:spPr>
          <a:xfrm>
            <a:off x="2271342" y="3025346"/>
            <a:ext cx="277143" cy="369332"/>
          </a:xfrm>
          <a:prstGeom prst="rect">
            <a:avLst/>
          </a:prstGeom>
          <a:noFill/>
        </p:spPr>
        <p:txBody>
          <a:bodyPr wrap="square" rtlCol="0">
            <a:spAutoFit/>
          </a:bodyPr>
          <a:lstStyle/>
          <a:p>
            <a:r>
              <a:rPr lang="en-IN" dirty="0" smtClean="0"/>
              <a:t>=  </a:t>
            </a:r>
            <a:endParaRPr lang="en-IN" dirty="0"/>
          </a:p>
        </p:txBody>
      </p:sp>
      <p:sp>
        <p:nvSpPr>
          <p:cNvPr id="17" name="TextBox 16"/>
          <p:cNvSpPr txBox="1"/>
          <p:nvPr/>
        </p:nvSpPr>
        <p:spPr>
          <a:xfrm>
            <a:off x="2490654" y="3036494"/>
            <a:ext cx="478563" cy="369332"/>
          </a:xfrm>
          <a:prstGeom prst="rect">
            <a:avLst/>
          </a:prstGeom>
          <a:noFill/>
        </p:spPr>
        <p:txBody>
          <a:bodyPr wrap="square" rtlCol="0">
            <a:spAutoFit/>
          </a:bodyPr>
          <a:lstStyle/>
          <a:p>
            <a:r>
              <a:rPr lang="en-US" dirty="0" err="1" smtClean="0"/>
              <a:t>Rs</a:t>
            </a:r>
            <a:endParaRPr lang="en-IN" dirty="0"/>
          </a:p>
        </p:txBody>
      </p:sp>
      <mc:AlternateContent xmlns:mc="http://schemas.openxmlformats.org/markup-compatibility/2006">
        <mc:Choice xmlns:a14="http://schemas.microsoft.com/office/drawing/2010/main" Requires="a14">
          <p:sp>
            <p:nvSpPr>
              <p:cNvPr id="31" name="TextBox 30"/>
              <p:cNvSpPr txBox="1"/>
              <p:nvPr/>
            </p:nvSpPr>
            <p:spPr>
              <a:xfrm>
                <a:off x="2842737" y="2905493"/>
                <a:ext cx="871670" cy="8249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IN" i="1" smtClean="0">
                              <a:latin typeface="Cambria Math" panose="02040503050406030204" pitchFamily="18" charset="0"/>
                            </a:rPr>
                          </m:ctrlPr>
                        </m:mPr>
                        <m:mr>
                          <m:e>
                            <m:r>
                              <a:rPr lang="en-IN" i="1" smtClean="0">
                                <a:latin typeface="Cambria Math" panose="02040503050406030204" pitchFamily="18" charset="0"/>
                              </a:rPr>
                              <m:t>1</m:t>
                            </m:r>
                          </m:e>
                          <m:e>
                            <m:r>
                              <a:rPr lang="en-IN" i="1" smtClean="0">
                                <a:latin typeface="Cambria Math" panose="02040503050406030204" pitchFamily="18" charset="0"/>
                              </a:rPr>
                              <m:t>0</m:t>
                            </m:r>
                          </m:e>
                          <m:e>
                            <m:r>
                              <a:rPr lang="en-IN" i="1" smtClean="0">
                                <a:latin typeface="Cambria Math" panose="02040503050406030204" pitchFamily="18" charset="0"/>
                              </a:rPr>
                              <m:t>0</m:t>
                            </m:r>
                          </m:e>
                        </m:mr>
                        <m:mr>
                          <m:e>
                            <m:r>
                              <a:rPr lang="en-IN" i="1" smtClean="0">
                                <a:latin typeface="Cambria Math" panose="02040503050406030204" pitchFamily="18" charset="0"/>
                              </a:rPr>
                              <m:t>0</m:t>
                            </m:r>
                          </m:e>
                          <m:e>
                            <m:r>
                              <a:rPr lang="en-IN" i="1" smtClean="0">
                                <a:latin typeface="Cambria Math" panose="02040503050406030204" pitchFamily="18" charset="0"/>
                              </a:rPr>
                              <m:t>1</m:t>
                            </m:r>
                          </m:e>
                          <m:e>
                            <m:r>
                              <a:rPr lang="en-IN" i="1" smtClean="0">
                                <a:latin typeface="Cambria Math" panose="02040503050406030204" pitchFamily="18" charset="0"/>
                              </a:rPr>
                              <m:t>0</m:t>
                            </m:r>
                          </m:e>
                        </m:mr>
                        <m:mr>
                          <m:e>
                            <m:r>
                              <a:rPr lang="en-IN" i="1" smtClean="0">
                                <a:latin typeface="Cambria Math" panose="02040503050406030204" pitchFamily="18" charset="0"/>
                              </a:rPr>
                              <m:t>0</m:t>
                            </m:r>
                          </m:e>
                          <m:e>
                            <m:r>
                              <a:rPr lang="en-IN" i="1" smtClean="0">
                                <a:latin typeface="Cambria Math" panose="02040503050406030204" pitchFamily="18" charset="0"/>
                              </a:rPr>
                              <m:t>0</m:t>
                            </m:r>
                          </m:e>
                          <m:e>
                            <m:r>
                              <a:rPr lang="en-IN" i="1" smtClean="0">
                                <a:latin typeface="Cambria Math" panose="02040503050406030204" pitchFamily="18" charset="0"/>
                              </a:rPr>
                              <m:t>1</m:t>
                            </m:r>
                          </m:e>
                        </m:mr>
                      </m:m>
                    </m:oMath>
                  </m:oMathPara>
                </a14:m>
                <a:endParaRPr lang="en-IN" dirty="0"/>
              </a:p>
            </p:txBody>
          </p:sp>
        </mc:Choice>
        <mc:Fallback>
          <p:sp>
            <p:nvSpPr>
              <p:cNvPr id="31" name="TextBox 30"/>
              <p:cNvSpPr txBox="1">
                <a:spLocks noRot="1" noChangeAspect="1" noMove="1" noResize="1" noEditPoints="1" noAdjustHandles="1" noChangeArrowheads="1" noChangeShapeType="1" noTextEdit="1"/>
              </p:cNvSpPr>
              <p:nvPr/>
            </p:nvSpPr>
            <p:spPr>
              <a:xfrm>
                <a:off x="2842737" y="2905493"/>
                <a:ext cx="871670" cy="824906"/>
              </a:xfrm>
              <a:prstGeom prst="rect">
                <a:avLst/>
              </a:prstGeom>
              <a:blipFill rotWithShape="0">
                <a:blip r:embed="rId11"/>
                <a:stretch>
                  <a:fillRect r="-5594"/>
                </a:stretch>
              </a:blipFill>
            </p:spPr>
            <p:txBody>
              <a:bodyPr/>
              <a:lstStyle/>
              <a:p>
                <a:r>
                  <a:rPr lang="en-IN">
                    <a:noFill/>
                  </a:rPr>
                  <a:t> </a:t>
                </a:r>
              </a:p>
            </p:txBody>
          </p:sp>
        </mc:Fallback>
      </mc:AlternateContent>
      <p:sp>
        <p:nvSpPr>
          <p:cNvPr id="32" name="Right Bracket 31"/>
          <p:cNvSpPr/>
          <p:nvPr/>
        </p:nvSpPr>
        <p:spPr>
          <a:xfrm>
            <a:off x="3822893" y="2897173"/>
            <a:ext cx="102550" cy="999858"/>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3" name="Left Bracket 32"/>
          <p:cNvSpPr/>
          <p:nvPr/>
        </p:nvSpPr>
        <p:spPr>
          <a:xfrm>
            <a:off x="2849805" y="2897173"/>
            <a:ext cx="324740" cy="999858"/>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34" name="TextBox 33"/>
              <p:cNvSpPr txBox="1"/>
              <p:nvPr/>
            </p:nvSpPr>
            <p:spPr>
              <a:xfrm>
                <a:off x="4088576" y="3001556"/>
                <a:ext cx="341832"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34" name="TextBox 33"/>
              <p:cNvSpPr txBox="1">
                <a:spLocks noRot="1" noChangeAspect="1" noMove="1" noResize="1" noEditPoints="1" noAdjustHandles="1" noChangeArrowheads="1" noChangeShapeType="1" noTextEdit="1"/>
              </p:cNvSpPr>
              <p:nvPr/>
            </p:nvSpPr>
            <p:spPr>
              <a:xfrm>
                <a:off x="4088576" y="3001556"/>
                <a:ext cx="341832" cy="846963"/>
              </a:xfrm>
              <a:prstGeom prst="rect">
                <a:avLst/>
              </a:prstGeom>
              <a:blipFill rotWithShape="0">
                <a:blip r:embed="rId12"/>
                <a:stretch>
                  <a:fillRect/>
                </a:stretch>
              </a:blipFill>
            </p:spPr>
            <p:txBody>
              <a:bodyPr/>
              <a:lstStyle/>
              <a:p>
                <a:r>
                  <a:rPr lang="en-IN">
                    <a:noFill/>
                  </a:rPr>
                  <a:t> </a:t>
                </a:r>
              </a:p>
            </p:txBody>
          </p:sp>
        </mc:Fallback>
      </mc:AlternateContent>
      <p:sp>
        <p:nvSpPr>
          <p:cNvPr id="35" name="Double Bracket 34"/>
          <p:cNvSpPr/>
          <p:nvPr/>
        </p:nvSpPr>
        <p:spPr>
          <a:xfrm>
            <a:off x="4098861" y="2930688"/>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7" name="TextBox 36"/>
          <p:cNvSpPr txBox="1"/>
          <p:nvPr/>
        </p:nvSpPr>
        <p:spPr>
          <a:xfrm>
            <a:off x="4500705" y="3133280"/>
            <a:ext cx="434552" cy="369332"/>
          </a:xfrm>
          <a:prstGeom prst="rect">
            <a:avLst/>
          </a:prstGeom>
          <a:noFill/>
        </p:spPr>
        <p:txBody>
          <a:bodyPr wrap="square" rtlCol="0">
            <a:spAutoFit/>
          </a:bodyPr>
          <a:lstStyle/>
          <a:p>
            <a:r>
              <a:rPr lang="en-US" dirty="0" smtClean="0"/>
              <a:t>+</a:t>
            </a:r>
            <a:endParaRPr lang="en-IN" dirty="0"/>
          </a:p>
        </p:txBody>
      </p:sp>
      <p:sp>
        <p:nvSpPr>
          <p:cNvPr id="38" name="TextBox 37"/>
          <p:cNvSpPr txBox="1"/>
          <p:nvPr/>
        </p:nvSpPr>
        <p:spPr>
          <a:xfrm>
            <a:off x="4763965" y="3142923"/>
            <a:ext cx="45719" cy="369332"/>
          </a:xfrm>
          <a:prstGeom prst="rect">
            <a:avLst/>
          </a:prstGeom>
          <a:noFill/>
        </p:spPr>
        <p:txBody>
          <a:bodyPr wrap="square" rtlCol="0">
            <a:spAutoFit/>
          </a:bodyPr>
          <a:lstStyle/>
          <a:p>
            <a:r>
              <a:rPr lang="en-US" dirty="0" smtClean="0"/>
              <a:t>P</a:t>
            </a:r>
            <a:endParaRPr lang="en-IN" dirty="0"/>
          </a:p>
        </p:txBody>
      </p:sp>
      <mc:AlternateContent xmlns:mc="http://schemas.openxmlformats.org/markup-compatibility/2006">
        <mc:Choice xmlns:a14="http://schemas.microsoft.com/office/drawing/2010/main" Requires="a14">
          <p:sp>
            <p:nvSpPr>
              <p:cNvPr id="39" name="TextBox 38"/>
              <p:cNvSpPr txBox="1"/>
              <p:nvPr/>
            </p:nvSpPr>
            <p:spPr>
              <a:xfrm>
                <a:off x="4775252" y="2954884"/>
                <a:ext cx="1543512" cy="848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𝐿</m:t>
                                </m:r>
                              </m:e>
                              <m:e>
                                <m:r>
                                  <a:rPr lang="en-US" b="0" i="1" smtClean="0">
                                    <a:latin typeface="Cambria Math" panose="02040503050406030204" pitchFamily="18" charset="0"/>
                                  </a:rPr>
                                  <m:t>𝑀</m:t>
                                </m:r>
                              </m:e>
                              <m:e>
                                <m:r>
                                  <a:rPr lang="en-US" b="0" i="1" smtClean="0">
                                    <a:latin typeface="Cambria Math" panose="02040503050406030204" pitchFamily="18" charset="0"/>
                                  </a:rPr>
                                  <m:t>𝑀</m:t>
                                </m:r>
                              </m:e>
                            </m:mr>
                            <m:mr>
                              <m:e>
                                <m:r>
                                  <a:rPr lang="en-US" b="0" i="1" smtClean="0">
                                    <a:latin typeface="Cambria Math" panose="02040503050406030204" pitchFamily="18" charset="0"/>
                                  </a:rPr>
                                  <m:t>𝑀</m:t>
                                </m:r>
                              </m:e>
                              <m:e>
                                <m:r>
                                  <a:rPr lang="en-US" b="0" i="1" smtClean="0">
                                    <a:latin typeface="Cambria Math" panose="02040503050406030204" pitchFamily="18" charset="0"/>
                                  </a:rPr>
                                  <m:t>𝐿</m:t>
                                </m:r>
                              </m:e>
                              <m:e>
                                <m:r>
                                  <a:rPr lang="en-US" b="0" i="1" smtClean="0">
                                    <a:latin typeface="Cambria Math" panose="02040503050406030204" pitchFamily="18" charset="0"/>
                                  </a:rPr>
                                  <m:t>𝑀</m:t>
                                </m:r>
                              </m:e>
                            </m:mr>
                            <m:mr>
                              <m:e>
                                <m:r>
                                  <a:rPr lang="en-US" b="0" i="1" smtClean="0">
                                    <a:latin typeface="Cambria Math" panose="02040503050406030204" pitchFamily="18" charset="0"/>
                                  </a:rPr>
                                  <m:t>0</m:t>
                                </m:r>
                              </m:e>
                              <m:e>
                                <m:r>
                                  <a:rPr lang="en-US" b="0" i="1" smtClean="0">
                                    <a:latin typeface="Cambria Math" panose="02040503050406030204" pitchFamily="18" charset="0"/>
                                  </a:rPr>
                                  <m:t>𝑀</m:t>
                                </m:r>
                              </m:e>
                              <m:e>
                                <m:r>
                                  <a:rPr lang="en-US" b="0" i="1" smtClean="0">
                                    <a:latin typeface="Cambria Math" panose="02040503050406030204" pitchFamily="18" charset="0"/>
                                  </a:rPr>
                                  <m:t>𝐿</m:t>
                                </m:r>
                              </m:e>
                            </m:mr>
                          </m:m>
                        </m:e>
                      </m:d>
                    </m:oMath>
                  </m:oMathPara>
                </a14:m>
                <a:endParaRPr lang="en-IN" dirty="0"/>
              </a:p>
            </p:txBody>
          </p:sp>
        </mc:Choice>
        <mc:Fallback>
          <p:sp>
            <p:nvSpPr>
              <p:cNvPr id="39" name="TextBox 38"/>
              <p:cNvSpPr txBox="1">
                <a:spLocks noRot="1" noChangeAspect="1" noMove="1" noResize="1" noEditPoints="1" noAdjustHandles="1" noChangeArrowheads="1" noChangeShapeType="1" noTextEdit="1"/>
              </p:cNvSpPr>
              <p:nvPr/>
            </p:nvSpPr>
            <p:spPr>
              <a:xfrm>
                <a:off x="4775252" y="2954884"/>
                <a:ext cx="1543512" cy="848822"/>
              </a:xfrm>
              <a:prstGeom prst="rect">
                <a:avLst/>
              </a:prstGeom>
              <a:blipFill rotWithShape="0">
                <a:blip r:embed="rId1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6235702" y="3015216"/>
                <a:ext cx="341832"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40" name="TextBox 39"/>
              <p:cNvSpPr txBox="1">
                <a:spLocks noRot="1" noChangeAspect="1" noMove="1" noResize="1" noEditPoints="1" noAdjustHandles="1" noChangeArrowheads="1" noChangeShapeType="1" noTextEdit="1"/>
              </p:cNvSpPr>
              <p:nvPr/>
            </p:nvSpPr>
            <p:spPr>
              <a:xfrm>
                <a:off x="6235702" y="3015216"/>
                <a:ext cx="341832" cy="846963"/>
              </a:xfrm>
              <a:prstGeom prst="rect">
                <a:avLst/>
              </a:prstGeom>
              <a:blipFill rotWithShape="0">
                <a:blip r:embed="rId14"/>
                <a:stretch>
                  <a:fillRect/>
                </a:stretch>
              </a:blipFill>
            </p:spPr>
            <p:txBody>
              <a:bodyPr/>
              <a:lstStyle/>
              <a:p>
                <a:r>
                  <a:rPr lang="en-IN">
                    <a:noFill/>
                  </a:rPr>
                  <a:t> </a:t>
                </a:r>
              </a:p>
            </p:txBody>
          </p:sp>
        </mc:Fallback>
      </mc:AlternateContent>
      <p:sp>
        <p:nvSpPr>
          <p:cNvPr id="41" name="Double Bracket 40"/>
          <p:cNvSpPr/>
          <p:nvPr/>
        </p:nvSpPr>
        <p:spPr>
          <a:xfrm>
            <a:off x="6247938" y="2973747"/>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3" name="Double Bracket 42"/>
          <p:cNvSpPr/>
          <p:nvPr/>
        </p:nvSpPr>
        <p:spPr>
          <a:xfrm>
            <a:off x="1867247" y="2789226"/>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44" name="TextBox 43"/>
              <p:cNvSpPr txBox="1"/>
              <p:nvPr/>
            </p:nvSpPr>
            <p:spPr>
              <a:xfrm>
                <a:off x="6913466" y="3008633"/>
                <a:ext cx="434552" cy="823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a:latin typeface="Cambria Math" panose="02040503050406030204" pitchFamily="18" charset="0"/>
                            </a:rPr>
                          </m:ctrlPr>
                        </m:mPr>
                        <m:mr>
                          <m:e>
                            <m:r>
                              <m:rPr>
                                <m:brk m:alnAt="7"/>
                              </m:rPr>
                              <a:rPr lang="en-US" i="1">
                                <a:latin typeface="Cambria Math" panose="02040503050406030204" pitchFamily="18" charset="0"/>
                              </a:rPr>
                              <m:t>𝐸</m:t>
                            </m:r>
                            <m:r>
                              <a:rPr lang="en-US" i="1">
                                <a:latin typeface="Cambria Math" panose="02040503050406030204" pitchFamily="18" charset="0"/>
                              </a:rPr>
                              <m:t>𝑎</m:t>
                            </m:r>
                          </m:e>
                        </m:mr>
                        <m:mr>
                          <m:e>
                            <m:r>
                              <a:rPr lang="en-US" i="1">
                                <a:latin typeface="Cambria Math" panose="02040503050406030204" pitchFamily="18" charset="0"/>
                              </a:rPr>
                              <m:t>𝐸𝑏</m:t>
                            </m:r>
                          </m:e>
                        </m:mr>
                        <m:mr>
                          <m:e>
                            <m:r>
                              <a:rPr lang="en-US" i="1">
                                <a:latin typeface="Cambria Math" panose="02040503050406030204" pitchFamily="18" charset="0"/>
                              </a:rPr>
                              <m:t>𝐸𝑐</m:t>
                            </m:r>
                          </m:e>
                        </m:mr>
                      </m:m>
                    </m:oMath>
                  </m:oMathPara>
                </a14:m>
                <a:endParaRPr lang="en-IN" i="1" dirty="0">
                  <a:latin typeface="Cambria Math" panose="02040503050406030204" pitchFamily="18" charset="0"/>
                </a:endParaRPr>
              </a:p>
            </p:txBody>
          </p:sp>
        </mc:Choice>
        <mc:Fallback>
          <p:sp>
            <p:nvSpPr>
              <p:cNvPr id="44" name="TextBox 43"/>
              <p:cNvSpPr txBox="1">
                <a:spLocks noRot="1" noChangeAspect="1" noMove="1" noResize="1" noEditPoints="1" noAdjustHandles="1" noChangeArrowheads="1" noChangeShapeType="1" noTextEdit="1"/>
              </p:cNvSpPr>
              <p:nvPr/>
            </p:nvSpPr>
            <p:spPr>
              <a:xfrm>
                <a:off x="6913466" y="3008633"/>
                <a:ext cx="434552" cy="823110"/>
              </a:xfrm>
              <a:prstGeom prst="rect">
                <a:avLst/>
              </a:prstGeom>
              <a:blipFill rotWithShape="0">
                <a:blip r:embed="rId15"/>
                <a:stretch>
                  <a:fillRect/>
                </a:stretch>
              </a:blipFill>
            </p:spPr>
            <p:txBody>
              <a:bodyPr/>
              <a:lstStyle/>
              <a:p>
                <a:r>
                  <a:rPr lang="en-IN">
                    <a:noFill/>
                  </a:rPr>
                  <a:t> </a:t>
                </a:r>
              </a:p>
            </p:txBody>
          </p:sp>
        </mc:Fallback>
      </mc:AlternateContent>
      <p:sp>
        <p:nvSpPr>
          <p:cNvPr id="45" name="Double Bracket 44"/>
          <p:cNvSpPr/>
          <p:nvPr/>
        </p:nvSpPr>
        <p:spPr>
          <a:xfrm>
            <a:off x="6971929" y="2954443"/>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6" name="TextBox 45"/>
          <p:cNvSpPr txBox="1"/>
          <p:nvPr/>
        </p:nvSpPr>
        <p:spPr>
          <a:xfrm>
            <a:off x="6623951" y="3177556"/>
            <a:ext cx="434552" cy="369332"/>
          </a:xfrm>
          <a:prstGeom prst="rect">
            <a:avLst/>
          </a:prstGeom>
          <a:noFill/>
        </p:spPr>
        <p:txBody>
          <a:bodyPr wrap="square" rtlCol="0">
            <a:spAutoFit/>
          </a:bodyPr>
          <a:lstStyle/>
          <a:p>
            <a:r>
              <a:rPr lang="en-US" dirty="0" smtClean="0"/>
              <a:t>+</a:t>
            </a:r>
            <a:endParaRPr lang="en-IN" dirty="0"/>
          </a:p>
        </p:txBody>
      </p:sp>
      <p:sp>
        <p:nvSpPr>
          <p:cNvPr id="47" name="TextBox 46"/>
          <p:cNvSpPr txBox="1"/>
          <p:nvPr/>
        </p:nvSpPr>
        <p:spPr>
          <a:xfrm>
            <a:off x="7371554" y="3134984"/>
            <a:ext cx="1003259" cy="369332"/>
          </a:xfrm>
          <a:prstGeom prst="rect">
            <a:avLst/>
          </a:prstGeom>
          <a:noFill/>
        </p:spPr>
        <p:txBody>
          <a:bodyPr wrap="square" rtlCol="0">
            <a:spAutoFit/>
          </a:bodyPr>
          <a:lstStyle/>
          <a:p>
            <a:r>
              <a:rPr lang="en-US" dirty="0" smtClean="0"/>
              <a:t>…………3</a:t>
            </a:r>
            <a:endParaRPr lang="en-IN" dirty="0"/>
          </a:p>
        </p:txBody>
      </p:sp>
      <p:sp>
        <p:nvSpPr>
          <p:cNvPr id="51" name="TextBox 50"/>
          <p:cNvSpPr txBox="1"/>
          <p:nvPr/>
        </p:nvSpPr>
        <p:spPr>
          <a:xfrm>
            <a:off x="1627438" y="3990280"/>
            <a:ext cx="4193370" cy="369332"/>
          </a:xfrm>
          <a:prstGeom prst="rect">
            <a:avLst/>
          </a:prstGeom>
          <a:noFill/>
        </p:spPr>
        <p:txBody>
          <a:bodyPr wrap="square" rtlCol="0">
            <a:spAutoFit/>
          </a:bodyPr>
          <a:lstStyle/>
          <a:p>
            <a:r>
              <a:rPr lang="en-US" dirty="0" smtClean="0"/>
              <a:t>Simplifying the </a:t>
            </a:r>
            <a:r>
              <a:rPr lang="en-US" dirty="0" err="1" smtClean="0"/>
              <a:t>eq</a:t>
            </a:r>
            <a:r>
              <a:rPr lang="en-US" dirty="0" smtClean="0"/>
              <a:t> 3 further we get :</a:t>
            </a:r>
            <a:endParaRPr lang="en-IN" dirty="0"/>
          </a:p>
        </p:txBody>
      </p:sp>
      <mc:AlternateContent xmlns:mc="http://schemas.openxmlformats.org/markup-compatibility/2006">
        <mc:Choice xmlns:a14="http://schemas.microsoft.com/office/drawing/2010/main" Requires="a14">
          <p:sp>
            <p:nvSpPr>
              <p:cNvPr id="53" name="TextBox 52"/>
              <p:cNvSpPr txBox="1"/>
              <p:nvPr/>
            </p:nvSpPr>
            <p:spPr>
              <a:xfrm>
                <a:off x="1634989" y="4399277"/>
                <a:ext cx="338352" cy="823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smtClean="0">
                                <a:latin typeface="Cambria Math" panose="02040503050406030204" pitchFamily="18" charset="0"/>
                              </a:rPr>
                              <m:t>𝑎</m:t>
                            </m:r>
                            <m:r>
                              <a:rPr lang="en-US" b="0" i="1" smtClean="0">
                                <a:latin typeface="Cambria Math" panose="02040503050406030204" pitchFamily="18" charset="0"/>
                              </a:rPr>
                              <m:t>𝑠</m:t>
                            </m:r>
                          </m:e>
                        </m:mr>
                        <m:mr>
                          <m:e>
                            <m:r>
                              <a:rPr lang="en-US" b="0" i="1" smtClean="0">
                                <a:latin typeface="Cambria Math" panose="02040503050406030204" pitchFamily="18" charset="0"/>
                              </a:rPr>
                              <m:t>𝑉</m:t>
                            </m:r>
                            <m:r>
                              <a:rPr lang="en-US" b="0" i="1" smtClean="0">
                                <a:latin typeface="Cambria Math" panose="02040503050406030204" pitchFamily="18" charset="0"/>
                              </a:rPr>
                              <m:t>𝑏</m:t>
                            </m:r>
                            <m:r>
                              <a:rPr lang="en-US" b="0" i="1" smtClean="0">
                                <a:latin typeface="Cambria Math" panose="02040503050406030204" pitchFamily="18" charset="0"/>
                              </a:rPr>
                              <m:t>𝑠</m:t>
                            </m:r>
                          </m:e>
                        </m:mr>
                        <m:mr>
                          <m:e>
                            <m:r>
                              <a:rPr lang="en-US" b="0" i="1" smtClean="0">
                                <a:latin typeface="Cambria Math" panose="02040503050406030204" pitchFamily="18" charset="0"/>
                              </a:rPr>
                              <m:t>𝑉</m:t>
                            </m:r>
                            <m:r>
                              <a:rPr lang="en-US" b="0" i="1" smtClean="0">
                                <a:latin typeface="Cambria Math" panose="02040503050406030204" pitchFamily="18" charset="0"/>
                              </a:rPr>
                              <m:t>𝑐</m:t>
                            </m:r>
                            <m:r>
                              <a:rPr lang="en-US" b="0" i="1" smtClean="0">
                                <a:latin typeface="Cambria Math" panose="02040503050406030204" pitchFamily="18" charset="0"/>
                              </a:rPr>
                              <m:t>𝑠</m:t>
                            </m:r>
                          </m:e>
                        </m:mr>
                      </m:m>
                    </m:oMath>
                  </m:oMathPara>
                </a14:m>
                <a:endParaRPr lang="en-IN" dirty="0"/>
              </a:p>
            </p:txBody>
          </p:sp>
        </mc:Choice>
        <mc:Fallback>
          <p:sp>
            <p:nvSpPr>
              <p:cNvPr id="53" name="TextBox 52"/>
              <p:cNvSpPr txBox="1">
                <a:spLocks noRot="1" noChangeAspect="1" noMove="1" noResize="1" noEditPoints="1" noAdjustHandles="1" noChangeArrowheads="1" noChangeShapeType="1" noTextEdit="1"/>
              </p:cNvSpPr>
              <p:nvPr/>
            </p:nvSpPr>
            <p:spPr>
              <a:xfrm>
                <a:off x="1634989" y="4399277"/>
                <a:ext cx="338352" cy="823110"/>
              </a:xfrm>
              <a:prstGeom prst="rect">
                <a:avLst/>
              </a:prstGeom>
              <a:blipFill rotWithShape="0">
                <a:blip r:embed="rId16"/>
                <a:stretch>
                  <a:fillRect r="-37500"/>
                </a:stretch>
              </a:blipFill>
            </p:spPr>
            <p:txBody>
              <a:bodyPr/>
              <a:lstStyle/>
              <a:p>
                <a:r>
                  <a:rPr lang="en-IN">
                    <a:noFill/>
                  </a:rPr>
                  <a:t> </a:t>
                </a:r>
              </a:p>
            </p:txBody>
          </p:sp>
        </mc:Fallback>
      </mc:AlternateContent>
      <p:sp>
        <p:nvSpPr>
          <p:cNvPr id="54" name="Double Bracket 53"/>
          <p:cNvSpPr/>
          <p:nvPr/>
        </p:nvSpPr>
        <p:spPr>
          <a:xfrm>
            <a:off x="1679524" y="4388015"/>
            <a:ext cx="463104" cy="941479"/>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55" name="TextBox 54"/>
          <p:cNvSpPr txBox="1"/>
          <p:nvPr/>
        </p:nvSpPr>
        <p:spPr>
          <a:xfrm>
            <a:off x="2195658" y="4657885"/>
            <a:ext cx="277143" cy="369332"/>
          </a:xfrm>
          <a:prstGeom prst="rect">
            <a:avLst/>
          </a:prstGeom>
          <a:noFill/>
        </p:spPr>
        <p:txBody>
          <a:bodyPr wrap="square" rtlCol="0">
            <a:spAutoFit/>
          </a:bodyPr>
          <a:lstStyle/>
          <a:p>
            <a:r>
              <a:rPr lang="en-IN" dirty="0" smtClean="0"/>
              <a:t>=  </a:t>
            </a:r>
            <a:endParaRPr lang="en-IN" dirty="0"/>
          </a:p>
        </p:txBody>
      </p:sp>
      <p:sp>
        <p:nvSpPr>
          <p:cNvPr id="56" name="TextBox 55"/>
          <p:cNvSpPr txBox="1"/>
          <p:nvPr/>
        </p:nvSpPr>
        <p:spPr>
          <a:xfrm>
            <a:off x="2375142" y="4668521"/>
            <a:ext cx="478563" cy="369332"/>
          </a:xfrm>
          <a:prstGeom prst="rect">
            <a:avLst/>
          </a:prstGeom>
          <a:noFill/>
        </p:spPr>
        <p:txBody>
          <a:bodyPr wrap="square" rtlCol="0">
            <a:spAutoFit/>
          </a:bodyPr>
          <a:lstStyle/>
          <a:p>
            <a:r>
              <a:rPr lang="en-US" dirty="0" err="1" smtClean="0"/>
              <a:t>Rs</a:t>
            </a:r>
            <a:endParaRPr lang="en-IN" dirty="0"/>
          </a:p>
        </p:txBody>
      </p:sp>
      <mc:AlternateContent xmlns:mc="http://schemas.openxmlformats.org/markup-compatibility/2006">
        <mc:Choice xmlns:a14="http://schemas.microsoft.com/office/drawing/2010/main" Requires="a14">
          <p:sp>
            <p:nvSpPr>
              <p:cNvPr id="57" name="TextBox 56"/>
              <p:cNvSpPr txBox="1"/>
              <p:nvPr/>
            </p:nvSpPr>
            <p:spPr>
              <a:xfrm>
                <a:off x="2790677" y="4552544"/>
                <a:ext cx="871670" cy="8249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IN" i="1" smtClean="0">
                              <a:latin typeface="Cambria Math" panose="02040503050406030204" pitchFamily="18" charset="0"/>
                            </a:rPr>
                          </m:ctrlPr>
                        </m:mPr>
                        <m:mr>
                          <m:e>
                            <m:r>
                              <a:rPr lang="en-IN" i="1" smtClean="0">
                                <a:latin typeface="Cambria Math" panose="02040503050406030204" pitchFamily="18" charset="0"/>
                              </a:rPr>
                              <m:t>1</m:t>
                            </m:r>
                          </m:e>
                          <m:e>
                            <m:r>
                              <a:rPr lang="en-IN" i="1" smtClean="0">
                                <a:latin typeface="Cambria Math" panose="02040503050406030204" pitchFamily="18" charset="0"/>
                              </a:rPr>
                              <m:t>0</m:t>
                            </m:r>
                          </m:e>
                          <m:e>
                            <m:r>
                              <a:rPr lang="en-IN" i="1" smtClean="0">
                                <a:latin typeface="Cambria Math" panose="02040503050406030204" pitchFamily="18" charset="0"/>
                              </a:rPr>
                              <m:t>0</m:t>
                            </m:r>
                          </m:e>
                        </m:mr>
                        <m:mr>
                          <m:e>
                            <m:r>
                              <a:rPr lang="en-IN" i="1" smtClean="0">
                                <a:latin typeface="Cambria Math" panose="02040503050406030204" pitchFamily="18" charset="0"/>
                              </a:rPr>
                              <m:t>0</m:t>
                            </m:r>
                          </m:e>
                          <m:e>
                            <m:r>
                              <a:rPr lang="en-IN" i="1" smtClean="0">
                                <a:latin typeface="Cambria Math" panose="02040503050406030204" pitchFamily="18" charset="0"/>
                              </a:rPr>
                              <m:t>1</m:t>
                            </m:r>
                          </m:e>
                          <m:e>
                            <m:r>
                              <a:rPr lang="en-IN" i="1" smtClean="0">
                                <a:latin typeface="Cambria Math" panose="02040503050406030204" pitchFamily="18" charset="0"/>
                              </a:rPr>
                              <m:t>0</m:t>
                            </m:r>
                          </m:e>
                        </m:mr>
                        <m:mr>
                          <m:e>
                            <m:r>
                              <a:rPr lang="en-IN" i="1" smtClean="0">
                                <a:latin typeface="Cambria Math" panose="02040503050406030204" pitchFamily="18" charset="0"/>
                              </a:rPr>
                              <m:t>0</m:t>
                            </m:r>
                          </m:e>
                          <m:e>
                            <m:r>
                              <a:rPr lang="en-IN" i="1" smtClean="0">
                                <a:latin typeface="Cambria Math" panose="02040503050406030204" pitchFamily="18" charset="0"/>
                              </a:rPr>
                              <m:t>0</m:t>
                            </m:r>
                          </m:e>
                          <m:e>
                            <m:r>
                              <a:rPr lang="en-IN" i="1" smtClean="0">
                                <a:latin typeface="Cambria Math" panose="02040503050406030204" pitchFamily="18" charset="0"/>
                              </a:rPr>
                              <m:t>1</m:t>
                            </m:r>
                          </m:e>
                        </m:mr>
                      </m:m>
                    </m:oMath>
                  </m:oMathPara>
                </a14:m>
                <a:endParaRPr lang="en-IN" dirty="0"/>
              </a:p>
            </p:txBody>
          </p:sp>
        </mc:Choice>
        <mc:Fallback>
          <p:sp>
            <p:nvSpPr>
              <p:cNvPr id="57" name="TextBox 56"/>
              <p:cNvSpPr txBox="1">
                <a:spLocks noRot="1" noChangeAspect="1" noMove="1" noResize="1" noEditPoints="1" noAdjustHandles="1" noChangeArrowheads="1" noChangeShapeType="1" noTextEdit="1"/>
              </p:cNvSpPr>
              <p:nvPr/>
            </p:nvSpPr>
            <p:spPr>
              <a:xfrm>
                <a:off x="2790677" y="4552544"/>
                <a:ext cx="871670" cy="824906"/>
              </a:xfrm>
              <a:prstGeom prst="rect">
                <a:avLst/>
              </a:prstGeom>
              <a:blipFill rotWithShape="0">
                <a:blip r:embed="rId17"/>
                <a:stretch>
                  <a:fillRect r="-5594"/>
                </a:stretch>
              </a:blipFill>
            </p:spPr>
            <p:txBody>
              <a:bodyPr/>
              <a:lstStyle/>
              <a:p>
                <a:r>
                  <a:rPr lang="en-IN">
                    <a:noFill/>
                  </a:rPr>
                  <a:t> </a:t>
                </a:r>
              </a:p>
            </p:txBody>
          </p:sp>
        </mc:Fallback>
      </mc:AlternateContent>
      <p:sp>
        <p:nvSpPr>
          <p:cNvPr id="58" name="Left Bracket 57"/>
          <p:cNvSpPr/>
          <p:nvPr/>
        </p:nvSpPr>
        <p:spPr>
          <a:xfrm>
            <a:off x="2745796" y="4444137"/>
            <a:ext cx="324740" cy="999858"/>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59" name="Right Bracket 58"/>
          <p:cNvSpPr/>
          <p:nvPr/>
        </p:nvSpPr>
        <p:spPr>
          <a:xfrm>
            <a:off x="3721651" y="4477970"/>
            <a:ext cx="102550" cy="999858"/>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0" name="TextBox 59"/>
              <p:cNvSpPr txBox="1"/>
              <p:nvPr/>
            </p:nvSpPr>
            <p:spPr>
              <a:xfrm>
                <a:off x="3883505" y="4490986"/>
                <a:ext cx="341832"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60" name="TextBox 59"/>
              <p:cNvSpPr txBox="1">
                <a:spLocks noRot="1" noChangeAspect="1" noMove="1" noResize="1" noEditPoints="1" noAdjustHandles="1" noChangeArrowheads="1" noChangeShapeType="1" noTextEdit="1"/>
              </p:cNvSpPr>
              <p:nvPr/>
            </p:nvSpPr>
            <p:spPr>
              <a:xfrm>
                <a:off x="3883505" y="4490986"/>
                <a:ext cx="341832" cy="846963"/>
              </a:xfrm>
              <a:prstGeom prst="rect">
                <a:avLst/>
              </a:prstGeom>
              <a:blipFill rotWithShape="0">
                <a:blip r:embed="rId18"/>
                <a:stretch>
                  <a:fillRect/>
                </a:stretch>
              </a:blipFill>
            </p:spPr>
            <p:txBody>
              <a:bodyPr/>
              <a:lstStyle/>
              <a:p>
                <a:r>
                  <a:rPr lang="en-IN">
                    <a:noFill/>
                  </a:rPr>
                  <a:t> </a:t>
                </a:r>
              </a:p>
            </p:txBody>
          </p:sp>
        </mc:Fallback>
      </mc:AlternateContent>
      <p:sp>
        <p:nvSpPr>
          <p:cNvPr id="61" name="Double Bracket 60"/>
          <p:cNvSpPr/>
          <p:nvPr/>
        </p:nvSpPr>
        <p:spPr>
          <a:xfrm>
            <a:off x="3933069" y="4511710"/>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2" name="TextBox 61"/>
          <p:cNvSpPr txBox="1"/>
          <p:nvPr/>
        </p:nvSpPr>
        <p:spPr>
          <a:xfrm>
            <a:off x="4288651" y="4762089"/>
            <a:ext cx="434552" cy="369332"/>
          </a:xfrm>
          <a:prstGeom prst="rect">
            <a:avLst/>
          </a:prstGeom>
          <a:noFill/>
        </p:spPr>
        <p:txBody>
          <a:bodyPr wrap="square" rtlCol="0">
            <a:spAutoFit/>
          </a:bodyPr>
          <a:lstStyle/>
          <a:p>
            <a:r>
              <a:rPr lang="en-US" dirty="0" smtClean="0"/>
              <a:t>+</a:t>
            </a:r>
            <a:endParaRPr lang="en-IN" dirty="0"/>
          </a:p>
        </p:txBody>
      </p:sp>
      <mc:AlternateContent xmlns:mc="http://schemas.openxmlformats.org/markup-compatibility/2006">
        <mc:Choice xmlns:a14="http://schemas.microsoft.com/office/drawing/2010/main" Requires="a14">
          <p:sp>
            <p:nvSpPr>
              <p:cNvPr id="63" name="TextBox 62"/>
              <p:cNvSpPr txBox="1"/>
              <p:nvPr/>
            </p:nvSpPr>
            <p:spPr>
              <a:xfrm>
                <a:off x="4608089" y="4524127"/>
                <a:ext cx="1543512" cy="848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𝑀</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𝑀</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𝑀</m:t>
                                </m:r>
                              </m:e>
                            </m:mr>
                          </m:m>
                        </m:e>
                      </m:d>
                    </m:oMath>
                  </m:oMathPara>
                </a14:m>
                <a:endParaRPr lang="en-IN" dirty="0"/>
              </a:p>
            </p:txBody>
          </p:sp>
        </mc:Choice>
        <mc:Fallback>
          <p:sp>
            <p:nvSpPr>
              <p:cNvPr id="63" name="TextBox 62"/>
              <p:cNvSpPr txBox="1">
                <a:spLocks noRot="1" noChangeAspect="1" noMove="1" noResize="1" noEditPoints="1" noAdjustHandles="1" noChangeArrowheads="1" noChangeShapeType="1" noTextEdit="1"/>
              </p:cNvSpPr>
              <p:nvPr/>
            </p:nvSpPr>
            <p:spPr>
              <a:xfrm>
                <a:off x="4608089" y="4524127"/>
                <a:ext cx="1543512" cy="848822"/>
              </a:xfrm>
              <a:prstGeom prst="rect">
                <a:avLst/>
              </a:prstGeom>
              <a:blipFill rotWithShape="0">
                <a:blip r:embed="rId19"/>
                <a:stretch>
                  <a:fillRect r="-62846"/>
                </a:stretch>
              </a:blipFill>
            </p:spPr>
            <p:txBody>
              <a:bodyPr/>
              <a:lstStyle/>
              <a:p>
                <a:r>
                  <a:rPr lang="en-IN">
                    <a:noFill/>
                  </a:rPr>
                  <a:t> </a:t>
                </a:r>
              </a:p>
            </p:txBody>
          </p:sp>
        </mc:Fallback>
      </mc:AlternateContent>
      <p:sp>
        <p:nvSpPr>
          <p:cNvPr id="64" name="TextBox 63"/>
          <p:cNvSpPr txBox="1"/>
          <p:nvPr/>
        </p:nvSpPr>
        <p:spPr>
          <a:xfrm>
            <a:off x="4568883" y="4782884"/>
            <a:ext cx="45719" cy="369332"/>
          </a:xfrm>
          <a:prstGeom prst="rect">
            <a:avLst/>
          </a:prstGeom>
          <a:noFill/>
        </p:spPr>
        <p:txBody>
          <a:bodyPr wrap="square" rtlCol="0">
            <a:spAutoFit/>
          </a:bodyPr>
          <a:lstStyle/>
          <a:p>
            <a:r>
              <a:rPr lang="en-US" dirty="0" smtClean="0"/>
              <a:t>P</a:t>
            </a:r>
            <a:endParaRPr lang="en-IN" dirty="0"/>
          </a:p>
        </p:txBody>
      </p:sp>
      <mc:AlternateContent xmlns:mc="http://schemas.openxmlformats.org/markup-compatibility/2006">
        <mc:Choice xmlns:a14="http://schemas.microsoft.com/office/drawing/2010/main" Requires="a14">
          <p:sp>
            <p:nvSpPr>
              <p:cNvPr id="65" name="TextBox 64"/>
              <p:cNvSpPr txBox="1"/>
              <p:nvPr/>
            </p:nvSpPr>
            <p:spPr>
              <a:xfrm>
                <a:off x="7139325" y="4575920"/>
                <a:ext cx="341832" cy="8469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𝐼</m:t>
                            </m:r>
                            <m:r>
                              <a:rPr lang="en-US" b="0" i="1" smtClean="0">
                                <a:latin typeface="Cambria Math" panose="02040503050406030204" pitchFamily="18" charset="0"/>
                              </a:rPr>
                              <m:t>𝑎</m:t>
                            </m:r>
                          </m:e>
                        </m:mr>
                        <m:mr>
                          <m:e>
                            <m:r>
                              <a:rPr lang="en-US" b="0" i="1" smtClean="0">
                                <a:latin typeface="Cambria Math" panose="02040503050406030204" pitchFamily="18" charset="0"/>
                              </a:rPr>
                              <m:t>𝐼𝑏</m:t>
                            </m:r>
                          </m:e>
                        </m:mr>
                        <m:mr>
                          <m:e>
                            <m:r>
                              <a:rPr lang="en-US" b="0" i="1" smtClean="0">
                                <a:latin typeface="Cambria Math" panose="02040503050406030204" pitchFamily="18" charset="0"/>
                              </a:rPr>
                              <m:t>𝐼𝑐</m:t>
                            </m:r>
                          </m:e>
                        </m:mr>
                      </m:m>
                    </m:oMath>
                  </m:oMathPara>
                </a14:m>
                <a:endParaRPr lang="en-IN" dirty="0"/>
              </a:p>
            </p:txBody>
          </p:sp>
        </mc:Choice>
        <mc:Fallback>
          <p:sp>
            <p:nvSpPr>
              <p:cNvPr id="65" name="TextBox 64"/>
              <p:cNvSpPr txBox="1">
                <a:spLocks noRot="1" noChangeAspect="1" noMove="1" noResize="1" noEditPoints="1" noAdjustHandles="1" noChangeArrowheads="1" noChangeShapeType="1" noTextEdit="1"/>
              </p:cNvSpPr>
              <p:nvPr/>
            </p:nvSpPr>
            <p:spPr>
              <a:xfrm>
                <a:off x="7139325" y="4575920"/>
                <a:ext cx="341832" cy="846963"/>
              </a:xfrm>
              <a:prstGeom prst="rect">
                <a:avLst/>
              </a:prstGeom>
              <a:blipFill rotWithShape="0">
                <a:blip r:embed="rId20"/>
                <a:stretch>
                  <a:fillRect/>
                </a:stretch>
              </a:blipFill>
            </p:spPr>
            <p:txBody>
              <a:bodyPr/>
              <a:lstStyle/>
              <a:p>
                <a:r>
                  <a:rPr lang="en-IN">
                    <a:noFill/>
                  </a:rPr>
                  <a:t> </a:t>
                </a:r>
              </a:p>
            </p:txBody>
          </p:sp>
        </mc:Fallback>
      </mc:AlternateContent>
      <p:sp>
        <p:nvSpPr>
          <p:cNvPr id="66" name="Double Bracket 65"/>
          <p:cNvSpPr/>
          <p:nvPr/>
        </p:nvSpPr>
        <p:spPr>
          <a:xfrm>
            <a:off x="7198295" y="4572107"/>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7" name="TextBox 66"/>
              <p:cNvSpPr txBox="1"/>
              <p:nvPr/>
            </p:nvSpPr>
            <p:spPr>
              <a:xfrm>
                <a:off x="7762760" y="4608132"/>
                <a:ext cx="434552" cy="823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a:latin typeface="Cambria Math" panose="02040503050406030204" pitchFamily="18" charset="0"/>
                            </a:rPr>
                          </m:ctrlPr>
                        </m:mPr>
                        <m:mr>
                          <m:e>
                            <m:r>
                              <m:rPr>
                                <m:brk m:alnAt="7"/>
                              </m:rPr>
                              <a:rPr lang="en-US" i="1">
                                <a:latin typeface="Cambria Math" panose="02040503050406030204" pitchFamily="18" charset="0"/>
                              </a:rPr>
                              <m:t>𝐸</m:t>
                            </m:r>
                            <m:r>
                              <a:rPr lang="en-US" i="1">
                                <a:latin typeface="Cambria Math" panose="02040503050406030204" pitchFamily="18" charset="0"/>
                              </a:rPr>
                              <m:t>𝑎</m:t>
                            </m:r>
                          </m:e>
                        </m:mr>
                        <m:mr>
                          <m:e>
                            <m:r>
                              <a:rPr lang="en-US" i="1">
                                <a:latin typeface="Cambria Math" panose="02040503050406030204" pitchFamily="18" charset="0"/>
                              </a:rPr>
                              <m:t>𝐸𝑏</m:t>
                            </m:r>
                          </m:e>
                        </m:mr>
                        <m:mr>
                          <m:e>
                            <m:r>
                              <a:rPr lang="en-US" i="1">
                                <a:latin typeface="Cambria Math" panose="02040503050406030204" pitchFamily="18" charset="0"/>
                              </a:rPr>
                              <m:t>𝐸𝑐</m:t>
                            </m:r>
                          </m:e>
                        </m:mr>
                      </m:m>
                    </m:oMath>
                  </m:oMathPara>
                </a14:m>
                <a:endParaRPr lang="en-IN" i="1" dirty="0">
                  <a:latin typeface="Cambria Math" panose="02040503050406030204" pitchFamily="18" charset="0"/>
                </a:endParaRPr>
              </a:p>
            </p:txBody>
          </p:sp>
        </mc:Choice>
        <mc:Fallback>
          <p:sp>
            <p:nvSpPr>
              <p:cNvPr id="67" name="TextBox 66"/>
              <p:cNvSpPr txBox="1">
                <a:spLocks noRot="1" noChangeAspect="1" noMove="1" noResize="1" noEditPoints="1" noAdjustHandles="1" noChangeArrowheads="1" noChangeShapeType="1" noTextEdit="1"/>
              </p:cNvSpPr>
              <p:nvPr/>
            </p:nvSpPr>
            <p:spPr>
              <a:xfrm>
                <a:off x="7762760" y="4608132"/>
                <a:ext cx="434552" cy="823110"/>
              </a:xfrm>
              <a:prstGeom prst="rect">
                <a:avLst/>
              </a:prstGeom>
              <a:blipFill rotWithShape="0">
                <a:blip r:embed="rId21"/>
                <a:stretch>
                  <a:fillRect/>
                </a:stretch>
              </a:blipFill>
            </p:spPr>
            <p:txBody>
              <a:bodyPr/>
              <a:lstStyle/>
              <a:p>
                <a:r>
                  <a:rPr lang="en-IN">
                    <a:noFill/>
                  </a:rPr>
                  <a:t> </a:t>
                </a:r>
              </a:p>
            </p:txBody>
          </p:sp>
        </mc:Fallback>
      </mc:AlternateContent>
      <p:sp>
        <p:nvSpPr>
          <p:cNvPr id="68" name="Double Bracket 67"/>
          <p:cNvSpPr/>
          <p:nvPr/>
        </p:nvSpPr>
        <p:spPr>
          <a:xfrm>
            <a:off x="7839278" y="4538560"/>
            <a:ext cx="319470" cy="93149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9" name="TextBox 68"/>
          <p:cNvSpPr txBox="1"/>
          <p:nvPr/>
        </p:nvSpPr>
        <p:spPr>
          <a:xfrm>
            <a:off x="7514832" y="4779039"/>
            <a:ext cx="434552" cy="369332"/>
          </a:xfrm>
          <a:prstGeom prst="rect">
            <a:avLst/>
          </a:prstGeom>
          <a:noFill/>
        </p:spPr>
        <p:txBody>
          <a:bodyPr wrap="square" rtlCol="0">
            <a:spAutoFit/>
          </a:bodyPr>
          <a:lstStyle/>
          <a:p>
            <a:r>
              <a:rPr lang="en-US" dirty="0" smtClean="0"/>
              <a:t>+</a:t>
            </a:r>
            <a:endParaRPr lang="en-IN" dirty="0"/>
          </a:p>
        </p:txBody>
      </p:sp>
      <p:sp>
        <p:nvSpPr>
          <p:cNvPr id="70" name="TextBox 69"/>
          <p:cNvSpPr txBox="1"/>
          <p:nvPr/>
        </p:nvSpPr>
        <p:spPr>
          <a:xfrm>
            <a:off x="8224282" y="4762089"/>
            <a:ext cx="1011115" cy="369332"/>
          </a:xfrm>
          <a:prstGeom prst="rect">
            <a:avLst/>
          </a:prstGeom>
          <a:noFill/>
        </p:spPr>
        <p:txBody>
          <a:bodyPr wrap="square" rtlCol="0">
            <a:spAutoFit/>
          </a:bodyPr>
          <a:lstStyle/>
          <a:p>
            <a:r>
              <a:rPr lang="en-US" dirty="0" smtClean="0"/>
              <a:t>……….4</a:t>
            </a:r>
            <a:endParaRPr lang="en-IN" dirty="0"/>
          </a:p>
        </p:txBody>
      </p:sp>
      <p:sp>
        <p:nvSpPr>
          <p:cNvPr id="71" name="TextBox 70"/>
          <p:cNvSpPr txBox="1"/>
          <p:nvPr/>
        </p:nvSpPr>
        <p:spPr>
          <a:xfrm>
            <a:off x="2026982" y="5494826"/>
            <a:ext cx="4957041" cy="1200329"/>
          </a:xfrm>
          <a:prstGeom prst="rect">
            <a:avLst/>
          </a:prstGeom>
          <a:noFill/>
        </p:spPr>
        <p:txBody>
          <a:bodyPr wrap="square" rtlCol="0">
            <a:spAutoFit/>
          </a:bodyPr>
          <a:lstStyle/>
          <a:p>
            <a:r>
              <a:rPr lang="en-US" dirty="0" smtClean="0"/>
              <a:t>The generated electromagnetic torque is given by:</a:t>
            </a:r>
          </a:p>
          <a:p>
            <a:endParaRPr lang="en-US" dirty="0" smtClean="0"/>
          </a:p>
          <a:p>
            <a:r>
              <a:rPr lang="en-US" dirty="0" err="1" smtClean="0"/>
              <a:t>Te</a:t>
            </a:r>
            <a:r>
              <a:rPr lang="en-US" dirty="0" smtClean="0"/>
              <a:t>=[</a:t>
            </a:r>
            <a:r>
              <a:rPr lang="en-US" dirty="0" err="1" smtClean="0"/>
              <a:t>Ea</a:t>
            </a:r>
            <a:r>
              <a:rPr lang="en-US" dirty="0" smtClean="0"/>
              <a:t> </a:t>
            </a:r>
            <a:r>
              <a:rPr lang="en-US" dirty="0" err="1" smtClean="0"/>
              <a:t>Ia+Eb</a:t>
            </a:r>
            <a:r>
              <a:rPr lang="en-US" dirty="0" smtClean="0"/>
              <a:t> </a:t>
            </a:r>
            <a:r>
              <a:rPr lang="en-US" dirty="0" err="1" smtClean="0"/>
              <a:t>Ib+Ec</a:t>
            </a:r>
            <a:r>
              <a:rPr lang="en-US" dirty="0" smtClean="0"/>
              <a:t> </a:t>
            </a:r>
            <a:r>
              <a:rPr lang="en-US" dirty="0" err="1" smtClean="0"/>
              <a:t>Ic</a:t>
            </a:r>
            <a:r>
              <a:rPr lang="en-US" dirty="0" smtClean="0"/>
              <a:t>]/ꙍ(in </a:t>
            </a:r>
            <a:r>
              <a:rPr lang="en-US" dirty="0" err="1" smtClean="0"/>
              <a:t>N.m</a:t>
            </a:r>
            <a:r>
              <a:rPr lang="en-US" dirty="0" smtClean="0"/>
              <a:t>)……….5</a:t>
            </a:r>
          </a:p>
          <a:p>
            <a:endParaRPr lang="en-IN" dirty="0"/>
          </a:p>
        </p:txBody>
      </p:sp>
    </p:spTree>
    <p:extLst>
      <p:ext uri="{BB962C8B-B14F-4D97-AF65-F5344CB8AC3E}">
        <p14:creationId xmlns:p14="http://schemas.microsoft.com/office/powerpoint/2010/main" val="1767325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977" y="414835"/>
            <a:ext cx="7121769" cy="3970318"/>
          </a:xfrm>
          <a:prstGeom prst="rect">
            <a:avLst/>
          </a:prstGeom>
          <a:noFill/>
        </p:spPr>
        <p:txBody>
          <a:bodyPr wrap="square" rtlCol="0">
            <a:spAutoFit/>
          </a:bodyPr>
          <a:lstStyle/>
          <a:p>
            <a:r>
              <a:rPr lang="en-US" dirty="0" smtClean="0"/>
              <a:t>Combining the all relevant </a:t>
            </a:r>
            <a:r>
              <a:rPr lang="en-US" dirty="0" err="1" smtClean="0"/>
              <a:t>equations,the</a:t>
            </a:r>
            <a:r>
              <a:rPr lang="en-US" dirty="0" smtClean="0"/>
              <a:t> system in state forms is</a:t>
            </a:r>
          </a:p>
          <a:p>
            <a:r>
              <a:rPr lang="en-US" dirty="0"/>
              <a:t> </a:t>
            </a:r>
            <a:r>
              <a:rPr lang="en-US" dirty="0" smtClean="0"/>
              <a:t>         </a:t>
            </a:r>
          </a:p>
          <a:p>
            <a:r>
              <a:rPr lang="en-US" dirty="0"/>
              <a:t> </a:t>
            </a:r>
            <a:r>
              <a:rPr lang="en-US" dirty="0" smtClean="0"/>
              <a:t>                       x=</a:t>
            </a:r>
            <a:r>
              <a:rPr lang="en-US" dirty="0" err="1" smtClean="0"/>
              <a:t>Ax+Bu+Ce</a:t>
            </a:r>
            <a:r>
              <a:rPr lang="en-US" dirty="0" smtClean="0"/>
              <a:t>……………6</a:t>
            </a:r>
          </a:p>
          <a:p>
            <a:r>
              <a:rPr lang="en-US" dirty="0" smtClean="0"/>
              <a:t>  Where </a:t>
            </a:r>
          </a:p>
          <a:p>
            <a:r>
              <a:rPr lang="en-US" dirty="0"/>
              <a:t> </a:t>
            </a:r>
            <a:endParaRPr lang="en-US" dirty="0" smtClean="0"/>
          </a:p>
          <a:p>
            <a:r>
              <a:rPr lang="en-US" dirty="0" smtClean="0"/>
              <a:t>                        X=[</a:t>
            </a:r>
            <a:r>
              <a:rPr lang="en-US" dirty="0" err="1" smtClean="0"/>
              <a:t>ia</a:t>
            </a:r>
            <a:r>
              <a:rPr lang="en-US" dirty="0" smtClean="0"/>
              <a:t> </a:t>
            </a:r>
            <a:r>
              <a:rPr lang="en-US" dirty="0" err="1" smtClean="0"/>
              <a:t>ib</a:t>
            </a:r>
            <a:r>
              <a:rPr lang="en-US" dirty="0" smtClean="0"/>
              <a:t> </a:t>
            </a:r>
            <a:r>
              <a:rPr lang="en-US" dirty="0" err="1" smtClean="0"/>
              <a:t>ic</a:t>
            </a:r>
            <a:r>
              <a:rPr lang="en-US" dirty="0" smtClean="0"/>
              <a:t> ꙍm </a:t>
            </a:r>
            <a:r>
              <a:rPr lang="el-GR" dirty="0" smtClean="0"/>
              <a:t>ϴ</a:t>
            </a:r>
            <a:r>
              <a:rPr lang="en-US" dirty="0" smtClean="0"/>
              <a:t>r]^t…….7</a:t>
            </a:r>
          </a:p>
          <a:p>
            <a:endParaRPr lang="en-US" dirty="0" smtClean="0"/>
          </a:p>
          <a:p>
            <a:r>
              <a:rPr lang="en-US" dirty="0" smtClean="0"/>
              <a:t>So the final </a:t>
            </a:r>
            <a:r>
              <a:rPr lang="en-US" dirty="0" err="1" smtClean="0"/>
              <a:t>eq</a:t>
            </a:r>
            <a:r>
              <a:rPr lang="en-US" dirty="0" smtClean="0"/>
              <a:t> we get here is</a:t>
            </a:r>
          </a:p>
          <a:p>
            <a:endParaRPr lang="en-US" dirty="0" smtClean="0"/>
          </a:p>
          <a:p>
            <a:r>
              <a:rPr lang="en-US" dirty="0" smtClean="0"/>
              <a:t>                       U=[Vas </a:t>
            </a:r>
            <a:r>
              <a:rPr lang="en-US" dirty="0" err="1" smtClean="0"/>
              <a:t>Vbs</a:t>
            </a:r>
            <a:r>
              <a:rPr lang="en-US" dirty="0" smtClean="0"/>
              <a:t> </a:t>
            </a:r>
            <a:r>
              <a:rPr lang="en-US" dirty="0" err="1" smtClean="0"/>
              <a:t>Vcs</a:t>
            </a:r>
            <a:r>
              <a:rPr lang="en-US" dirty="0" smtClean="0"/>
              <a:t> </a:t>
            </a:r>
            <a:r>
              <a:rPr lang="en-US" dirty="0" err="1" smtClean="0"/>
              <a:t>Tl</a:t>
            </a:r>
            <a:r>
              <a:rPr lang="en-US" dirty="0" smtClean="0"/>
              <a:t> ] ^t ………….8</a:t>
            </a:r>
          </a:p>
          <a:p>
            <a:endParaRPr lang="en-US" dirty="0" smtClean="0"/>
          </a:p>
          <a:p>
            <a:r>
              <a:rPr lang="en-US" dirty="0" smtClean="0"/>
              <a:t>and</a:t>
            </a:r>
          </a:p>
          <a:p>
            <a:endParaRPr lang="en-US" dirty="0" smtClean="0"/>
          </a:p>
          <a:p>
            <a:r>
              <a:rPr lang="en-US" dirty="0" smtClean="0"/>
              <a:t>                       e=[</a:t>
            </a:r>
            <a:r>
              <a:rPr lang="en-US" dirty="0" err="1" smtClean="0"/>
              <a:t>ea</a:t>
            </a:r>
            <a:r>
              <a:rPr lang="en-US" dirty="0" smtClean="0"/>
              <a:t> </a:t>
            </a:r>
            <a:r>
              <a:rPr lang="en-US" dirty="0" err="1" smtClean="0"/>
              <a:t>eb</a:t>
            </a:r>
            <a:r>
              <a:rPr lang="en-US" dirty="0" smtClean="0"/>
              <a:t> </a:t>
            </a:r>
            <a:r>
              <a:rPr lang="en-US" dirty="0" err="1" smtClean="0"/>
              <a:t>ec</a:t>
            </a:r>
            <a:r>
              <a:rPr lang="en-US" dirty="0" smtClean="0"/>
              <a:t>]^t…………….9</a:t>
            </a:r>
            <a:endParaRPr lang="en-IN" dirty="0"/>
          </a:p>
        </p:txBody>
      </p:sp>
    </p:spTree>
    <p:extLst>
      <p:ext uri="{BB962C8B-B14F-4D97-AF65-F5344CB8AC3E}">
        <p14:creationId xmlns:p14="http://schemas.microsoft.com/office/powerpoint/2010/main" val="257383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23" y="261852"/>
            <a:ext cx="10054542" cy="1908215"/>
          </a:xfrm>
          <a:prstGeom prst="rect">
            <a:avLst/>
          </a:prstGeom>
        </p:spPr>
        <p:txBody>
          <a:bodyPr wrap="square">
            <a:spAutoFit/>
          </a:bodyPr>
          <a:lstStyle/>
          <a:p>
            <a:r>
              <a:rPr lang="en-US" b="1" dirty="0"/>
              <a:t>Modeling of Back EMF using Rotor </a:t>
            </a:r>
            <a:r>
              <a:rPr lang="en-US" b="1" dirty="0" smtClean="0"/>
              <a:t>Position</a:t>
            </a:r>
          </a:p>
          <a:p>
            <a:endParaRPr lang="en-US" sz="1600" dirty="0" smtClean="0"/>
          </a:p>
          <a:p>
            <a:r>
              <a:rPr lang="en-US" sz="1600" dirty="0" smtClean="0"/>
              <a:t>The </a:t>
            </a:r>
            <a:r>
              <a:rPr lang="en-US" sz="1600" dirty="0"/>
              <a:t>phase back EMF in the </a:t>
            </a:r>
            <a:r>
              <a:rPr lang="en-US" sz="1600" dirty="0" smtClean="0"/>
              <a:t>BLDC </a:t>
            </a:r>
            <a:r>
              <a:rPr lang="en-US" sz="1600" dirty="0"/>
              <a:t>motor is trapezoidal in nature and is the function of the </a:t>
            </a:r>
            <a:r>
              <a:rPr lang="en-US" sz="1600" dirty="0" smtClean="0"/>
              <a:t>speed </a:t>
            </a:r>
            <a:r>
              <a:rPr lang="en-US" sz="1600" dirty="0"/>
              <a:t>ω m and rotor position angle </a:t>
            </a:r>
            <a:r>
              <a:rPr lang="en-US" sz="1600" dirty="0" err="1" smtClean="0"/>
              <a:t>θr</a:t>
            </a:r>
            <a:r>
              <a:rPr lang="en-US" sz="1600" dirty="0" smtClean="0"/>
              <a:t>.</a:t>
            </a:r>
          </a:p>
          <a:p>
            <a:endParaRPr lang="en-US" sz="1600" dirty="0" smtClean="0"/>
          </a:p>
          <a:p>
            <a:r>
              <a:rPr lang="en-US" sz="1600" dirty="0" smtClean="0"/>
              <a:t> The </a:t>
            </a:r>
            <a:r>
              <a:rPr lang="en-US" sz="1600" dirty="0"/>
              <a:t>phase back EMF’S can be expressed as</a:t>
            </a:r>
            <a:r>
              <a:rPr lang="en-US" dirty="0" smtClean="0"/>
              <a:t>.</a:t>
            </a:r>
            <a:r>
              <a:rPr lang="pt-BR" dirty="0"/>
              <a:t> </a:t>
            </a:r>
          </a:p>
          <a:p>
            <a:endParaRPr lang="en-US" b="1" dirty="0" smtClean="0"/>
          </a:p>
        </p:txBody>
      </p:sp>
      <p:sp>
        <p:nvSpPr>
          <p:cNvPr id="4" name="Double Bracket 3"/>
          <p:cNvSpPr/>
          <p:nvPr/>
        </p:nvSpPr>
        <p:spPr>
          <a:xfrm>
            <a:off x="589658" y="2033899"/>
            <a:ext cx="459107" cy="936956"/>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5" name="Rectangle 4"/>
              <p:cNvSpPr/>
              <p:nvPr/>
            </p:nvSpPr>
            <p:spPr>
              <a:xfrm>
                <a:off x="589658" y="2033899"/>
                <a:ext cx="485261" cy="7789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𝑒</m:t>
                            </m:r>
                            <m:r>
                              <a:rPr lang="en-US" i="1">
                                <a:latin typeface="Cambria Math" panose="02040503050406030204" pitchFamily="18" charset="0"/>
                              </a:rPr>
                              <m:t>𝑎</m:t>
                            </m:r>
                          </m:e>
                        </m:mr>
                        <m:mr>
                          <m:e>
                            <m:r>
                              <a:rPr lang="en-US" b="0" i="1" smtClean="0">
                                <a:latin typeface="Cambria Math" panose="02040503050406030204" pitchFamily="18" charset="0"/>
                              </a:rPr>
                              <m:t>𝑒</m:t>
                            </m:r>
                            <m:r>
                              <a:rPr lang="en-US" i="1">
                                <a:latin typeface="Cambria Math" panose="02040503050406030204" pitchFamily="18" charset="0"/>
                              </a:rPr>
                              <m:t>𝑏</m:t>
                            </m:r>
                          </m:e>
                        </m:mr>
                        <m:mr>
                          <m:e>
                            <m:r>
                              <a:rPr lang="en-US" b="0" i="1" smtClean="0">
                                <a:latin typeface="Cambria Math" panose="02040503050406030204" pitchFamily="18" charset="0"/>
                              </a:rPr>
                              <m:t>𝑒</m:t>
                            </m:r>
                            <m:r>
                              <a:rPr lang="en-US" i="1">
                                <a:latin typeface="Cambria Math" panose="02040503050406030204" pitchFamily="18" charset="0"/>
                              </a:rPr>
                              <m:t>𝑐</m:t>
                            </m:r>
                          </m:e>
                        </m:mr>
                      </m:m>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589658" y="2033899"/>
                <a:ext cx="485261" cy="778931"/>
              </a:xfrm>
              <a:prstGeom prst="rect">
                <a:avLst/>
              </a:prstGeom>
              <a:blipFill rotWithShape="0">
                <a:blip r:embed="rId2"/>
                <a:stretch>
                  <a:fillRect/>
                </a:stretch>
              </a:blipFill>
            </p:spPr>
            <p:txBody>
              <a:bodyPr/>
              <a:lstStyle/>
              <a:p>
                <a:r>
                  <a:rPr lang="en-IN">
                    <a:noFill/>
                  </a:rPr>
                  <a:t> </a:t>
                </a:r>
              </a:p>
            </p:txBody>
          </p:sp>
        </mc:Fallback>
      </mc:AlternateContent>
      <p:sp>
        <p:nvSpPr>
          <p:cNvPr id="6" name="Rectangle 5"/>
          <p:cNvSpPr/>
          <p:nvPr/>
        </p:nvSpPr>
        <p:spPr>
          <a:xfrm>
            <a:off x="1459374" y="2238698"/>
            <a:ext cx="873957" cy="369332"/>
          </a:xfrm>
          <a:prstGeom prst="rect">
            <a:avLst/>
          </a:prstGeom>
        </p:spPr>
        <p:txBody>
          <a:bodyPr wrap="none">
            <a:spAutoFit/>
          </a:bodyPr>
          <a:lstStyle/>
          <a:p>
            <a:r>
              <a:rPr lang="el-GR" dirty="0" smtClean="0"/>
              <a:t>ω</a:t>
            </a:r>
            <a:r>
              <a:rPr lang="en-US" dirty="0" smtClean="0"/>
              <a:t>m</a:t>
            </a:r>
            <a:r>
              <a:rPr lang="el-GR" dirty="0" smtClean="0"/>
              <a:t> λ</a:t>
            </a:r>
            <a:r>
              <a:rPr lang="en-US" dirty="0" smtClean="0"/>
              <a:t>m</a:t>
            </a:r>
            <a:endParaRPr lang="en-IN" dirty="0"/>
          </a:p>
        </p:txBody>
      </p:sp>
      <p:sp>
        <p:nvSpPr>
          <p:cNvPr id="7" name="TextBox 6"/>
          <p:cNvSpPr txBox="1"/>
          <p:nvPr/>
        </p:nvSpPr>
        <p:spPr>
          <a:xfrm>
            <a:off x="1222528" y="2238698"/>
            <a:ext cx="277143" cy="369332"/>
          </a:xfrm>
          <a:prstGeom prst="rect">
            <a:avLst/>
          </a:prstGeom>
          <a:noFill/>
        </p:spPr>
        <p:txBody>
          <a:bodyPr wrap="square" rtlCol="0">
            <a:spAutoFit/>
          </a:bodyPr>
          <a:lstStyle/>
          <a:p>
            <a:r>
              <a:rPr lang="en-IN" dirty="0" smtClean="0"/>
              <a:t>=  </a:t>
            </a:r>
            <a:endParaRPr lang="en-IN" dirty="0"/>
          </a:p>
        </p:txBody>
      </p:sp>
      <mc:AlternateContent xmlns:mc="http://schemas.openxmlformats.org/markup-compatibility/2006">
        <mc:Choice xmlns:a14="http://schemas.microsoft.com/office/drawing/2010/main" Requires="a14">
          <p:sp>
            <p:nvSpPr>
              <p:cNvPr id="9" name="TextBox 8"/>
              <p:cNvSpPr txBox="1"/>
              <p:nvPr/>
            </p:nvSpPr>
            <p:spPr>
              <a:xfrm>
                <a:off x="2288128" y="2010944"/>
                <a:ext cx="341832" cy="9132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𝑓</m:t>
                            </m:r>
                            <m:r>
                              <a:rPr lang="en-US" b="0" i="1" smtClean="0">
                                <a:latin typeface="Cambria Math" panose="02040503050406030204" pitchFamily="18" charset="0"/>
                              </a:rPr>
                              <m:t>𝑎</m:t>
                            </m:r>
                            <m:r>
                              <a:rPr lang="en-US" b="0" i="1" smtClean="0">
                                <a:latin typeface="Cambria Math" panose="02040503050406030204" pitchFamily="18" charset="0"/>
                              </a:rPr>
                              <m:t>𝑠</m:t>
                            </m:r>
                            <m:r>
                              <a:rPr lang="en-US" b="0" i="1" smtClean="0">
                                <a:latin typeface="Cambria Math" panose="02040503050406030204" pitchFamily="18" charset="0"/>
                              </a:rPr>
                              <m:t>(</m:t>
                            </m:r>
                            <m:r>
                              <m:rPr>
                                <m:nor/>
                              </m:rPr>
                              <a:rPr lang="el-GR"/>
                              <m:t>θ</m:t>
                            </m:r>
                            <m:r>
                              <m:rPr>
                                <m:nor/>
                              </m:rPr>
                              <a:rPr lang="en-IN"/>
                              <m:t>r</m:t>
                            </m:r>
                            <m:r>
                              <m:rPr>
                                <m:nor/>
                              </m:rPr>
                              <a:rPr lang="en-US" b="0" i="0" smtClean="0"/>
                              <m:t>)</m:t>
                            </m:r>
                          </m:e>
                        </m:mr>
                        <m:mr>
                          <m:e>
                            <m:r>
                              <a:rPr lang="en-US" b="0" i="1" smtClean="0">
                                <a:latin typeface="Cambria Math" panose="02040503050406030204" pitchFamily="18" charset="0"/>
                              </a:rPr>
                              <m:t>𝑓</m:t>
                            </m:r>
                            <m:r>
                              <a:rPr lang="en-US" b="0" i="1" smtClean="0">
                                <a:latin typeface="Cambria Math" panose="02040503050406030204" pitchFamily="18" charset="0"/>
                              </a:rPr>
                              <m:t>𝑏</m:t>
                            </m:r>
                            <m:r>
                              <a:rPr lang="en-US" b="0" i="1" smtClean="0">
                                <a:latin typeface="Cambria Math" panose="02040503050406030204" pitchFamily="18" charset="0"/>
                              </a:rPr>
                              <m:t>𝑠</m:t>
                            </m:r>
                            <m:r>
                              <a:rPr lang="en-US" b="0" i="1" smtClean="0">
                                <a:latin typeface="Cambria Math" panose="02040503050406030204" pitchFamily="18" charset="0"/>
                              </a:rPr>
                              <m:t>(</m:t>
                            </m:r>
                            <m:r>
                              <m:rPr>
                                <m:nor/>
                              </m:rPr>
                              <a:rPr lang="el-GR"/>
                              <m:t>θ</m:t>
                            </m:r>
                            <m:r>
                              <m:rPr>
                                <m:nor/>
                              </m:rPr>
                              <a:rPr lang="en-IN"/>
                              <m:t>r</m:t>
                            </m:r>
                            <m:r>
                              <m:rPr>
                                <m:nor/>
                              </m:rPr>
                              <a:rPr lang="en-US" b="0" i="0" smtClean="0"/>
                              <m:t>)</m:t>
                            </m:r>
                          </m:e>
                        </m:mr>
                        <m:mr>
                          <m:e>
                            <m:r>
                              <a:rPr lang="en-US" b="0" i="1" smtClean="0">
                                <a:latin typeface="Cambria Math" panose="02040503050406030204" pitchFamily="18" charset="0"/>
                              </a:rPr>
                              <m:t>𝑓</m:t>
                            </m:r>
                            <m:r>
                              <a:rPr lang="en-US" b="0" i="1" smtClean="0">
                                <a:latin typeface="Cambria Math" panose="02040503050406030204" pitchFamily="18" charset="0"/>
                              </a:rPr>
                              <m:t>𝑐</m:t>
                            </m:r>
                            <m:r>
                              <a:rPr lang="en-US" b="0" i="1" smtClean="0">
                                <a:latin typeface="Cambria Math" panose="02040503050406030204" pitchFamily="18" charset="0"/>
                              </a:rPr>
                              <m:t>𝑠</m:t>
                            </m:r>
                            <m:r>
                              <a:rPr lang="en-US" b="0" i="1" smtClean="0">
                                <a:latin typeface="Cambria Math" panose="02040503050406030204" pitchFamily="18" charset="0"/>
                              </a:rPr>
                              <m:t>(</m:t>
                            </m:r>
                            <m:r>
                              <m:rPr>
                                <m:nor/>
                              </m:rPr>
                              <a:rPr lang="el-GR"/>
                              <m:t>θ</m:t>
                            </m:r>
                            <m:r>
                              <m:rPr>
                                <m:nor/>
                              </m:rPr>
                              <a:rPr lang="en-IN"/>
                              <m:t>r</m:t>
                            </m:r>
                            <m:r>
                              <a:rPr lang="en-US" b="0" i="1" smtClean="0">
                                <a:latin typeface="Cambria Math" panose="02040503050406030204" pitchFamily="18" charset="0"/>
                              </a:rPr>
                              <m:t>)</m:t>
                            </m:r>
                          </m:e>
                        </m:mr>
                      </m:m>
                    </m:oMath>
                  </m:oMathPara>
                </a14:m>
                <a:endParaRPr lang="en-IN" dirty="0"/>
              </a:p>
            </p:txBody>
          </p:sp>
        </mc:Choice>
        <mc:Fallback>
          <p:sp>
            <p:nvSpPr>
              <p:cNvPr id="9" name="TextBox 8"/>
              <p:cNvSpPr txBox="1">
                <a:spLocks noRot="1" noChangeAspect="1" noMove="1" noResize="1" noEditPoints="1" noAdjustHandles="1" noChangeArrowheads="1" noChangeShapeType="1" noTextEdit="1"/>
              </p:cNvSpPr>
              <p:nvPr/>
            </p:nvSpPr>
            <p:spPr>
              <a:xfrm>
                <a:off x="2288128" y="2010944"/>
                <a:ext cx="341832" cy="913263"/>
              </a:xfrm>
              <a:prstGeom prst="rect">
                <a:avLst/>
              </a:prstGeom>
              <a:blipFill rotWithShape="0">
                <a:blip r:embed="rId3"/>
                <a:stretch>
                  <a:fillRect r="-139286"/>
                </a:stretch>
              </a:blipFill>
            </p:spPr>
            <p:txBody>
              <a:bodyPr/>
              <a:lstStyle/>
              <a:p>
                <a:r>
                  <a:rPr lang="en-IN">
                    <a:noFill/>
                  </a:rPr>
                  <a:t> </a:t>
                </a:r>
              </a:p>
            </p:txBody>
          </p:sp>
        </mc:Fallback>
      </mc:AlternateContent>
      <p:sp>
        <p:nvSpPr>
          <p:cNvPr id="10" name="Double Bracket 9"/>
          <p:cNvSpPr/>
          <p:nvPr/>
        </p:nvSpPr>
        <p:spPr>
          <a:xfrm>
            <a:off x="2252003" y="2010944"/>
            <a:ext cx="961088" cy="959911"/>
          </a:xfrm>
          <a:prstGeom prst="bracketPair">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TextBox 10"/>
          <p:cNvSpPr txBox="1"/>
          <p:nvPr/>
        </p:nvSpPr>
        <p:spPr>
          <a:xfrm>
            <a:off x="3213091" y="2423364"/>
            <a:ext cx="2717690" cy="369332"/>
          </a:xfrm>
          <a:prstGeom prst="rect">
            <a:avLst/>
          </a:prstGeom>
          <a:noFill/>
        </p:spPr>
        <p:txBody>
          <a:bodyPr wrap="square" rtlCol="0">
            <a:spAutoFit/>
          </a:bodyPr>
          <a:lstStyle/>
          <a:p>
            <a:r>
              <a:rPr lang="en-US" dirty="0" smtClean="0"/>
              <a:t>…………………..10</a:t>
            </a:r>
            <a:endParaRPr lang="en-IN" dirty="0"/>
          </a:p>
        </p:txBody>
      </p:sp>
      <mc:AlternateContent xmlns:mc="http://schemas.openxmlformats.org/markup-compatibility/2006">
        <mc:Choice xmlns:a14="http://schemas.microsoft.com/office/drawing/2010/main" Requires="a14">
          <p:sp>
            <p:nvSpPr>
              <p:cNvPr id="12" name="TextBox 11"/>
              <p:cNvSpPr txBox="1"/>
              <p:nvPr/>
            </p:nvSpPr>
            <p:spPr>
              <a:xfrm>
                <a:off x="418744" y="3365161"/>
                <a:ext cx="9725114" cy="861774"/>
              </a:xfrm>
              <a:prstGeom prst="rect">
                <a:avLst/>
              </a:prstGeom>
              <a:noFill/>
            </p:spPr>
            <p:txBody>
              <a:bodyPr wrap="square" rtlCol="0">
                <a:spAutoFit/>
              </a:bodyPr>
              <a:lstStyle/>
              <a:p>
                <a:r>
                  <a:rPr lang="en-US" sz="1600" dirty="0" smtClean="0"/>
                  <a:t>Where </a:t>
                </a:r>
                <a14:m>
                  <m:oMath xmlns:m="http://schemas.openxmlformats.org/officeDocument/2006/math">
                    <m:r>
                      <m:rPr>
                        <m:brk m:alnAt="7"/>
                      </m:rPr>
                      <a:rPr lang="en-US" sz="1600" i="1">
                        <a:latin typeface="Cambria Math" panose="02040503050406030204" pitchFamily="18" charset="0"/>
                      </a:rPr>
                      <m:t>𝑓</m:t>
                    </m:r>
                    <m:r>
                      <a:rPr lang="en-US" sz="1600" i="1">
                        <a:latin typeface="Cambria Math" panose="02040503050406030204" pitchFamily="18" charset="0"/>
                      </a:rPr>
                      <m:t>𝑎𝑠</m:t>
                    </m:r>
                    <m:r>
                      <a:rPr lang="en-US" sz="1600" i="1">
                        <a:latin typeface="Cambria Math" panose="02040503050406030204" pitchFamily="18" charset="0"/>
                      </a:rPr>
                      <m:t>(</m:t>
                    </m:r>
                    <m:r>
                      <m:rPr>
                        <m:nor/>
                      </m:rPr>
                      <a:rPr lang="el-GR" sz="1600"/>
                      <m:t>θ</m:t>
                    </m:r>
                    <m:r>
                      <m:rPr>
                        <m:nor/>
                      </m:rPr>
                      <a:rPr lang="en-IN" sz="1600"/>
                      <m:t>r</m:t>
                    </m:r>
                  </m:oMath>
                </a14:m>
                <a:r>
                  <a:rPr lang="en-US" sz="1600" dirty="0" smtClean="0"/>
                  <a:t>),</a:t>
                </a:r>
                <a:r>
                  <a:rPr lang="en-US" sz="1600" dirty="0"/>
                  <a:t> </a:t>
                </a:r>
                <a14:m>
                  <m:oMath xmlns:m="http://schemas.openxmlformats.org/officeDocument/2006/math">
                    <m:r>
                      <m:rPr>
                        <m:brk m:alnAt="7"/>
                      </m:rPr>
                      <a:rPr lang="en-US" sz="1600" i="1">
                        <a:latin typeface="Cambria Math" panose="02040503050406030204" pitchFamily="18" charset="0"/>
                      </a:rPr>
                      <m:t>𝑓</m:t>
                    </m:r>
                    <m:r>
                      <a:rPr lang="en-US" sz="1600" b="0" i="1" smtClean="0">
                        <a:latin typeface="Cambria Math" panose="02040503050406030204" pitchFamily="18" charset="0"/>
                      </a:rPr>
                      <m:t>𝑏</m:t>
                    </m:r>
                    <m:r>
                      <a:rPr lang="en-US" sz="1600" i="1">
                        <a:latin typeface="Cambria Math" panose="02040503050406030204" pitchFamily="18" charset="0"/>
                      </a:rPr>
                      <m:t>𝑠</m:t>
                    </m:r>
                    <m:r>
                      <a:rPr lang="en-US" sz="1600" i="1">
                        <a:latin typeface="Cambria Math" panose="02040503050406030204" pitchFamily="18" charset="0"/>
                      </a:rPr>
                      <m:t>(</m:t>
                    </m:r>
                    <m:r>
                      <m:rPr>
                        <m:nor/>
                      </m:rPr>
                      <a:rPr lang="el-GR" sz="1600"/>
                      <m:t>θ</m:t>
                    </m:r>
                    <m:r>
                      <m:rPr>
                        <m:nor/>
                      </m:rPr>
                      <a:rPr lang="en-IN" sz="1600"/>
                      <m:t>r</m:t>
                    </m:r>
                  </m:oMath>
                </a14:m>
                <a:r>
                  <a:rPr lang="en-US" sz="1600" dirty="0" smtClean="0"/>
                  <a:t>) and </a:t>
                </a:r>
                <a14:m>
                  <m:oMath xmlns:m="http://schemas.openxmlformats.org/officeDocument/2006/math">
                    <m:r>
                      <m:rPr>
                        <m:brk m:alnAt="7"/>
                      </m:rPr>
                      <a:rPr lang="en-US" sz="1600" i="1">
                        <a:latin typeface="Cambria Math" panose="02040503050406030204" pitchFamily="18" charset="0"/>
                      </a:rPr>
                      <m:t>𝑓</m:t>
                    </m:r>
                    <m:r>
                      <a:rPr lang="en-US" sz="1600" b="0" i="1" smtClean="0">
                        <a:latin typeface="Cambria Math" panose="02040503050406030204" pitchFamily="18" charset="0"/>
                      </a:rPr>
                      <m:t>𝑐</m:t>
                    </m:r>
                    <m:r>
                      <a:rPr lang="en-US" sz="1600" i="1">
                        <a:latin typeface="Cambria Math" panose="02040503050406030204" pitchFamily="18" charset="0"/>
                      </a:rPr>
                      <m:t>𝑠</m:t>
                    </m:r>
                    <m:r>
                      <a:rPr lang="en-US" sz="1600" i="1">
                        <a:latin typeface="Cambria Math" panose="02040503050406030204" pitchFamily="18" charset="0"/>
                      </a:rPr>
                      <m:t>(</m:t>
                    </m:r>
                    <m:r>
                      <m:rPr>
                        <m:nor/>
                      </m:rPr>
                      <a:rPr lang="el-GR" sz="1600"/>
                      <m:t>θ</m:t>
                    </m:r>
                    <m:r>
                      <m:rPr>
                        <m:nor/>
                      </m:rPr>
                      <a:rPr lang="en-IN" sz="1600"/>
                      <m:t>r</m:t>
                    </m:r>
                    <m:r>
                      <a:rPr lang="en-IN" sz="1600" i="1"/>
                      <m:t> </m:t>
                    </m:r>
                  </m:oMath>
                </a14:m>
                <a:r>
                  <a:rPr lang="en-US" sz="1600" dirty="0" smtClean="0"/>
                  <a:t>) as  are </a:t>
                </a:r>
                <a:r>
                  <a:rPr lang="en-US" sz="1600" dirty="0"/>
                  <a:t>unit function generator to corresponding to the trapezoidal induced </a:t>
                </a:r>
                <a:r>
                  <a:rPr lang="en-US" sz="1600" dirty="0" err="1"/>
                  <a:t>emfs</a:t>
                </a:r>
                <a:r>
                  <a:rPr lang="en-US" sz="1600" dirty="0"/>
                  <a:t> of the of BLDCM as a function of </a:t>
                </a:r>
                <a14:m>
                  <m:oMath xmlns:m="http://schemas.openxmlformats.org/officeDocument/2006/math">
                    <m:r>
                      <m:rPr>
                        <m:nor/>
                      </m:rPr>
                      <a:rPr lang="el-GR" sz="1600"/>
                      <m:t>θ</m:t>
                    </m:r>
                    <m:r>
                      <m:rPr>
                        <m:nor/>
                      </m:rPr>
                      <a:rPr lang="en-IN" sz="1600"/>
                      <m:t>r</m:t>
                    </m:r>
                  </m:oMath>
                </a14:m>
                <a:r>
                  <a:rPr lang="en-US" sz="1600" dirty="0" smtClean="0"/>
                  <a:t>.The </a:t>
                </a:r>
                <a14:m>
                  <m:oMath xmlns:m="http://schemas.openxmlformats.org/officeDocument/2006/math">
                    <m:r>
                      <m:rPr>
                        <m:brk m:alnAt="7"/>
                      </m:rPr>
                      <a:rPr lang="en-US" sz="1600" i="1">
                        <a:latin typeface="Cambria Math" panose="02040503050406030204" pitchFamily="18" charset="0"/>
                      </a:rPr>
                      <m:t>𝑓</m:t>
                    </m:r>
                    <m:r>
                      <a:rPr lang="en-US" sz="1600" b="0" i="1" smtClean="0">
                        <a:latin typeface="Cambria Math" panose="02040503050406030204" pitchFamily="18" charset="0"/>
                      </a:rPr>
                      <m:t>𝑏</m:t>
                    </m:r>
                    <m:r>
                      <a:rPr lang="en-US" sz="1600" i="1">
                        <a:latin typeface="Cambria Math" panose="02040503050406030204" pitchFamily="18" charset="0"/>
                      </a:rPr>
                      <m:t>𝑠</m:t>
                    </m:r>
                    <m:d>
                      <m:dPr>
                        <m:ctrlPr>
                          <a:rPr lang="en-US" sz="1600" i="1">
                            <a:latin typeface="Cambria Math" panose="02040503050406030204" pitchFamily="18" charset="0"/>
                          </a:rPr>
                        </m:ctrlPr>
                      </m:dPr>
                      <m:e>
                        <m:r>
                          <m:rPr>
                            <m:nor/>
                          </m:rPr>
                          <a:rPr lang="el-GR" sz="1600"/>
                          <m:t>θ</m:t>
                        </m:r>
                        <m:r>
                          <m:rPr>
                            <m:nor/>
                          </m:rPr>
                          <a:rPr lang="en-IN" sz="1600"/>
                          <m:t>r</m:t>
                        </m:r>
                      </m:e>
                    </m:d>
                    <m:r>
                      <a:rPr lang="en-US" sz="1600" b="0" i="1" smtClean="0">
                        <a:latin typeface="Cambria Math" panose="02040503050406030204" pitchFamily="18" charset="0"/>
                      </a:rPr>
                      <m:t>,</m:t>
                    </m:r>
                    <m:r>
                      <m:rPr>
                        <m:brk m:alnAt="7"/>
                      </m:rPr>
                      <a:rPr lang="en-US" sz="1600" i="1">
                        <a:latin typeface="Cambria Math" panose="02040503050406030204" pitchFamily="18" charset="0"/>
                      </a:rPr>
                      <m:t>𝑓</m:t>
                    </m:r>
                    <m:r>
                      <a:rPr lang="en-US" sz="1600" b="0" i="1" smtClean="0">
                        <a:latin typeface="Cambria Math" panose="02040503050406030204" pitchFamily="18" charset="0"/>
                      </a:rPr>
                      <m:t>𝑐</m:t>
                    </m:r>
                    <m:r>
                      <a:rPr lang="en-US" sz="1600" i="1">
                        <a:latin typeface="Cambria Math" panose="02040503050406030204" pitchFamily="18" charset="0"/>
                      </a:rPr>
                      <m:t>𝑠</m:t>
                    </m:r>
                    <m:r>
                      <a:rPr lang="en-US" sz="1600" i="1">
                        <a:latin typeface="Cambria Math" panose="02040503050406030204" pitchFamily="18" charset="0"/>
                      </a:rPr>
                      <m:t>(</m:t>
                    </m:r>
                    <m:r>
                      <m:rPr>
                        <m:nor/>
                      </m:rPr>
                      <a:rPr lang="el-GR" sz="1600"/>
                      <m:t>θ</m:t>
                    </m:r>
                    <m:r>
                      <m:rPr>
                        <m:nor/>
                      </m:rPr>
                      <a:rPr lang="en-IN" sz="1600"/>
                      <m:t>r</m:t>
                    </m:r>
                  </m:oMath>
                </a14:m>
                <a:r>
                  <a:rPr lang="en-US" sz="1600" dirty="0" smtClean="0"/>
                  <a:t>) are similar to</a:t>
                </a:r>
                <a:r>
                  <a:rPr lang="en-US" sz="1600" dirty="0"/>
                  <a:t> </a:t>
                </a:r>
                <a14:m>
                  <m:oMath xmlns:m="http://schemas.openxmlformats.org/officeDocument/2006/math">
                    <m:r>
                      <m:rPr>
                        <m:brk m:alnAt="7"/>
                      </m:rPr>
                      <a:rPr lang="en-US" sz="1600" i="1">
                        <a:latin typeface="Cambria Math" panose="02040503050406030204" pitchFamily="18" charset="0"/>
                      </a:rPr>
                      <m:t>𝑓</m:t>
                    </m:r>
                    <m:r>
                      <a:rPr lang="en-US" sz="1600" i="1">
                        <a:latin typeface="Cambria Math" panose="02040503050406030204" pitchFamily="18" charset="0"/>
                      </a:rPr>
                      <m:t>𝑎𝑠</m:t>
                    </m:r>
                    <m:r>
                      <a:rPr lang="en-US" sz="1600" i="1">
                        <a:latin typeface="Cambria Math" panose="02040503050406030204" pitchFamily="18" charset="0"/>
                      </a:rPr>
                      <m:t>(</m:t>
                    </m:r>
                    <m:r>
                      <m:rPr>
                        <m:nor/>
                      </m:rPr>
                      <a:rPr lang="el-GR" sz="1600"/>
                      <m:t>θ</m:t>
                    </m:r>
                    <m:r>
                      <m:rPr>
                        <m:nor/>
                      </m:rPr>
                      <a:rPr lang="en-IN" sz="1600"/>
                      <m:t>r</m:t>
                    </m:r>
                  </m:oMath>
                </a14:m>
                <a:r>
                  <a:rPr lang="en-US" sz="1600" dirty="0" smtClean="0"/>
                  <a:t>) but phase </a:t>
                </a:r>
                <a:r>
                  <a:rPr lang="en-US" sz="1600" dirty="0"/>
                  <a:t>displacement of 120 </a:t>
                </a:r>
                <a:r>
                  <a:rPr lang="en-US" sz="1600" dirty="0" smtClean="0"/>
                  <a:t>degree </a:t>
                </a:r>
                <a:r>
                  <a:rPr lang="en-US" dirty="0"/>
                  <a:t>. </a:t>
                </a:r>
                <a:endParaRPr lang="en-IN" dirty="0"/>
              </a:p>
            </p:txBody>
          </p:sp>
        </mc:Choice>
        <mc:Fallback>
          <p:sp>
            <p:nvSpPr>
              <p:cNvPr id="12" name="TextBox 11"/>
              <p:cNvSpPr txBox="1">
                <a:spLocks noRot="1" noChangeAspect="1" noMove="1" noResize="1" noEditPoints="1" noAdjustHandles="1" noChangeArrowheads="1" noChangeShapeType="1" noTextEdit="1"/>
              </p:cNvSpPr>
              <p:nvPr/>
            </p:nvSpPr>
            <p:spPr>
              <a:xfrm>
                <a:off x="418744" y="3365161"/>
                <a:ext cx="9725114" cy="861774"/>
              </a:xfrm>
              <a:prstGeom prst="rect">
                <a:avLst/>
              </a:prstGeom>
              <a:blipFill rotWithShape="0">
                <a:blip r:embed="rId4"/>
                <a:stretch>
                  <a:fillRect l="-376" t="-2128" r="-502" b="-10638"/>
                </a:stretch>
              </a:blipFill>
            </p:spPr>
            <p:txBody>
              <a:bodyPr/>
              <a:lstStyle/>
              <a:p>
                <a:r>
                  <a:rPr lang="en-IN">
                    <a:noFill/>
                  </a:rPr>
                  <a:t> </a:t>
                </a:r>
              </a:p>
            </p:txBody>
          </p:sp>
        </mc:Fallback>
      </mc:AlternateContent>
    </p:spTree>
    <p:extLst>
      <p:ext uri="{BB962C8B-B14F-4D97-AF65-F5344CB8AC3E}">
        <p14:creationId xmlns:p14="http://schemas.microsoft.com/office/powerpoint/2010/main" val="243152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604" y="997958"/>
            <a:ext cx="6511896" cy="4358356"/>
          </a:xfrm>
          <a:prstGeom prst="rect">
            <a:avLst/>
          </a:prstGeom>
        </p:spPr>
      </p:pic>
      <p:sp>
        <p:nvSpPr>
          <p:cNvPr id="2" name="Rectangle 1"/>
          <p:cNvSpPr/>
          <p:nvPr/>
        </p:nvSpPr>
        <p:spPr>
          <a:xfrm>
            <a:off x="164343" y="142211"/>
            <a:ext cx="2764475" cy="369332"/>
          </a:xfrm>
          <a:prstGeom prst="rect">
            <a:avLst/>
          </a:prstGeom>
        </p:spPr>
        <p:txBody>
          <a:bodyPr wrap="none">
            <a:spAutoFit/>
          </a:bodyPr>
          <a:lstStyle/>
          <a:p>
            <a:r>
              <a:rPr lang="en-IN" dirty="0"/>
              <a:t>BLDC Speed </a:t>
            </a:r>
            <a:r>
              <a:rPr lang="en-IN" dirty="0" smtClean="0"/>
              <a:t>Control model:</a:t>
            </a:r>
            <a:endParaRPr lang="en-IN" dirty="0"/>
          </a:p>
        </p:txBody>
      </p:sp>
    </p:spTree>
    <p:extLst>
      <p:ext uri="{BB962C8B-B14F-4D97-AF65-F5344CB8AC3E}">
        <p14:creationId xmlns:p14="http://schemas.microsoft.com/office/powerpoint/2010/main" val="104348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5708" y="205372"/>
            <a:ext cx="6096000" cy="738664"/>
          </a:xfrm>
          <a:prstGeom prst="rect">
            <a:avLst/>
          </a:prstGeom>
        </p:spPr>
        <p:txBody>
          <a:bodyPr>
            <a:spAutoFit/>
          </a:bodyPr>
          <a:lstStyle/>
          <a:p>
            <a:pPr algn="ctr">
              <a:lnSpc>
                <a:spcPct val="150000"/>
              </a:lnSpc>
              <a:spcAft>
                <a:spcPts val="1000"/>
              </a:spcAft>
            </a:pPr>
            <a:r>
              <a:rPr lang="en-IN" sz="1400" b="1" dirty="0">
                <a:latin typeface="Calibri" panose="020F0502020204030204" pitchFamily="34" charset="0"/>
                <a:ea typeface="Calibri" panose="020F0502020204030204" pitchFamily="34" charset="0"/>
                <a:cs typeface="Times New Roman" panose="02020603050405020304" pitchFamily="18" charset="0"/>
              </a:rPr>
              <a:t>The plot below shows the requested and measured speed for the test and the phase currents in the electric drive.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https://in.mathworks.com/help/examples/sps_product/win64/ee_bldc_speed_control_02.png"/>
          <p:cNvPicPr/>
          <p:nvPr/>
        </p:nvPicPr>
        <p:blipFill>
          <a:blip r:embed="rId2">
            <a:extLst>
              <a:ext uri="{28A0092B-C50C-407E-A947-70E740481C1C}">
                <a14:useLocalDpi xmlns:a14="http://schemas.microsoft.com/office/drawing/2010/main" val="0"/>
              </a:ext>
            </a:extLst>
          </a:blip>
          <a:srcRect/>
          <a:stretch>
            <a:fillRect/>
          </a:stretch>
        </p:blipFill>
        <p:spPr bwMode="auto">
          <a:xfrm>
            <a:off x="2897024" y="1491240"/>
            <a:ext cx="5101839" cy="3721695"/>
          </a:xfrm>
          <a:prstGeom prst="rect">
            <a:avLst/>
          </a:prstGeom>
          <a:noFill/>
          <a:ln>
            <a:noFill/>
          </a:ln>
        </p:spPr>
      </p:pic>
    </p:spTree>
    <p:extLst>
      <p:ext uri="{BB962C8B-B14F-4D97-AF65-F5344CB8AC3E}">
        <p14:creationId xmlns:p14="http://schemas.microsoft.com/office/powerpoint/2010/main" val="389784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587" y="551202"/>
            <a:ext cx="9639656" cy="5447945"/>
          </a:xfrm>
          <a:prstGeom prst="rect">
            <a:avLst/>
          </a:prstGeom>
        </p:spPr>
      </p:pic>
    </p:spTree>
    <p:extLst>
      <p:ext uri="{BB962C8B-B14F-4D97-AF65-F5344CB8AC3E}">
        <p14:creationId xmlns:p14="http://schemas.microsoft.com/office/powerpoint/2010/main" val="138760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0886" y="2478280"/>
            <a:ext cx="6246976" cy="1107996"/>
          </a:xfrm>
          <a:prstGeom prst="rect">
            <a:avLst/>
          </a:prstGeom>
          <a:noFill/>
        </p:spPr>
        <p:txBody>
          <a:bodyPr wrap="square" rtlCol="0">
            <a:spAutoFit/>
          </a:bodyPr>
          <a:lstStyle/>
          <a:p>
            <a:r>
              <a:rPr lang="en-IN" sz="6600" dirty="0" smtClean="0"/>
              <a:t>Thank you</a:t>
            </a:r>
            <a:endParaRPr lang="en-IN" sz="6600" dirty="0"/>
          </a:p>
        </p:txBody>
      </p:sp>
    </p:spTree>
    <p:extLst>
      <p:ext uri="{BB962C8B-B14F-4D97-AF65-F5344CB8AC3E}">
        <p14:creationId xmlns:p14="http://schemas.microsoft.com/office/powerpoint/2010/main" val="77642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4176" y="2304721"/>
            <a:ext cx="6096000" cy="1973169"/>
          </a:xfrm>
          <a:prstGeom prst="rect">
            <a:avLst/>
          </a:prstGeom>
        </p:spPr>
        <p:txBody>
          <a:bodyPr>
            <a:spAutoFit/>
          </a:bodyPr>
          <a:lstStyle/>
          <a:p>
            <a:pPr marR="12700" algn="ctr">
              <a:lnSpc>
                <a:spcPct val="97000"/>
              </a:lnSpc>
              <a:spcAft>
                <a:spcPts val="0"/>
              </a:spcAft>
            </a:pPr>
            <a:r>
              <a:rPr lang="en-IN" sz="36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Speed Control of Brushless Dc Motor Using Fuzzy Logic Controller</a:t>
            </a:r>
            <a:endParaRPr lang="en-IN"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R="12700" algn="ctr">
              <a:lnSpc>
                <a:spcPct val="97000"/>
              </a:lnSpc>
              <a:spcAft>
                <a:spcPts val="0"/>
              </a:spcAft>
            </a:pPr>
            <a:r>
              <a:rPr lang="en-IN"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97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934" y="676422"/>
            <a:ext cx="9844756" cy="3952877"/>
          </a:xfrm>
          <a:prstGeom prst="rect">
            <a:avLst/>
          </a:prstGeom>
        </p:spPr>
        <p:txBody>
          <a:bodyPr wrap="square">
            <a:spAutoFit/>
          </a:bodyPr>
          <a:lstStyle/>
          <a:p>
            <a:pPr algn="just">
              <a:lnSpc>
                <a:spcPct val="98000"/>
              </a:lnSpc>
              <a:spcAft>
                <a:spcPts val="0"/>
              </a:spcAft>
            </a:pPr>
            <a:r>
              <a:rPr lang="en-IN" sz="16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Abstract: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8000"/>
              </a:lnSpc>
              <a:spcAft>
                <a:spcPts val="0"/>
              </a:spcAft>
            </a:pPr>
            <a:r>
              <a:rPr lang="en-IN" sz="16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8000"/>
              </a:lnSpc>
              <a:spcAft>
                <a:spcPts val="0"/>
              </a:spcAft>
            </a:pPr>
            <a:r>
              <a:rPr lang="en-US" sz="1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8000"/>
              </a:lnSpc>
              <a:spcAft>
                <a:spcPts val="0"/>
              </a:spcAft>
            </a:pPr>
            <a:r>
              <a:rPr lang="en-US" sz="1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paper presents a control scheme of a fuzzy logic for the brushless direct current (BLDC) permanent magnet motor drives. The mathematical model of BLDC motor and fuzzy logic algorithm is derived. The controller is designed to tracks variations of speed references and stabilizes the output speed during load variations. The BLDC has some advantages compare to the others type of motors, however the nonlinearity of the BLDC motor drive characteristics, because it is difficult to handle by using conventional proportional integral (PI) controller. The BLDC motor is fed from the inverter where the rotor position and current controller is the input. In order to overcome this main problem, the fuzzy logic control is learned continuously and gradually becomes the main effective control. The effectiveness of the proposed method is verified by develop simulation model in MATLAB using c program. The simulation results show that the proposed fuzzy logic controller (FLC) produce significant improvement control performance compare to the PI controller for both condition controlling speed reference variations and load disturbance variations. Fuzzy logic is introduced in order to suppressing the chattering and enhancing the robustness of the controlled system. Fuzzy boundary layer is developed to provide smother transition to the equivalent control. Smaller overshoot in the speed response and much better disturbance rejecting capabilities</a:t>
            </a:r>
            <a:r>
              <a:rPr lang="en-US" sz="11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48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2190" y="683554"/>
            <a:ext cx="9058542" cy="4124206"/>
          </a:xfrm>
          <a:prstGeom prst="rect">
            <a:avLst/>
          </a:prstGeom>
        </p:spPr>
        <p:txBody>
          <a:bodyPr wrap="square">
            <a:spAutoFit/>
          </a:bodyPr>
          <a:lstStyle/>
          <a:p>
            <a:r>
              <a:rPr lang="en-US" sz="2400" b="1" dirty="0" smtClean="0"/>
              <a:t>INTRODUCTION :</a:t>
            </a:r>
          </a:p>
          <a:p>
            <a:endParaRPr lang="en-US" dirty="0" smtClean="0"/>
          </a:p>
          <a:p>
            <a:pPr marL="285750" indent="-285750">
              <a:buFont typeface="Arial" panose="020B0604020202020204" pitchFamily="34" charset="0"/>
              <a:buChar char="•"/>
            </a:pPr>
            <a:r>
              <a:rPr lang="en-US" dirty="0" smtClean="0"/>
              <a:t> </a:t>
            </a:r>
            <a:r>
              <a:rPr lang="en-US" sz="2000" dirty="0" smtClean="0"/>
              <a:t> Brushless DC (BLDC) servomotor drives have been widely used in aeronautics, electric vehicles, robotics, and food &amp; chemical industries. </a:t>
            </a:r>
          </a:p>
          <a:p>
            <a:endParaRPr lang="en-US" sz="2000" dirty="0" smtClean="0"/>
          </a:p>
          <a:p>
            <a:pPr marL="342900" indent="-342900">
              <a:buFont typeface="Arial" panose="020B0604020202020204" pitchFamily="34" charset="0"/>
              <a:buChar char="•"/>
            </a:pPr>
            <a:r>
              <a:rPr lang="en-US" sz="2000" dirty="0"/>
              <a:t> </a:t>
            </a:r>
            <a:r>
              <a:rPr lang="en-US" sz="2000" dirty="0" smtClean="0"/>
              <a:t> P,PI &amp; PID controller are being used with the BLDC servomotor drive control system to achieve satisfactory transient and steady state response.</a:t>
            </a:r>
          </a:p>
          <a:p>
            <a:endParaRPr lang="en-US" sz="2000" dirty="0" smtClean="0"/>
          </a:p>
          <a:p>
            <a:pPr marL="342900" indent="-342900">
              <a:buFont typeface="Arial" panose="020B0604020202020204" pitchFamily="34" charset="0"/>
              <a:buChar char="•"/>
            </a:pPr>
            <a:r>
              <a:rPr lang="en-US" sz="2000" dirty="0" smtClean="0"/>
              <a:t>Now a days PID &amp; FUZZY logic controllers are the main controller being used to control BLDC.</a:t>
            </a:r>
          </a:p>
          <a:p>
            <a:endParaRPr lang="en-US" sz="2000" dirty="0"/>
          </a:p>
          <a:p>
            <a:pPr marL="342900" indent="-342900">
              <a:buFont typeface="Arial" panose="020B0604020202020204" pitchFamily="34" charset="0"/>
              <a:buChar char="•"/>
            </a:pPr>
            <a:r>
              <a:rPr lang="en-US" sz="2000" dirty="0" smtClean="0"/>
              <a:t>  It is essential to know the exact mathematical model of the systems or response of the system for designing these controller. </a:t>
            </a:r>
            <a:endParaRPr lang="en-IN" sz="2000" dirty="0"/>
          </a:p>
        </p:txBody>
      </p:sp>
    </p:spTree>
    <p:extLst>
      <p:ext uri="{BB962C8B-B14F-4D97-AF65-F5344CB8AC3E}">
        <p14:creationId xmlns:p14="http://schemas.microsoft.com/office/powerpoint/2010/main" val="267289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244" y="194209"/>
            <a:ext cx="10515600" cy="1325563"/>
          </a:xfrm>
        </p:spPr>
        <p:txBody>
          <a:bodyPr>
            <a:normAutofit/>
          </a:bodyPr>
          <a:lstStyle/>
          <a:p>
            <a:r>
              <a:rPr lang="en-US" sz="2800" b="1" dirty="0" smtClean="0"/>
              <a:t>What is BLDC?</a:t>
            </a:r>
            <a:endParaRPr lang="en-IN" sz="2800" b="1" dirty="0"/>
          </a:p>
        </p:txBody>
      </p:sp>
      <p:sp>
        <p:nvSpPr>
          <p:cNvPr id="3" name="Content Placeholder 2"/>
          <p:cNvSpPr>
            <a:spLocks noGrp="1"/>
          </p:cNvSpPr>
          <p:nvPr>
            <p:ph idx="1"/>
          </p:nvPr>
        </p:nvSpPr>
        <p:spPr>
          <a:xfrm>
            <a:off x="838200" y="1401511"/>
            <a:ext cx="10057688" cy="4580546"/>
          </a:xfrm>
        </p:spPr>
        <p:txBody>
          <a:bodyPr>
            <a:normAutofit/>
          </a:bodyPr>
          <a:lstStyle/>
          <a:p>
            <a:r>
              <a:rPr lang="en-US" sz="2000" dirty="0" smtClean="0"/>
              <a:t>A brushless DC motor (also known as a BLDC motor or BL motor) </a:t>
            </a:r>
          </a:p>
          <a:p>
            <a:r>
              <a:rPr lang="en-US" sz="2000" dirty="0" smtClean="0"/>
              <a:t>The controller provides pulses of current to the motor windings which control the speed and torque of the synchronous motor.</a:t>
            </a:r>
          </a:p>
          <a:p>
            <a:r>
              <a:rPr lang="en-US" sz="2000" dirty="0" smtClean="0"/>
              <a:t> </a:t>
            </a:r>
            <a:r>
              <a:rPr lang="en-US" sz="2000" dirty="0" smtClean="0"/>
              <a:t>highly efficient </a:t>
            </a:r>
          </a:p>
          <a:p>
            <a:r>
              <a:rPr lang="en-US" sz="2000" dirty="0" smtClean="0"/>
              <a:t> </a:t>
            </a:r>
            <a:r>
              <a:rPr lang="en-US" sz="2000" dirty="0" smtClean="0"/>
              <a:t>permanent </a:t>
            </a:r>
            <a:r>
              <a:rPr lang="en-US" sz="2000" dirty="0" smtClean="0"/>
              <a:t>magnets rotate around a fixed armature </a:t>
            </a:r>
          </a:p>
          <a:p>
            <a:r>
              <a:rPr lang="en-US" sz="2000" dirty="0" smtClean="0"/>
              <a:t> Commutation with electronics has a large scope of capabilities and flexibility. </a:t>
            </a:r>
            <a:endParaRPr lang="en-IN" dirty="0"/>
          </a:p>
        </p:txBody>
      </p:sp>
    </p:spTree>
    <p:extLst>
      <p:ext uri="{BB962C8B-B14F-4D97-AF65-F5344CB8AC3E}">
        <p14:creationId xmlns:p14="http://schemas.microsoft.com/office/powerpoint/2010/main" val="1543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1960429"/>
              </p:ext>
            </p:extLst>
          </p:nvPr>
        </p:nvGraphicFramePr>
        <p:xfrm>
          <a:off x="290557" y="0"/>
          <a:ext cx="11348815" cy="944880"/>
        </p:xfrm>
        <a:graphic>
          <a:graphicData uri="http://schemas.openxmlformats.org/drawingml/2006/table">
            <a:tbl>
              <a:tblPr firstRow="1" bandRow="1">
                <a:tableStyleId>{5940675A-B579-460E-94D1-54222C63F5DA}</a:tableStyleId>
              </a:tblPr>
              <a:tblGrid>
                <a:gridCol w="11348815"/>
              </a:tblGrid>
              <a:tr h="905854">
                <a:tc>
                  <a:txBody>
                    <a:bodyPr/>
                    <a:lstStyle/>
                    <a:p>
                      <a:endParaRPr lang="en-US" dirty="0" smtClean="0"/>
                    </a:p>
                    <a:p>
                      <a:r>
                        <a:rPr lang="en-US" sz="2000" b="1" dirty="0" smtClean="0"/>
                        <a:t>Comparison</a:t>
                      </a:r>
                      <a:r>
                        <a:rPr lang="en-US" sz="2000" b="1" baseline="0" dirty="0" smtClean="0"/>
                        <a:t> of conventional and Brushless DC motors:</a:t>
                      </a:r>
                    </a:p>
                    <a:p>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05371774"/>
              </p:ext>
            </p:extLst>
          </p:nvPr>
        </p:nvGraphicFramePr>
        <p:xfrm>
          <a:off x="324740" y="1779345"/>
          <a:ext cx="11220628" cy="4502242"/>
        </p:xfrm>
        <a:graphic>
          <a:graphicData uri="http://schemas.openxmlformats.org/drawingml/2006/table">
            <a:tbl>
              <a:tblPr firstRow="1" bandRow="1">
                <a:tableStyleId>{5940675A-B579-460E-94D1-54222C63F5DA}</a:tableStyleId>
              </a:tblPr>
              <a:tblGrid>
                <a:gridCol w="3418857"/>
                <a:gridCol w="3418857"/>
                <a:gridCol w="4382914"/>
              </a:tblGrid>
              <a:tr h="622024">
                <a:tc>
                  <a:txBody>
                    <a:bodyPr/>
                    <a:lstStyle/>
                    <a:p>
                      <a:r>
                        <a:rPr lang="en-US" sz="1600" dirty="0" smtClean="0"/>
                        <a:t>Mechanical structure</a:t>
                      </a:r>
                      <a:endParaRPr lang="en-IN" sz="1600" dirty="0"/>
                    </a:p>
                  </a:txBody>
                  <a:tcPr/>
                </a:tc>
                <a:tc>
                  <a:txBody>
                    <a:bodyPr/>
                    <a:lstStyle/>
                    <a:p>
                      <a:r>
                        <a:rPr lang="en-US" sz="1600" dirty="0" smtClean="0"/>
                        <a:t>Field magnets on the stator</a:t>
                      </a:r>
                      <a:endParaRPr lang="en-IN" sz="1600" dirty="0"/>
                    </a:p>
                  </a:txBody>
                  <a:tcPr/>
                </a:tc>
                <a:tc>
                  <a:txBody>
                    <a:bodyPr/>
                    <a:lstStyle/>
                    <a:p>
                      <a:r>
                        <a:rPr lang="en-US" sz="1600" dirty="0" smtClean="0"/>
                        <a:t>Field</a:t>
                      </a:r>
                      <a:r>
                        <a:rPr lang="en-US" sz="1600" baseline="0" dirty="0" smtClean="0"/>
                        <a:t> magnets on the rotor similar</a:t>
                      </a:r>
                      <a:r>
                        <a:rPr lang="en-IN" sz="1600" baseline="0" dirty="0" smtClean="0"/>
                        <a:t> AC synchronous motor</a:t>
                      </a:r>
                      <a:endParaRPr lang="en-US" sz="1600" baseline="0" dirty="0" smtClean="0"/>
                    </a:p>
                  </a:txBody>
                  <a:tcPr/>
                </a:tc>
              </a:tr>
              <a:tr h="546931">
                <a:tc>
                  <a:txBody>
                    <a:bodyPr/>
                    <a:lstStyle/>
                    <a:p>
                      <a:r>
                        <a:rPr lang="en-US" sz="1600" dirty="0" smtClean="0"/>
                        <a:t>Distinctive features</a:t>
                      </a:r>
                      <a:endParaRPr lang="en-IN" sz="1600" dirty="0"/>
                    </a:p>
                  </a:txBody>
                  <a:tcPr/>
                </a:tc>
                <a:tc>
                  <a:txBody>
                    <a:bodyPr/>
                    <a:lstStyle/>
                    <a:p>
                      <a:r>
                        <a:rPr lang="en-US" sz="1600" dirty="0" smtClean="0"/>
                        <a:t>Quick response and excellent </a:t>
                      </a:r>
                      <a:r>
                        <a:rPr lang="en-US" sz="1600" dirty="0" err="1" smtClean="0"/>
                        <a:t>controlability</a:t>
                      </a:r>
                      <a:endParaRPr lang="en-IN" sz="1600" dirty="0"/>
                    </a:p>
                  </a:txBody>
                  <a:tcPr/>
                </a:tc>
                <a:tc>
                  <a:txBody>
                    <a:bodyPr/>
                    <a:lstStyle/>
                    <a:p>
                      <a:r>
                        <a:rPr lang="en-US" sz="1600" dirty="0" smtClean="0"/>
                        <a:t>Long-lasting Easy maintenance</a:t>
                      </a:r>
                    </a:p>
                    <a:p>
                      <a:r>
                        <a:rPr lang="en-US" sz="1600" dirty="0" smtClean="0"/>
                        <a:t>(usually</a:t>
                      </a:r>
                      <a:r>
                        <a:rPr lang="en-US" sz="1600" baseline="0" dirty="0" smtClean="0"/>
                        <a:t> no maintenance required)</a:t>
                      </a:r>
                      <a:endParaRPr lang="en-IN" sz="1600" dirty="0"/>
                    </a:p>
                  </a:txBody>
                  <a:tcPr/>
                </a:tc>
              </a:tr>
              <a:tr h="577743">
                <a:tc>
                  <a:txBody>
                    <a:bodyPr/>
                    <a:lstStyle/>
                    <a:p>
                      <a:r>
                        <a:rPr lang="en-US" sz="1600" dirty="0" smtClean="0"/>
                        <a:t>Winding connections</a:t>
                      </a:r>
                      <a:endParaRPr lang="en-IN" sz="1600" dirty="0"/>
                    </a:p>
                  </a:txBody>
                  <a:tcPr/>
                </a:tc>
                <a:tc>
                  <a:txBody>
                    <a:bodyPr/>
                    <a:lstStyle/>
                    <a:p>
                      <a:r>
                        <a:rPr lang="en-US" sz="1600" dirty="0" smtClean="0"/>
                        <a:t>Ring connection</a:t>
                      </a:r>
                    </a:p>
                    <a:p>
                      <a:r>
                        <a:rPr lang="en-US" sz="1600" dirty="0" smtClean="0"/>
                        <a:t>The simplest:</a:t>
                      </a:r>
                      <a:r>
                        <a:rPr lang="el-GR" sz="1600" b="0" i="0" kern="1200" dirty="0" smtClean="0">
                          <a:solidFill>
                            <a:schemeClr val="tx1"/>
                          </a:solidFill>
                          <a:effectLst/>
                          <a:latin typeface="+mn-lt"/>
                          <a:ea typeface="+mn-ea"/>
                          <a:cs typeface="+mn-cs"/>
                        </a:rPr>
                        <a:t>Δ</a:t>
                      </a:r>
                      <a:r>
                        <a:rPr lang="en-US" sz="1600" b="0" i="0" kern="1200" dirty="0" smtClean="0">
                          <a:solidFill>
                            <a:schemeClr val="tx1"/>
                          </a:solidFill>
                          <a:effectLst/>
                          <a:latin typeface="+mn-lt"/>
                          <a:ea typeface="+mn-ea"/>
                          <a:cs typeface="+mn-cs"/>
                        </a:rPr>
                        <a:t> connection</a:t>
                      </a:r>
                      <a:endParaRPr lang="en-IN" sz="1600" dirty="0"/>
                    </a:p>
                  </a:txBody>
                  <a:tcPr/>
                </a:tc>
                <a:tc>
                  <a:txBody>
                    <a:bodyPr/>
                    <a:lstStyle/>
                    <a:p>
                      <a:r>
                        <a:rPr lang="en-US" sz="1600" dirty="0" smtClean="0"/>
                        <a:t>The highest grade:</a:t>
                      </a:r>
                      <a:r>
                        <a:rPr lang="el-GR" sz="1600" b="0" i="0" kern="1200" dirty="0" smtClean="0">
                          <a:solidFill>
                            <a:schemeClr val="tx1"/>
                          </a:solidFill>
                          <a:effectLst/>
                          <a:latin typeface="+mn-lt"/>
                          <a:ea typeface="+mn-ea"/>
                          <a:cs typeface="+mn-cs"/>
                        </a:rPr>
                        <a:t>Δ</a:t>
                      </a:r>
                      <a:r>
                        <a:rPr lang="en-US" sz="1600" b="0" i="0" kern="1200" dirty="0" smtClean="0">
                          <a:solidFill>
                            <a:schemeClr val="tx1"/>
                          </a:solidFill>
                          <a:effectLst/>
                          <a:latin typeface="+mn-lt"/>
                          <a:ea typeface="+mn-ea"/>
                          <a:cs typeface="+mn-cs"/>
                        </a:rPr>
                        <a:t> or Y-Connection three-phase</a:t>
                      </a:r>
                      <a:r>
                        <a:rPr lang="en-US" sz="1600" b="0" i="0" kern="1200" baseline="0" dirty="0" smtClean="0">
                          <a:solidFill>
                            <a:schemeClr val="tx1"/>
                          </a:solidFill>
                          <a:effectLst/>
                          <a:latin typeface="+mn-lt"/>
                          <a:ea typeface="+mn-ea"/>
                          <a:cs typeface="+mn-cs"/>
                        </a:rPr>
                        <a:t> connection</a:t>
                      </a:r>
                      <a:endParaRPr lang="en-IN" sz="1600" dirty="0"/>
                    </a:p>
                  </a:txBody>
                  <a:tcPr/>
                </a:tc>
              </a:tr>
              <a:tr h="540189">
                <a:tc>
                  <a:txBody>
                    <a:bodyPr/>
                    <a:lstStyle/>
                    <a:p>
                      <a:endParaRPr lang="en-IN" sz="1600"/>
                    </a:p>
                  </a:txBody>
                  <a:tcPr/>
                </a:tc>
                <a:tc>
                  <a:txBody>
                    <a:bodyPr/>
                    <a:lstStyle/>
                    <a:p>
                      <a:endParaRPr lang="en-IN" sz="1600"/>
                    </a:p>
                  </a:txBody>
                  <a:tcPr/>
                </a:tc>
                <a:tc>
                  <a:txBody>
                    <a:bodyPr/>
                    <a:lstStyle/>
                    <a:p>
                      <a:r>
                        <a:rPr lang="en-US" sz="1600" dirty="0" err="1" smtClean="0"/>
                        <a:t>Normal:Y-connection</a:t>
                      </a:r>
                      <a:r>
                        <a:rPr lang="en-US" sz="1600" baseline="0" dirty="0" smtClean="0"/>
                        <a:t> three-phase winding with grounded neutral point or four-phase connection</a:t>
                      </a:r>
                    </a:p>
                    <a:p>
                      <a:r>
                        <a:rPr lang="en-US" sz="1600" baseline="0" dirty="0" smtClean="0"/>
                        <a:t>The simplest: Two-phase connection</a:t>
                      </a:r>
                      <a:endParaRPr lang="en-IN" sz="1600" dirty="0"/>
                    </a:p>
                  </a:txBody>
                  <a:tcPr/>
                </a:tc>
              </a:tr>
              <a:tr h="519727">
                <a:tc>
                  <a:txBody>
                    <a:bodyPr/>
                    <a:lstStyle/>
                    <a:p>
                      <a:r>
                        <a:rPr lang="en-US" sz="1600" dirty="0" smtClean="0"/>
                        <a:t>Commutation method</a:t>
                      </a:r>
                      <a:endParaRPr lang="en-IN" sz="1600" dirty="0"/>
                    </a:p>
                  </a:txBody>
                  <a:tcPr/>
                </a:tc>
                <a:tc>
                  <a:txBody>
                    <a:bodyPr/>
                    <a:lstStyle/>
                    <a:p>
                      <a:r>
                        <a:rPr lang="en-US" sz="1600" dirty="0" smtClean="0"/>
                        <a:t>Mechanical contact between brushes and </a:t>
                      </a:r>
                      <a:r>
                        <a:rPr lang="en-US" sz="1600" dirty="0" err="1" smtClean="0"/>
                        <a:t>commutator</a:t>
                      </a:r>
                      <a:endParaRPr lang="en-IN" sz="1600" dirty="0"/>
                    </a:p>
                  </a:txBody>
                  <a:tcPr/>
                </a:tc>
                <a:tc>
                  <a:txBody>
                    <a:bodyPr/>
                    <a:lstStyle/>
                    <a:p>
                      <a:r>
                        <a:rPr lang="en-US" sz="1600" dirty="0" smtClean="0"/>
                        <a:t>Electronic switching using transistors</a:t>
                      </a:r>
                      <a:endParaRPr lang="en-IN" sz="1600" dirty="0"/>
                    </a:p>
                  </a:txBody>
                  <a:tcPr/>
                </a:tc>
              </a:tr>
              <a:tr h="601814">
                <a:tc>
                  <a:txBody>
                    <a:bodyPr/>
                    <a:lstStyle/>
                    <a:p>
                      <a:r>
                        <a:rPr lang="en-US" sz="1600" dirty="0" smtClean="0"/>
                        <a:t>Detecting method</a:t>
                      </a:r>
                      <a:r>
                        <a:rPr lang="en-US" sz="1600" baseline="0" dirty="0" smtClean="0"/>
                        <a:t> of rotor’s </a:t>
                      </a:r>
                    </a:p>
                    <a:p>
                      <a:r>
                        <a:rPr lang="en-US" sz="1600" baseline="0" dirty="0" smtClean="0"/>
                        <a:t>positions</a:t>
                      </a:r>
                      <a:endParaRPr lang="en-IN" sz="1600" dirty="0"/>
                    </a:p>
                  </a:txBody>
                  <a:tcPr/>
                </a:tc>
                <a:tc>
                  <a:txBody>
                    <a:bodyPr/>
                    <a:lstStyle/>
                    <a:p>
                      <a:r>
                        <a:rPr lang="en-US" sz="1600" dirty="0" smtClean="0"/>
                        <a:t>Automatically detected by brushes</a:t>
                      </a:r>
                      <a:endParaRPr lang="en-IN" sz="1600" dirty="0"/>
                    </a:p>
                  </a:txBody>
                  <a:tcPr/>
                </a:tc>
                <a:tc>
                  <a:txBody>
                    <a:bodyPr/>
                    <a:lstStyle/>
                    <a:p>
                      <a:r>
                        <a:rPr lang="en-US" sz="1600" dirty="0" smtClean="0"/>
                        <a:t>Hall </a:t>
                      </a:r>
                      <a:r>
                        <a:rPr lang="en-US" sz="1600" dirty="0" err="1" smtClean="0"/>
                        <a:t>element,optical</a:t>
                      </a:r>
                      <a:r>
                        <a:rPr lang="en-US" sz="1600" baseline="0" dirty="0" smtClean="0"/>
                        <a:t> </a:t>
                      </a:r>
                      <a:r>
                        <a:rPr lang="en-US" sz="1600" baseline="0" dirty="0" err="1" smtClean="0"/>
                        <a:t>encoder,etc</a:t>
                      </a:r>
                      <a:r>
                        <a:rPr lang="en-US" sz="1600" baseline="0" dirty="0" smtClean="0"/>
                        <a:t>.</a:t>
                      </a:r>
                      <a:endParaRPr lang="en-IN" sz="1600" dirty="0"/>
                    </a:p>
                  </a:txBody>
                  <a:tcPr/>
                </a:tc>
              </a:tr>
              <a:tr h="718084">
                <a:tc>
                  <a:txBody>
                    <a:bodyPr/>
                    <a:lstStyle/>
                    <a:p>
                      <a:r>
                        <a:rPr lang="en-US" sz="1600" dirty="0" smtClean="0"/>
                        <a:t>Reversing method</a:t>
                      </a:r>
                      <a:endParaRPr lang="en-IN" sz="1600" dirty="0"/>
                    </a:p>
                  </a:txBody>
                  <a:tcPr/>
                </a:tc>
                <a:tc>
                  <a:txBody>
                    <a:bodyPr/>
                    <a:lstStyle/>
                    <a:p>
                      <a:r>
                        <a:rPr lang="en-US" sz="1600" dirty="0" smtClean="0"/>
                        <a:t>By</a:t>
                      </a:r>
                      <a:r>
                        <a:rPr lang="en-US" sz="1600" baseline="0" dirty="0" smtClean="0"/>
                        <a:t> a reverse of terminal voltage</a:t>
                      </a:r>
                      <a:endParaRPr lang="en-IN" sz="1600" dirty="0"/>
                    </a:p>
                  </a:txBody>
                  <a:tcPr/>
                </a:tc>
                <a:tc>
                  <a:txBody>
                    <a:bodyPr/>
                    <a:lstStyle/>
                    <a:p>
                      <a:r>
                        <a:rPr lang="en-US" sz="1600" dirty="0" smtClean="0"/>
                        <a:t>Rearranging logic sequencer</a:t>
                      </a:r>
                      <a:endParaRPr lang="en-IN" sz="16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57247496"/>
              </p:ext>
            </p:extLst>
          </p:nvPr>
        </p:nvGraphicFramePr>
        <p:xfrm>
          <a:off x="299103" y="994731"/>
          <a:ext cx="11186445" cy="714428"/>
        </p:xfrm>
        <a:graphic>
          <a:graphicData uri="http://schemas.openxmlformats.org/drawingml/2006/table">
            <a:tbl>
              <a:tblPr firstRow="1" bandRow="1">
                <a:tableStyleId>{5940675A-B579-460E-94D1-54222C63F5DA}</a:tableStyleId>
              </a:tblPr>
              <a:tblGrid>
                <a:gridCol w="3443955"/>
                <a:gridCol w="3426863"/>
                <a:gridCol w="4315627"/>
              </a:tblGrid>
              <a:tr h="714428">
                <a:tc>
                  <a:txBody>
                    <a:bodyPr/>
                    <a:lstStyle/>
                    <a:p>
                      <a:endParaRPr lang="en-IN" dirty="0"/>
                    </a:p>
                  </a:txBody>
                  <a:tcPr/>
                </a:tc>
                <a:tc>
                  <a:txBody>
                    <a:bodyPr/>
                    <a:lstStyle/>
                    <a:p>
                      <a:endParaRPr lang="en-US" dirty="0" smtClean="0"/>
                    </a:p>
                    <a:p>
                      <a:r>
                        <a:rPr lang="en-US" dirty="0" smtClean="0"/>
                        <a:t>Conventional motors</a:t>
                      </a:r>
                      <a:endParaRPr lang="en-IN" dirty="0"/>
                    </a:p>
                  </a:txBody>
                  <a:tcPr/>
                </a:tc>
                <a:tc>
                  <a:txBody>
                    <a:bodyPr/>
                    <a:lstStyle/>
                    <a:p>
                      <a:endParaRPr lang="en-US" dirty="0" smtClean="0"/>
                    </a:p>
                    <a:p>
                      <a:r>
                        <a:rPr lang="en-US" dirty="0" smtClean="0"/>
                        <a:t>Brushless motors</a:t>
                      </a:r>
                      <a:endParaRPr lang="en-IN" dirty="0"/>
                    </a:p>
                  </a:txBody>
                  <a:tcPr/>
                </a:tc>
              </a:tr>
            </a:tbl>
          </a:graphicData>
        </a:graphic>
      </p:graphicFrame>
    </p:spTree>
    <p:extLst>
      <p:ext uri="{BB962C8B-B14F-4D97-AF65-F5344CB8AC3E}">
        <p14:creationId xmlns:p14="http://schemas.microsoft.com/office/powerpoint/2010/main" val="27710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007" y="356759"/>
            <a:ext cx="9049996" cy="769441"/>
          </a:xfrm>
          <a:prstGeom prst="rect">
            <a:avLst/>
          </a:prstGeom>
        </p:spPr>
        <p:txBody>
          <a:bodyPr wrap="square">
            <a:spAutoFit/>
          </a:bodyPr>
          <a:lstStyle/>
          <a:p>
            <a:r>
              <a:rPr lang="en-US" sz="2800" b="1" dirty="0" smtClean="0"/>
              <a:t>Principle operation of Brushless DC (BLDC) Motor </a:t>
            </a:r>
          </a:p>
          <a:p>
            <a:endParaRPr lang="en-US" sz="1600" dirty="0" smtClean="0"/>
          </a:p>
        </p:txBody>
      </p:sp>
      <p:sp>
        <p:nvSpPr>
          <p:cNvPr id="3" name="Rectangle 2"/>
          <p:cNvSpPr/>
          <p:nvPr/>
        </p:nvSpPr>
        <p:spPr>
          <a:xfrm>
            <a:off x="188007" y="889844"/>
            <a:ext cx="10750610" cy="3293209"/>
          </a:xfrm>
          <a:prstGeom prst="rect">
            <a:avLst/>
          </a:prstGeom>
        </p:spPr>
        <p:txBody>
          <a:bodyPr wrap="square">
            <a:spAutoFit/>
          </a:bodyPr>
          <a:lstStyle/>
          <a:p>
            <a:pPr marL="285750" indent="-285750">
              <a:buFont typeface="Arial" panose="020B0604020202020204" pitchFamily="34" charset="0"/>
              <a:buChar char="•"/>
            </a:pPr>
            <a:r>
              <a:rPr lang="en-US" sz="1600" dirty="0"/>
              <a:t>The basic block diagram brushless dc motor is shown below.</a:t>
            </a:r>
          </a:p>
          <a:p>
            <a:pPr marL="285750" indent="-285750">
              <a:buFont typeface="Arial" panose="020B0604020202020204" pitchFamily="34" charset="0"/>
              <a:buChar char="•"/>
            </a:pPr>
            <a:r>
              <a:rPr lang="en-US" sz="1600" dirty="0"/>
              <a:t>The brush less dc motor consist of four main parts power</a:t>
            </a:r>
          </a:p>
          <a:p>
            <a:r>
              <a:rPr lang="en-US" sz="1600" dirty="0"/>
              <a:t>      </a:t>
            </a:r>
          </a:p>
          <a:p>
            <a:r>
              <a:rPr lang="en-US" sz="1600" dirty="0"/>
              <a:t>1) converter : It converts power from source to PMSM, it uses inverters to convert DC source power to AC power,                         which in turn converts electrical energy to mechanical energy.</a:t>
            </a:r>
          </a:p>
          <a:p>
            <a:r>
              <a:rPr lang="en-US" sz="1600" dirty="0"/>
              <a:t>    </a:t>
            </a:r>
          </a:p>
          <a:p>
            <a:r>
              <a:rPr lang="en-US" sz="1600" dirty="0"/>
              <a:t> 2) permanent magnet-synchronous machine (PMSM) : It consists of BLDC motor</a:t>
            </a:r>
          </a:p>
          <a:p>
            <a:r>
              <a:rPr lang="en-US" sz="1600" dirty="0"/>
              <a:t>    </a:t>
            </a:r>
          </a:p>
          <a:p>
            <a:r>
              <a:rPr lang="en-US" sz="1600" dirty="0"/>
              <a:t> 3) sensors : The sensors are comprised of PI controller sensors that control the speed of motor, rotor position , torque , voltage, starting of the </a:t>
            </a:r>
            <a:r>
              <a:rPr lang="en-US" sz="1600" dirty="0" err="1"/>
              <a:t>bldc</a:t>
            </a:r>
            <a:r>
              <a:rPr lang="en-US" sz="1600" dirty="0"/>
              <a:t> motor</a:t>
            </a:r>
          </a:p>
          <a:p>
            <a:r>
              <a:rPr lang="en-US" sz="1600" dirty="0"/>
              <a:t>     </a:t>
            </a:r>
          </a:p>
          <a:p>
            <a:r>
              <a:rPr lang="en-US" sz="1600" dirty="0"/>
              <a:t>4) control algorithm : control algorithms determine the gate signal to each semiconductor in the power electronic converter, based on the rotor position and command signals which may be a torque command ,voltage command ,speed command</a:t>
            </a:r>
          </a:p>
        </p:txBody>
      </p:sp>
    </p:spTree>
    <p:extLst>
      <p:ext uri="{BB962C8B-B14F-4D97-AF65-F5344CB8AC3E}">
        <p14:creationId xmlns:p14="http://schemas.microsoft.com/office/powerpoint/2010/main" val="4785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635" y="791116"/>
            <a:ext cx="10086886" cy="2062103"/>
          </a:xfrm>
          <a:prstGeom prst="rect">
            <a:avLst/>
          </a:prstGeom>
        </p:spPr>
        <p:txBody>
          <a:bodyPr wrap="square">
            <a:spAutoFit/>
          </a:bodyPr>
          <a:lstStyle/>
          <a:p>
            <a:endParaRPr lang="en-US" sz="1600" dirty="0"/>
          </a:p>
          <a:p>
            <a:r>
              <a:rPr lang="en-US" sz="1600" dirty="0" smtClean="0"/>
              <a:t>                                                               Basic Block diagram of BLDC motor</a:t>
            </a:r>
          </a:p>
          <a:p>
            <a:r>
              <a:rPr lang="en-US" sz="1600" dirty="0"/>
              <a:t> </a:t>
            </a:r>
            <a:r>
              <a:rPr lang="en-US" sz="1600" dirty="0" smtClean="0"/>
              <a:t>                                                                   </a:t>
            </a:r>
            <a:endParaRPr lang="en-US" sz="1600" dirty="0"/>
          </a:p>
          <a:p>
            <a:endParaRPr lang="en-US" sz="1600" dirty="0" smtClean="0"/>
          </a:p>
          <a:p>
            <a:endParaRPr lang="en-US" sz="1600" dirty="0"/>
          </a:p>
          <a:p>
            <a:endParaRPr lang="en-US" sz="1600" dirty="0" smtClean="0"/>
          </a:p>
          <a:p>
            <a:endParaRPr lang="en-US" sz="1600" dirty="0"/>
          </a:p>
          <a:p>
            <a:endParaRPr lang="en-IN" sz="16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324598" y="1728163"/>
            <a:ext cx="8195417" cy="2766925"/>
          </a:xfrm>
          <a:prstGeom prst="rect">
            <a:avLst/>
          </a:prstGeom>
          <a:ln>
            <a:noFill/>
          </a:ln>
          <a:effectLst>
            <a:softEdge rad="112500"/>
          </a:effectLst>
        </p:spPr>
      </p:pic>
    </p:spTree>
    <p:extLst>
      <p:ext uri="{BB962C8B-B14F-4D97-AF65-F5344CB8AC3E}">
        <p14:creationId xmlns:p14="http://schemas.microsoft.com/office/powerpoint/2010/main" val="242412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093" y="981043"/>
            <a:ext cx="7694064" cy="4001224"/>
          </a:xfrm>
          <a:prstGeom prst="rect">
            <a:avLst/>
          </a:prstGeom>
        </p:spPr>
        <p:txBody>
          <a:bodyPr wrap="square">
            <a:spAutoFit/>
          </a:bodyPr>
          <a:lstStyle/>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Advantages of speed control BLDC control</a:t>
            </a:r>
          </a:p>
          <a:p>
            <a:pPr marL="342900" lvl="0" indent="-342900" algn="just">
              <a:lnSpc>
                <a:spcPct val="107000"/>
              </a:lnSpc>
              <a:spcAft>
                <a:spcPts val="80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They have higher efficiency.</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They have long life due to lack of electrical and frictional losses.</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This motors are spark free because of absence of brushes.</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This motors are noiseless.</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smtClean="0">
                <a:effectLst/>
                <a:latin typeface="Calibri" panose="020F0502020204030204" pitchFamily="34" charset="0"/>
                <a:ea typeface="Calibri" panose="020F0502020204030204" pitchFamily="34" charset="0"/>
                <a:cs typeface="Calibri" panose="020F0502020204030204" pitchFamily="34" charset="0"/>
              </a:rPr>
              <a:t>Disadvantages of speed control BLDC motors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The cost of a brushless DC motor is comparatively higher as compared to brushed DC motor and the electronic controller also increases the cost of overall setup, as in a traditional motor, low-cost mechanical commutation setup involving brushes is used.</a:t>
            </a:r>
          </a:p>
          <a:p>
            <a:pPr marL="342900" lvl="0" indent="-342900">
              <a:lnSpc>
                <a:spcPct val="107000"/>
              </a:lnSpc>
              <a:spcAft>
                <a:spcPts val="0"/>
              </a:spcAft>
              <a:buFont typeface="Symbol" panose="05050102010706020507" pitchFamily="18" charset="2"/>
              <a:buChar char=""/>
            </a:pP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Calibri" panose="020F0502020204030204" pitchFamily="34" charset="0"/>
              </a:rPr>
              <a:t>When brushless DC motor is operated at low speed, slight vibrations occur during low-speed rotation. However, vibrations reduce at high speed.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47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905</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What is BLDC?</vt:lpstr>
      <vt:lpstr>PowerPoint Presentation</vt:lpstr>
      <vt:lpstr>PowerPoint Presentation</vt:lpstr>
      <vt:lpstr>PowerPoint Presentation</vt:lpstr>
      <vt:lpstr>PowerPoint Presentation</vt:lpstr>
      <vt:lpstr>Main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48</cp:revision>
  <dcterms:created xsi:type="dcterms:W3CDTF">2020-11-14T14:43:30Z</dcterms:created>
  <dcterms:modified xsi:type="dcterms:W3CDTF">2020-11-17T05:48:06Z</dcterms:modified>
</cp:coreProperties>
</file>