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E3F96A-6CBF-46F8-9001-532DAC9BD28B}">
  <a:tblStyle styleId="{27E3F96A-6CBF-46F8-9001-532DAC9BD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a0061ce8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6a0061c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a0061ce8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6a0061c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6a0061ce8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86a0061ce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6a0061ce8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86a0061ce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6a0061ce8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86a0061ce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6a0061ce8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86a0061ce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c8dfd50b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7ec8dfd50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d201bfba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d201bfb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d201bfba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8d201bfb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d201bfba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8d201bfb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ec1d5413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8ec1d54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ec1d5413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8ec1d541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c8dfd50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7ec8dfd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c759df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7ec759d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a0061ce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6a0061c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a0061ce8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86a0061c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a0061ce8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86a0061c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a0061ce8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86a0061c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jpg"/><Relationship Id="rId11" Type="http://schemas.openxmlformats.org/officeDocument/2006/relationships/image" Target="../media/image7.jpg"/><Relationship Id="rId10" Type="http://schemas.openxmlformats.org/officeDocument/2006/relationships/image" Target="../media/image4.jpg"/><Relationship Id="rId13" Type="http://schemas.openxmlformats.org/officeDocument/2006/relationships/image" Target="../media/image17.jp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6.jpg"/><Relationship Id="rId9" Type="http://schemas.openxmlformats.org/officeDocument/2006/relationships/image" Target="../media/image20.jpg"/><Relationship Id="rId15" Type="http://schemas.openxmlformats.org/officeDocument/2006/relationships/image" Target="../media/image11.jpg"/><Relationship Id="rId14" Type="http://schemas.openxmlformats.org/officeDocument/2006/relationships/image" Target="../media/image12.jpg"/><Relationship Id="rId17" Type="http://schemas.openxmlformats.org/officeDocument/2006/relationships/image" Target="../media/image15.jpg"/><Relationship Id="rId16" Type="http://schemas.openxmlformats.org/officeDocument/2006/relationships/image" Target="../media/image9.jpg"/><Relationship Id="rId5" Type="http://schemas.openxmlformats.org/officeDocument/2006/relationships/image" Target="../media/image8.jpg"/><Relationship Id="rId19" Type="http://schemas.openxmlformats.org/officeDocument/2006/relationships/image" Target="../media/image16.jpg"/><Relationship Id="rId6" Type="http://schemas.openxmlformats.org/officeDocument/2006/relationships/image" Target="../media/image10.jpg"/><Relationship Id="rId18" Type="http://schemas.openxmlformats.org/officeDocument/2006/relationships/image" Target="../media/image19.jpg"/><Relationship Id="rId7" Type="http://schemas.openxmlformats.org/officeDocument/2006/relationships/image" Target="../media/image21.jpg"/><Relationship Id="rId8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707500" y="335575"/>
            <a:ext cx="6310500" cy="1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	 	 	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Face Image Inpainting using GANs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3000"/>
          </a:p>
        </p:txBody>
      </p:sp>
      <p:sp>
        <p:nvSpPr>
          <p:cNvPr id="89" name="Google Shape;89;p12"/>
          <p:cNvSpPr txBox="1"/>
          <p:nvPr/>
        </p:nvSpPr>
        <p:spPr>
          <a:xfrm>
            <a:off x="3420925" y="2984200"/>
            <a:ext cx="54225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-"/>
            </a:pPr>
            <a:r>
              <a:rPr b="0" i="0" lang="en" sz="1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Bhavana Talluri</a:t>
            </a:r>
            <a:endParaRPr b="0" i="0" sz="17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-"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Sai Jahnavi Shanvitha Pasumarthy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-"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Lavanya Konda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Guide:  Dr. Himangshu Sarma</a:t>
            </a:r>
            <a:endParaRPr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endParaRPr b="0" i="0" sz="24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Proposed Approach</a:t>
            </a:r>
            <a:endParaRPr sz="3000"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Pix2Pix GAN (variation of CGAN) + Attention mechanism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Pix2Pix GAN: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Produces an output classification that classifies multiple patches in the input image pairs (patchGAN), producing an output of NxN dimension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Has generator and discriminator just like a normal GAN, but it’s more supervised than GAN as it has target images as output labels.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Proposed Approach</a:t>
            </a:r>
            <a:endParaRPr sz="3000"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Pix2Pix GAN (variation of CGAN) + Attention mechanism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Attention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mechanism: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For GAN models trained with ImageNet, they are good at classes with a lot of texture (landscape, sky) but perform much worse for structure.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While convolutional filters are good at exploring spatial locality information, receptive fields may not be large enough to cover larger structures.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Filter size or depth of deep network can be increased, but training gets harder. Alternatively, attention concept can be applied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Proposed Approach</a:t>
            </a:r>
            <a:endParaRPr sz="3000"/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Attention mechanism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1619625"/>
            <a:ext cx="65817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811200" y="4446548"/>
            <a:ext cx="7793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Zhang, Han, et al. "Self-attention generative adversarial networks." </a:t>
            </a:r>
            <a:r>
              <a:rPr i="1" lang="en" sz="1000">
                <a:solidFill>
                  <a:srgbClr val="222222"/>
                </a:solidFill>
              </a:rPr>
              <a:t>International Conference on Machine Learning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2019.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8038" y="3926913"/>
            <a:ext cx="10572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Proposed Approach</a:t>
            </a:r>
            <a:endParaRPr sz="3000"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Attention mechanism: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811200" y="4446548"/>
            <a:ext cx="7793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Zhang, Han, et al. "Self-attention generative adversarial networks." </a:t>
            </a:r>
            <a:r>
              <a:rPr i="1" lang="en" sz="1000">
                <a:solidFill>
                  <a:srgbClr val="222222"/>
                </a:solidFill>
              </a:rPr>
              <a:t>International Conference on Machine Learning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2019.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76" y="1514475"/>
            <a:ext cx="6944700" cy="23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Proposed Approach</a:t>
            </a:r>
            <a:endParaRPr sz="3000"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Attention mechanism: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811200" y="4446548"/>
            <a:ext cx="7793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Zhang, Han, et al. "Self-attention generative adversarial networks." </a:t>
            </a:r>
            <a:r>
              <a:rPr i="1" lang="en" sz="1000">
                <a:solidFill>
                  <a:srgbClr val="222222"/>
                </a:solidFill>
              </a:rPr>
              <a:t>International Conference on Machine Learning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2019.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975" y="1607363"/>
            <a:ext cx="35052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513" y="3120588"/>
            <a:ext cx="10953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651825" y="3120600"/>
            <a:ext cx="3354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Final output of convolution layer: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Dataset Description</a:t>
            </a:r>
            <a:endParaRPr sz="3000"/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Dataset chosen: CelebA (CelebFace Attributes Dataset)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Consists of 2,02,599 face images and included large pose variations and clutter background.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applied MTCNN to tightly crop the face images to get accurate results.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We then wrote a python script to generate patches of different shapes, sizes and textures to be superimposed on the images in CelebA dataset.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811200" y="4446548"/>
            <a:ext cx="7793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Liu, Ziwei, et al. "Large-scale celebfaces attributes (celeba) dataset." </a:t>
            </a:r>
            <a:r>
              <a:rPr i="1" lang="en" sz="1000">
                <a:solidFill>
                  <a:srgbClr val="222222"/>
                </a:solidFill>
              </a:rPr>
              <a:t>Retrieved August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15 (2018): 2018.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811200" y="891975"/>
            <a:ext cx="771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03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15603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200" y="15603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0462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8300" y="30462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0100" y="15603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24200" y="30462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96000" y="15603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10100" y="30462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96000" y="30462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81900" y="15603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81900" y="304627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09413" y="15332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636925" y="15332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151025" y="15332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638300" y="15332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43175" y="153325"/>
            <a:ext cx="1333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581925" y="153325"/>
            <a:ext cx="1333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           Training</a:t>
            </a:r>
            <a:endParaRPr sz="3000"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Model:       				Pix2Pix GAN + attention mechanism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Training images:    			1098 (white square only)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Batch_size:        			1      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Epochs:       				100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Total training steps:       	109800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GPU:       					 GeForce  GTX  1080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          Results</a:t>
            </a:r>
            <a:endParaRPr sz="3000"/>
          </a:p>
        </p:txBody>
      </p:sp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63" y="955750"/>
            <a:ext cx="103822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188" y="955738"/>
            <a:ext cx="105727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3425" y="946213"/>
            <a:ext cx="104775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9113" y="965263"/>
            <a:ext cx="105727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94350" y="974800"/>
            <a:ext cx="104775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10050" y="970025"/>
            <a:ext cx="104775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29913" y="974800"/>
            <a:ext cx="105727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139050" y="4503800"/>
            <a:ext cx="90663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 epochs               30 epochs                40 epochs               60 epochs               80 epochs              90 epochs            100 epochs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             Results</a:t>
            </a:r>
            <a:endParaRPr sz="3000"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PSNR: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computes the “peak signal-to-noise ratio”, in decibels between two images. Higher the PSNR, the better is the similarity.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SSIM: </a:t>
            </a: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“Structural Similarity Index” is a method  for measuring similarity between two images. Higher the SSIM, better is the similarity.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0" name="Google Shape;270;p30"/>
          <p:cNvGraphicFramePr/>
          <p:nvPr/>
        </p:nvGraphicFramePr>
        <p:xfrm>
          <a:off x="1035450" y="29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{27E3F96A-6CBF-46F8-9001-532DAC9BD28B}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</a:t>
                      </a: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</a:t>
                      </a:r>
                      <a:r>
                        <a:rPr b="1" lang="en"/>
                        <a:t>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</a:t>
                      </a:r>
                      <a:r>
                        <a:rPr b="1" lang="en"/>
                        <a:t>PSNR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</a:t>
                      </a:r>
                      <a:r>
                        <a:rPr b="1" lang="en"/>
                        <a:t>SSIM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Patch GANs (IEEE)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          CelebA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</a:t>
                      </a:r>
                      <a:r>
                        <a:rPr lang="en">
                          <a:solidFill>
                            <a:srgbClr val="666666"/>
                          </a:solidFill>
                        </a:rPr>
                        <a:t>23.07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rgbClr val="666666"/>
                          </a:solidFill>
                        </a:rPr>
                        <a:t>0.923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</a:t>
                      </a:r>
                      <a:r>
                        <a:rPr lang="en">
                          <a:solidFill>
                            <a:srgbClr val="666666"/>
                          </a:solidFill>
                        </a:rPr>
                        <a:t>Ours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          CelebA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</a:t>
                      </a:r>
                      <a:r>
                        <a:rPr lang="en">
                          <a:solidFill>
                            <a:srgbClr val="666666"/>
                          </a:solidFill>
                        </a:rPr>
                        <a:t>21.567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rgbClr val="666666"/>
                          </a:solidFill>
                        </a:rPr>
                        <a:t>0.889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Overview</a:t>
            </a:r>
            <a:endParaRPr sz="3000"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811200" y="891975"/>
            <a:ext cx="4644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11200" y="1727475"/>
            <a:ext cx="5670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Traditional methods and Drawbacks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811200" y="2145750"/>
            <a:ext cx="7397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Motivation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811200" y="2561925"/>
            <a:ext cx="3414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Proposed approach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811200" y="2981250"/>
            <a:ext cx="3159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Dataset description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811200" y="1310238"/>
            <a:ext cx="4644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Applications of Inpainting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11200" y="3396373"/>
            <a:ext cx="2506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Training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811200" y="3813598"/>
            <a:ext cx="2506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Results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811200" y="4231873"/>
            <a:ext cx="25062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Future work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      Future Work</a:t>
            </a:r>
            <a:endParaRPr sz="3000"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Currently the experimentation has only been done using images with white square patches only. We would further like to train the model on the entire dataset to obtain a robust model.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Currently, the training process for Cycle GAN with attention mechanism is under process, we would like to perform similar analogy on this model too once the training is completed.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We also want to explore how other Generative Adversarial Networks with attention mechanism will perform on the CelebA dataset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      References</a:t>
            </a:r>
            <a:endParaRPr sz="3000"/>
          </a:p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2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Yuan, Liuchun, Congcong Ruan, Haifeng Hu, and Dihu Chen. "Image inpainting based on patch-GANs." </a:t>
            </a:r>
            <a:r>
              <a:rPr i="1" lang="en" sz="1200">
                <a:solidFill>
                  <a:srgbClr val="222222"/>
                </a:solidFill>
              </a:rPr>
              <a:t>IEEE Access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7 (2019): 46411-46421.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Zhang, Han, et al. "Self-attention generative adversarial networks." </a:t>
            </a:r>
            <a:r>
              <a:rPr i="1" lang="en" sz="1200">
                <a:solidFill>
                  <a:srgbClr val="222222"/>
                </a:solidFill>
              </a:rPr>
              <a:t>International Conference on Machine        	Learning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2019.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Isola, Phillip, et al. "Image-to-image translation with conditional adversarial networks." </a:t>
            </a:r>
            <a:r>
              <a:rPr i="1" lang="en" sz="1200">
                <a:solidFill>
                  <a:srgbClr val="222222"/>
                </a:solidFill>
              </a:rPr>
              <a:t>Proceedings of the 	IEEE conference on computer vision and pattern recognition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2017.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Bertalmio, Marcelo, Andrea L. Bertozzi, and Guillermo Sapiro. "Navier-stokes, fluid dynamics, and image and video inpainting." </a:t>
            </a:r>
            <a:r>
              <a:rPr i="1" lang="en" sz="1100">
                <a:solidFill>
                  <a:srgbClr val="222222"/>
                </a:solidFill>
              </a:rPr>
              <a:t>Proceedings of the 2001 IEEE Computer Society Conference on Computer Vision and Pattern Recognition. CVPR 2001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. Vol. 1. IEEE, 2001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A.A.EfrosandT.K.Leung,‘‘Texturesynthesisbynon-parametricsam- pling,’’ in </a:t>
            </a:r>
            <a:r>
              <a:rPr i="1" lang="en" sz="1100"/>
              <a:t>Proc. ICCV</a:t>
            </a:r>
            <a:r>
              <a:rPr lang="en" sz="1100"/>
              <a:t>, Sep. 1999, pp. 1033–1038.</a:t>
            </a:r>
            <a:endParaRPr sz="11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825025" y="412500"/>
            <a:ext cx="757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</a:t>
            </a:r>
            <a:endParaRPr b="0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                   </a:t>
            </a:r>
            <a:endParaRPr b="0" i="0" sz="3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en" sz="3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Thank you!!</a:t>
            </a:r>
            <a:endParaRPr b="0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>
                <a:solidFill>
                  <a:schemeClr val="dk2"/>
                </a:solidFill>
              </a:rPr>
              <a:t>  Problem statement - Face Image Inpainting</a:t>
            </a:r>
            <a:endParaRPr sz="2800"/>
          </a:p>
        </p:txBody>
      </p:sp>
      <p:sp>
        <p:nvSpPr>
          <p:cNvPr id="110" name="Google Shape;110;p14"/>
          <p:cNvSpPr txBox="1"/>
          <p:nvPr/>
        </p:nvSpPr>
        <p:spPr>
          <a:xfrm>
            <a:off x="811200" y="4446548"/>
            <a:ext cx="7793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Image source 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Predicted by our model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888850" y="853300"/>
            <a:ext cx="7715400" cy="3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Face image inpainting (or face completion) is the task of generating plausible facial structures for missing pixels in a face image.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Aim: To recover or fill in missing information in occluded images. The goal is to produce more legible and visually realistic face images from an image with a masked region that has missing content.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938" y="2676025"/>
            <a:ext cx="105727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1362900" y="3887250"/>
            <a:ext cx="5985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Input                                              Result                                         Groundtruth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425" y="2671250"/>
            <a:ext cx="10477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9575" y="2676025"/>
            <a:ext cx="10477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      Applications</a:t>
            </a:r>
            <a:endParaRPr sz="3000"/>
          </a:p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811200" y="1127375"/>
            <a:ext cx="4644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Image restoration or completion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811200" y="1997625"/>
            <a:ext cx="5387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Removal or replacement of selected objects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811200" y="2867875"/>
            <a:ext cx="77106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Completing corrupted video frames due to over-compression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  Traditional method</a:t>
            </a:r>
            <a:endParaRPr sz="3000"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Navier-Stokes method: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Introduces smoothness priors via Partial differential equations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Models image inpainting as a third-order Partial differential equations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To estimate missing pixels, take normalized weighted sum of pixels from a neighbourhood of the pixels.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To estimate color of the pixels, gradient of the neighbourhood pixels are used.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811200" y="4446548"/>
            <a:ext cx="7793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Bertalmio, Marcelo, Andrea L. Bertozzi, and Guillermo Sapiro. "Navier-stokes, fluid dynamics, and image and video inpainting." </a:t>
            </a:r>
            <a:r>
              <a:rPr i="1" lang="en" sz="900">
                <a:solidFill>
                  <a:srgbClr val="222222"/>
                </a:solidFill>
              </a:rPr>
              <a:t>Proceedings of the 2001 IEEE Computer Society Conference on Computer Vision and Pattern Recognition. CVPR 2001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. Vol. 1. IEEE, 2001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Traditional method - drawback</a:t>
            </a:r>
            <a:endParaRPr sz="3000"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Navier-Stokes method: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Well suited for filling geometrical shapes and completing small regions in the image.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Unable to recover the texture of large areas, which tend to blur in these situations.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811200" y="4446548"/>
            <a:ext cx="7793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222222"/>
                </a:solidFill>
                <a:highlight>
                  <a:schemeClr val="lt1"/>
                </a:highlight>
              </a:rPr>
              <a:t>Yuan, Liuchun, Congcong Ruan, Haifeng Hu, and Dihu Chen. "Image inpainting based on patch-GANs." </a:t>
            </a:r>
            <a:r>
              <a:rPr i="1" lang="en" sz="900">
                <a:solidFill>
                  <a:srgbClr val="222222"/>
                </a:solidFill>
              </a:rPr>
              <a:t>IEEE Access</a:t>
            </a:r>
            <a:r>
              <a:rPr lang="en" sz="900">
                <a:solidFill>
                  <a:srgbClr val="222222"/>
                </a:solidFill>
                <a:highlight>
                  <a:schemeClr val="lt1"/>
                </a:highlight>
              </a:rPr>
              <a:t> 7 (2019): 46411-46421.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  Traditional method</a:t>
            </a:r>
            <a:endParaRPr sz="3000"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Texture synthesis by non-parametric sampling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Common idea: missing areas can be learned from similar regions in a sample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Some variations include using a quickly approximating nearest neighbour patch search algorithm and employ the best matching patches for reconstruction.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Other variations include combining the copy-and-paste texture synthesis, geometric partial differential equation and coherence neighbouring pixel to obtain better image inpainting result.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811200" y="4446548"/>
            <a:ext cx="7793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/>
              <a:t>A.A.EfrosandT.K.Leung,‘‘Texturesynthesisbynon-parametricsam- pling,’’ in </a:t>
            </a:r>
            <a:r>
              <a:rPr i="1" lang="en" sz="800"/>
              <a:t>Proc. ICCV</a:t>
            </a:r>
            <a:r>
              <a:rPr lang="en" sz="800"/>
              <a:t>, Sep. 1999, pp. 1033–1038.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Traditional method - drawback</a:t>
            </a:r>
            <a:endParaRPr sz="3000"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exture synthesis by non-parametric sampling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Works well for simple task like background completion, such as sky (implying similar pattern of the missing part should be contained in the existing regions)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These methods become invalid if the missing region is vast.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811200" y="4446548"/>
            <a:ext cx="7793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>
                <a:solidFill>
                  <a:srgbClr val="222222"/>
                </a:solidFill>
                <a:highlight>
                  <a:schemeClr val="lt1"/>
                </a:highlight>
              </a:rPr>
              <a:t>Yuan, Liuchun, Congcong Ruan, Haifeng Hu, and Dihu Chen. "Image inpainting based on patch-GANs." </a:t>
            </a:r>
            <a:r>
              <a:rPr i="1" lang="en" sz="900">
                <a:solidFill>
                  <a:srgbClr val="222222"/>
                </a:solidFill>
              </a:rPr>
              <a:t>IEEE Access</a:t>
            </a:r>
            <a:r>
              <a:rPr lang="en" sz="900">
                <a:solidFill>
                  <a:srgbClr val="222222"/>
                </a:solidFill>
                <a:highlight>
                  <a:schemeClr val="lt1"/>
                </a:highlight>
              </a:rPr>
              <a:t> 7 (2019): 46411-46421.</a:t>
            </a:r>
            <a:endParaRPr b="0" i="0" sz="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893700" y="153326"/>
            <a:ext cx="7628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>
                <a:solidFill>
                  <a:schemeClr val="dk2"/>
                </a:solidFill>
              </a:rPr>
              <a:t>                            Motivation</a:t>
            </a:r>
            <a:endParaRPr sz="3000"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811200" y="891975"/>
            <a:ext cx="80112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Conditional GANs for inpainting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Applying high-level features (extracted using CNN) to reconstruct damaged images based on the deep convolution networks.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cGANs have some conditional settings and they learn the image-to-image mapping under this condition, whereas basic GANs generate images from a random distribution vector with no condition applied.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method proved to be more effective than prior methods.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