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b="0"/>
          </a:p>
          <a:p>
            <a:pPr indent="0" lvl="0" marL="0" rtl="0" algn="l">
              <a:spcBef>
                <a:spcPts val="0"/>
              </a:spcBef>
              <a:spcAft>
                <a:spcPts val="0"/>
              </a:spcAft>
              <a:buClr>
                <a:schemeClr val="dk1"/>
              </a:buClr>
              <a:buSzPts val="1070"/>
              <a:buFont typeface="Arial"/>
              <a:buNone/>
            </a:pPr>
            <a:r>
              <a:rPr b="1" lang="en-AU" sz="1070">
                <a:latin typeface="Arial"/>
                <a:ea typeface="Arial"/>
                <a:cs typeface="Arial"/>
                <a:sym typeface="Arial"/>
              </a:rPr>
              <a:t>&lt;What constraints exist that may prevent this business initiative from succeeding?&gt;</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b="0"/>
          </a:p>
          <a:p>
            <a:pPr indent="0" lvl="0" marL="0" rtl="0" algn="l">
              <a:spcBef>
                <a:spcPts val="0"/>
              </a:spcBef>
              <a:spcAft>
                <a:spcPts val="0"/>
              </a:spcAft>
              <a:buClr>
                <a:schemeClr val="dk1"/>
              </a:buClr>
              <a:buSzPts val="1071"/>
              <a:buFont typeface="Arial"/>
              <a:buNone/>
            </a:pPr>
            <a:r>
              <a:rPr lang="en-AU" sz="1071">
                <a:latin typeface="Arial"/>
                <a:ea typeface="Arial"/>
                <a:cs typeface="Arial"/>
                <a:sym typeface="Arial"/>
              </a:rPr>
              <a:t>&lt;</a:t>
            </a:r>
            <a:r>
              <a:rPr b="1" lang="en-AU" sz="1071">
                <a:latin typeface="Arial"/>
                <a:ea typeface="Arial"/>
                <a:cs typeface="Arial"/>
                <a:sym typeface="Arial"/>
              </a:rPr>
              <a:t>Who are the key stakeholders that need to be involved in this project? Where will you source your data from and who will you present your recommendation to once you have identified a solution?&gt;</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spcBef>
                <a:spcPts val="0"/>
              </a:spcBef>
              <a:spcAft>
                <a:spcPts val="0"/>
              </a:spcAft>
              <a:buClr>
                <a:schemeClr val="dk1"/>
              </a:buClr>
              <a:buSzPts val="1070"/>
              <a:buFont typeface="Arial"/>
              <a:buNone/>
            </a:pPr>
            <a:r>
              <a:rPr b="1" lang="en-AU" sz="1070">
                <a:latin typeface="Arial"/>
                <a:ea typeface="Arial"/>
                <a:cs typeface="Arial"/>
                <a:sym typeface="Arial"/>
              </a:rPr>
              <a:t>&lt;What are the key pieces of data you need to answer the questions related to the problem you are trying to solve?&gt;</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1"/>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1"/>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3"/>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3"/>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3"/>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3"/>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3"/>
          <p:cNvSpPr txBox="1"/>
          <p:nvPr/>
        </p:nvSpPr>
        <p:spPr>
          <a:xfrm>
            <a:off x="143108" y="1964976"/>
            <a:ext cx="4324418" cy="12458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lang="en-AU" sz="1070"/>
              <a:t>Monalco Mining initially invested heavily in ore-crushers and poured money into maintenance to maximize production, however, with increasing market supply demand has decreased and price has shifted downwards thereby impacting business profitability. Monalco has decided to streamline costs, i.e. maintenance expenditure, to reduce this negative impact on the business.</a:t>
            </a:r>
            <a:endParaRPr b="0" i="0" sz="1400" u="none" cap="none" strike="noStrike">
              <a:solidFill>
                <a:srgbClr val="000000"/>
              </a:solidFill>
              <a:latin typeface="Arial"/>
              <a:ea typeface="Arial"/>
              <a:cs typeface="Arial"/>
              <a:sym typeface="Arial"/>
            </a:endParaRPr>
          </a:p>
        </p:txBody>
      </p:sp>
      <p:sp>
        <p:nvSpPr>
          <p:cNvPr id="35" name="Google Shape;35;p3"/>
          <p:cNvSpPr txBox="1"/>
          <p:nvPr/>
        </p:nvSpPr>
        <p:spPr>
          <a:xfrm>
            <a:off x="143108" y="3538874"/>
            <a:ext cx="4324418" cy="14106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71"/>
              <a:t>Success of this project = a clear set of actions to cut down ore crusher maintenance by 20% by 2019.</a:t>
            </a:r>
            <a:endParaRPr i="0" sz="1071" u="none" cap="none" strike="noStrike">
              <a:solidFill>
                <a:srgbClr val="000000"/>
              </a:solidFill>
            </a:endParaRPr>
          </a:p>
        </p:txBody>
      </p:sp>
      <p:sp>
        <p:nvSpPr>
          <p:cNvPr id="36" name="Google Shape;36;p3"/>
          <p:cNvSpPr txBox="1"/>
          <p:nvPr/>
        </p:nvSpPr>
        <p:spPr>
          <a:xfrm>
            <a:off x="186842" y="5184805"/>
            <a:ext cx="4324418" cy="7514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71"/>
              <a:t>Reducing excess wear of equipment by operating within the OEM limits and conducting maintenance when either 50,000 tons of iron ore is processed/ every three years as recommended will be applied specifically at Bass-Shingle basin in Australia to cut down operating costs.</a:t>
            </a:r>
            <a:endParaRPr b="0" i="0" sz="1400" u="none" cap="none" strike="noStrike">
              <a:solidFill>
                <a:srgbClr val="000000"/>
              </a:solidFill>
              <a:latin typeface="Arial"/>
              <a:ea typeface="Arial"/>
              <a:cs typeface="Arial"/>
              <a:sym typeface="Arial"/>
            </a:endParaRPr>
          </a:p>
        </p:txBody>
      </p:sp>
      <p:sp>
        <p:nvSpPr>
          <p:cNvPr id="37" name="Google Shape;37;p3"/>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lang="en-AU" sz="1070"/>
              <a:t>Need to cut down maintenance cuts despite the p</a:t>
            </a:r>
            <a:r>
              <a:rPr lang="en-AU" sz="1070"/>
              <a:t>redicted rise in ore-crusher maintenance from $30M in 2018 to $45M in 2019.</a:t>
            </a:r>
            <a:endParaRPr sz="1070"/>
          </a:p>
          <a:p>
            <a:pPr indent="0" lvl="0" marL="0" marR="0" rtl="0" algn="l">
              <a:lnSpc>
                <a:spcPct val="100000"/>
              </a:lnSpc>
              <a:spcBef>
                <a:spcPts val="0"/>
              </a:spcBef>
              <a:spcAft>
                <a:spcPts val="0"/>
              </a:spcAft>
              <a:buClr>
                <a:srgbClr val="000000"/>
              </a:buClr>
              <a:buSzPts val="1070"/>
              <a:buFont typeface="Arial"/>
              <a:buNone/>
            </a:pPr>
            <a:r>
              <a:rPr lang="en-AU" sz="1070"/>
              <a:t>Can’t simply cut down maintenance based on 3-year recommendations,  must consider recommended OEM limit of one maintenance event at every 50K tons of iron ore processed or will meet resistance from reliability team.</a:t>
            </a:r>
            <a:endParaRPr sz="1070"/>
          </a:p>
          <a:p>
            <a:pPr indent="0" lvl="0" marL="0" marR="0" rtl="0" algn="l">
              <a:lnSpc>
                <a:spcPct val="100000"/>
              </a:lnSpc>
              <a:spcBef>
                <a:spcPts val="0"/>
              </a:spcBef>
              <a:spcAft>
                <a:spcPts val="0"/>
              </a:spcAft>
              <a:buClr>
                <a:srgbClr val="000000"/>
              </a:buClr>
              <a:buSzPts val="1070"/>
              <a:buFont typeface="Arial"/>
              <a:buNone/>
            </a:pPr>
            <a:r>
              <a:t/>
            </a:r>
            <a:endParaRPr b="1" sz="1070"/>
          </a:p>
          <a:p>
            <a:pPr indent="0" lvl="0" marL="0" marR="0" rtl="0" algn="l">
              <a:lnSpc>
                <a:spcPct val="100000"/>
              </a:lnSpc>
              <a:spcBef>
                <a:spcPts val="0"/>
              </a:spcBef>
              <a:spcAft>
                <a:spcPts val="0"/>
              </a:spcAft>
              <a:buClr>
                <a:srgbClr val="000000"/>
              </a:buClr>
              <a:buSzPts val="1070"/>
              <a:buFont typeface="Arial"/>
              <a:buNone/>
            </a:pPr>
            <a:r>
              <a:t/>
            </a:r>
            <a:endParaRPr b="1" sz="1070"/>
          </a:p>
        </p:txBody>
      </p:sp>
      <p:sp>
        <p:nvSpPr>
          <p:cNvPr id="38" name="Google Shape;38;p3"/>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lang="en-AU" sz="1070"/>
              <a:t>Data Historian: how many tons of Iron ore we have processed with the ore crushers, to schedule maintenance events.</a:t>
            </a:r>
            <a:endParaRPr sz="1070"/>
          </a:p>
          <a:p>
            <a:pPr indent="0" lvl="0" marL="0" marR="0" rtl="0" algn="l">
              <a:lnSpc>
                <a:spcPct val="100000"/>
              </a:lnSpc>
              <a:spcBef>
                <a:spcPts val="0"/>
              </a:spcBef>
              <a:spcAft>
                <a:spcPts val="0"/>
              </a:spcAft>
              <a:buClr>
                <a:srgbClr val="000000"/>
              </a:buClr>
              <a:buSzPts val="1070"/>
              <a:buFont typeface="Arial"/>
              <a:buNone/>
            </a:pPr>
            <a:r>
              <a:rPr lang="en-AU" sz="1070"/>
              <a:t>Ellipse + SAP: old and  upto-date data on work orders and equipment logs for ore crushers.</a:t>
            </a:r>
            <a:endParaRPr sz="1070"/>
          </a:p>
          <a:p>
            <a:pPr indent="0" lvl="0" marL="0" marR="0" rtl="0" algn="l">
              <a:lnSpc>
                <a:spcPct val="100000"/>
              </a:lnSpc>
              <a:spcBef>
                <a:spcPts val="0"/>
              </a:spcBef>
              <a:spcAft>
                <a:spcPts val="0"/>
              </a:spcAft>
              <a:buClr>
                <a:srgbClr val="000000"/>
              </a:buClr>
              <a:buSzPts val="1070"/>
              <a:buFont typeface="Arial"/>
              <a:buNone/>
            </a:pPr>
            <a:r>
              <a:rPr lang="en-AU" sz="1070"/>
              <a:t>T3000 DCS: sensor IOT data can be used to predict and prevent wear.  Ore Crusher system: details how diff ore crusher models work, type of model can impact maintenance needs.</a:t>
            </a:r>
            <a:endParaRPr sz="1070"/>
          </a:p>
        </p:txBody>
      </p:sp>
      <p:sp>
        <p:nvSpPr>
          <p:cNvPr id="39" name="Google Shape;39;p3"/>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3"/>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Monalco Problem Statement - Bhavana Vadlamani</a:t>
            </a:r>
            <a:endParaRPr/>
          </a:p>
        </p:txBody>
      </p:sp>
      <p:sp>
        <p:nvSpPr>
          <p:cNvPr id="47" name="Google Shape;47;p3"/>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71"/>
              <a:t>Chanel Adams – Reliability Engineer, Jonas Richards – Asset Integrity Manager, Bruce Banner – Maintenance SME, Jane Steere - Principal Maintenance, Fargo Williams – Change Manager, Tara Starr - Maintenance SME </a:t>
            </a:r>
            <a:endParaRPr b="0" i="0" sz="1400" u="none" cap="none" strike="noStrike">
              <a:solidFill>
                <a:srgbClr val="000000"/>
              </a:solidFill>
              <a:latin typeface="Arial"/>
              <a:ea typeface="Arial"/>
              <a:cs typeface="Arial"/>
              <a:sym typeface="Arial"/>
            </a:endParaRPr>
          </a:p>
        </p:txBody>
      </p:sp>
      <p:sp>
        <p:nvSpPr>
          <p:cNvPr id="48" name="Google Shape;48;p3"/>
          <p:cNvSpPr txBox="1"/>
          <p:nvPr/>
        </p:nvSpPr>
        <p:spPr>
          <a:xfrm>
            <a:off x="184140" y="540901"/>
            <a:ext cx="8584648"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How can Monalco streamline operating costs in the next year (2019) by reducing ore crusher maintenance by 20% without cutting more than the recommended OEM limit of one maintenance event at every 50,000 tons of iron ore processed?</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