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3"/>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Nordic Sensor Company (NSC), a top-five player in the IoT sensor space focusing on energy consumption and production, is experiencing high failure rates (15%) in its newest offering in the residential energy usage space, the InSense Energy tracking sensor. The company needs to know which manufacturer to shutdown or parts supplier to stop buying from to bring failure rates to a normal level (&lt; 5%)  in order to meet advance orders with key accounts.</a:t>
            </a:r>
            <a:endParaRPr b="0" i="0" sz="1400" u="none" cap="none" strike="noStrike">
              <a:solidFill>
                <a:srgbClr val="000000"/>
              </a:solidFill>
              <a:latin typeface="Arial"/>
              <a:ea typeface="Arial"/>
              <a:cs typeface="Arial"/>
              <a:sym typeface="Arial"/>
            </a:endParaRPr>
          </a:p>
        </p:txBody>
      </p:sp>
      <p:sp>
        <p:nvSpPr>
          <p:cNvPr id="35" name="Google Shape;35;p3"/>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071"/>
              <a:buFont typeface="Arial"/>
              <a:buNone/>
            </a:pPr>
            <a:r>
              <a:rPr lang="en-AU" sz="1071"/>
              <a:t>Success of this project = a clear set of actions to reduce failure rate for InSense energy tracking sensors to below 5% by April.</a:t>
            </a:r>
            <a:endParaRPr b="1" i="0" sz="1071" u="none" cap="none" strike="noStrike">
              <a:solidFill>
                <a:srgbClr val="000000"/>
              </a:solidFill>
              <a:latin typeface="Arial"/>
              <a:ea typeface="Arial"/>
              <a:cs typeface="Arial"/>
              <a:sym typeface="Arial"/>
            </a:endParaRPr>
          </a:p>
        </p:txBody>
      </p:sp>
      <p:sp>
        <p:nvSpPr>
          <p:cNvPr id="36" name="Google Shape;36;p3"/>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Actions taken to reduce failure rate are only specific for the InSense energy tracking sensors and do not include the LithBat sensors.</a:t>
            </a:r>
            <a:endParaRPr b="0" i="0" sz="1400" u="none" cap="none" strike="noStrike">
              <a:solidFill>
                <a:srgbClr val="000000"/>
              </a:solidFill>
              <a:latin typeface="Arial"/>
              <a:ea typeface="Arial"/>
              <a:cs typeface="Arial"/>
              <a:sym typeface="Arial"/>
            </a:endParaRPr>
          </a:p>
        </p:txBody>
      </p:sp>
      <p:sp>
        <p:nvSpPr>
          <p:cNvPr id="37" name="Google Shape;37;p3"/>
          <p:cNvSpPr txBox="1"/>
          <p:nvPr/>
        </p:nvSpPr>
        <p:spPr>
          <a:xfrm>
            <a:off x="4558232" y="1963919"/>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Immediate  solution is required to reduce failure rate quickly.</a:t>
            </a:r>
            <a:endParaRPr sz="1070"/>
          </a:p>
          <a:p>
            <a:pPr indent="0" lvl="0" marL="0" marR="0" rtl="0" algn="l">
              <a:lnSpc>
                <a:spcPct val="100000"/>
              </a:lnSpc>
              <a:spcBef>
                <a:spcPts val="0"/>
              </a:spcBef>
              <a:spcAft>
                <a:spcPts val="0"/>
              </a:spcAft>
              <a:buClr>
                <a:srgbClr val="000000"/>
              </a:buClr>
              <a:buSzPts val="1070"/>
              <a:buFont typeface="Arial"/>
              <a:buNone/>
            </a:pPr>
            <a:r>
              <a:rPr lang="en-AU" sz="1070"/>
              <a:t>Only 20K rows of data, trying to correlate suppliers and manufacturers with sensor failures can be challenging. Don’t know if we have enough failure sensors data  to draw insight. Also don’t know if the 20K rows cover all the permutations/combinations of the suppliers and parts they build respectively or if they cover all 4 manufacturers building Insense sensors.</a:t>
            </a:r>
            <a:endParaRPr sz="1070"/>
          </a:p>
          <a:p>
            <a:pPr indent="0" lvl="0" marL="0" marR="0" rtl="0" algn="l">
              <a:lnSpc>
                <a:spcPct val="100000"/>
              </a:lnSpc>
              <a:spcBef>
                <a:spcPts val="0"/>
              </a:spcBef>
              <a:spcAft>
                <a:spcPts val="0"/>
              </a:spcAft>
              <a:buClr>
                <a:srgbClr val="000000"/>
              </a:buClr>
              <a:buSzPts val="1070"/>
              <a:buFont typeface="Arial"/>
              <a:buNone/>
            </a:pPr>
            <a:r>
              <a:t/>
            </a:r>
            <a:endParaRPr sz="1070"/>
          </a:p>
          <a:p>
            <a:pPr indent="0" lvl="0" marL="0" marR="0" rtl="0" algn="l">
              <a:lnSpc>
                <a:spcPct val="100000"/>
              </a:lnSpc>
              <a:spcBef>
                <a:spcPts val="0"/>
              </a:spcBef>
              <a:spcAft>
                <a:spcPts val="0"/>
              </a:spcAft>
              <a:buClr>
                <a:srgbClr val="000000"/>
              </a:buClr>
              <a:buSzPts val="1070"/>
              <a:buFont typeface="Arial"/>
              <a:buNone/>
            </a:pPr>
            <a:r>
              <a:t/>
            </a:r>
            <a:endParaRPr b="1" sz="1070"/>
          </a:p>
          <a:p>
            <a:pPr indent="0" lvl="0" marL="0" marR="0" rtl="0" algn="l">
              <a:lnSpc>
                <a:spcPct val="100000"/>
              </a:lnSpc>
              <a:spcBef>
                <a:spcPts val="0"/>
              </a:spcBef>
              <a:spcAft>
                <a:spcPts val="0"/>
              </a:spcAft>
              <a:buClr>
                <a:srgbClr val="000000"/>
              </a:buClr>
              <a:buSzPts val="1070"/>
              <a:buFont typeface="Arial"/>
              <a:buNone/>
            </a:pPr>
            <a:r>
              <a:t/>
            </a:r>
            <a:endParaRPr b="1" sz="1070"/>
          </a:p>
          <a:p>
            <a:pPr indent="0" lvl="0" marL="0" marR="0" rtl="0" algn="l">
              <a:lnSpc>
                <a:spcPct val="100000"/>
              </a:lnSpc>
              <a:spcBef>
                <a:spcPts val="0"/>
              </a:spcBef>
              <a:spcAft>
                <a:spcPts val="0"/>
              </a:spcAft>
              <a:buClr>
                <a:srgbClr val="000000"/>
              </a:buClr>
              <a:buSzPts val="1070"/>
              <a:buFont typeface="Arial"/>
              <a:buNone/>
            </a:pPr>
            <a:r>
              <a:t/>
            </a:r>
            <a:endParaRPr b="1" sz="1070"/>
          </a:p>
        </p:txBody>
      </p:sp>
      <p:sp>
        <p:nvSpPr>
          <p:cNvPr id="38" name="Google Shape;38;p3"/>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Data from Cert in Excel format including 20K rows of data with columns on status, manufacturers and suppliers</a:t>
            </a:r>
            <a:endParaRPr i="0" sz="1070" u="none" cap="none" strike="noStrike">
              <a:solidFill>
                <a:srgbClr val="000000"/>
              </a:solidFill>
            </a:endParaRPr>
          </a:p>
        </p:txBody>
      </p:sp>
      <p:sp>
        <p:nvSpPr>
          <p:cNvPr id="39" name="Google Shape;39;p3"/>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3"/>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Nordic Sensing Problem Statement Bhavana Vadlamani</a:t>
            </a:r>
            <a:endParaRPr/>
          </a:p>
        </p:txBody>
      </p:sp>
      <p:sp>
        <p:nvSpPr>
          <p:cNvPr id="47" name="Google Shape;47;p3"/>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071"/>
              <a:t>Otto Evans - InSense President</a:t>
            </a:r>
            <a:endParaRPr sz="1071"/>
          </a:p>
          <a:p>
            <a:pPr indent="0" lvl="0" marL="0" marR="0" rtl="0" algn="l">
              <a:lnSpc>
                <a:spcPct val="100000"/>
              </a:lnSpc>
              <a:spcBef>
                <a:spcPts val="0"/>
              </a:spcBef>
              <a:spcAft>
                <a:spcPts val="0"/>
              </a:spcAft>
              <a:buClr>
                <a:srgbClr val="000000"/>
              </a:buClr>
              <a:buSzPts val="1071"/>
              <a:buFont typeface="Arial"/>
              <a:buNone/>
            </a:pPr>
            <a:r>
              <a:rPr lang="en-AU" sz="1071"/>
              <a:t>Tony Abraham - InSense VP</a:t>
            </a:r>
            <a:endParaRPr sz="1071"/>
          </a:p>
          <a:p>
            <a:pPr indent="0" lvl="0" marL="0" marR="0" rtl="0" algn="l">
              <a:lnSpc>
                <a:spcPct val="100000"/>
              </a:lnSpc>
              <a:spcBef>
                <a:spcPts val="0"/>
              </a:spcBef>
              <a:spcAft>
                <a:spcPts val="0"/>
              </a:spcAft>
              <a:buClr>
                <a:srgbClr val="000000"/>
              </a:buClr>
              <a:buSzPts val="1071"/>
              <a:buFont typeface="Arial"/>
              <a:buNone/>
            </a:pPr>
            <a:r>
              <a:rPr lang="en-AU" sz="1071"/>
              <a:t>Bernard Ong - CTO</a:t>
            </a:r>
            <a:endParaRPr sz="1071"/>
          </a:p>
          <a:p>
            <a:pPr indent="0" lvl="0" marL="0" marR="0" rtl="0" algn="l">
              <a:lnSpc>
                <a:spcPct val="100000"/>
              </a:lnSpc>
              <a:spcBef>
                <a:spcPts val="0"/>
              </a:spcBef>
              <a:spcAft>
                <a:spcPts val="0"/>
              </a:spcAft>
              <a:buClr>
                <a:srgbClr val="000000"/>
              </a:buClr>
              <a:buSzPts val="1071"/>
              <a:buFont typeface="Arial"/>
              <a:buNone/>
            </a:pPr>
            <a:r>
              <a:rPr lang="en-AU" sz="1071"/>
              <a:t>James Hensk - CEO</a:t>
            </a:r>
            <a:endParaRPr sz="1071"/>
          </a:p>
          <a:p>
            <a:pPr indent="0" lvl="0" marL="0" marR="0" rtl="0" algn="l">
              <a:lnSpc>
                <a:spcPct val="100000"/>
              </a:lnSpc>
              <a:spcBef>
                <a:spcPts val="0"/>
              </a:spcBef>
              <a:spcAft>
                <a:spcPts val="0"/>
              </a:spcAft>
              <a:buClr>
                <a:srgbClr val="000000"/>
              </a:buClr>
              <a:buSzPts val="1071"/>
              <a:buFont typeface="Arial"/>
              <a:buNone/>
            </a:pPr>
            <a:r>
              <a:rPr lang="en-AU" sz="1071"/>
              <a:t>Shane Buchholz - Head Engineer</a:t>
            </a:r>
            <a:endParaRPr sz="1071"/>
          </a:p>
          <a:p>
            <a:pPr indent="0" lvl="0" marL="0" marR="0" rtl="0" algn="l">
              <a:lnSpc>
                <a:spcPct val="100000"/>
              </a:lnSpc>
              <a:spcBef>
                <a:spcPts val="0"/>
              </a:spcBef>
              <a:spcAft>
                <a:spcPts val="0"/>
              </a:spcAft>
              <a:buClr>
                <a:srgbClr val="000000"/>
              </a:buClr>
              <a:buSzPts val="1071"/>
              <a:buFont typeface="Arial"/>
              <a:buNone/>
            </a:pPr>
            <a:r>
              <a:rPr lang="en-AU" sz="1071"/>
              <a:t>Gary Neumont - Head of Marketing</a:t>
            </a:r>
            <a:endParaRPr sz="1071"/>
          </a:p>
          <a:p>
            <a:pPr indent="0" lvl="0" marL="0" marR="0" rtl="0" algn="l">
              <a:lnSpc>
                <a:spcPct val="100000"/>
              </a:lnSpc>
              <a:spcBef>
                <a:spcPts val="0"/>
              </a:spcBef>
              <a:spcAft>
                <a:spcPts val="0"/>
              </a:spcAft>
              <a:buClr>
                <a:srgbClr val="000000"/>
              </a:buClr>
              <a:buSzPts val="1071"/>
              <a:buFont typeface="Arial"/>
              <a:buNone/>
            </a:pPr>
            <a:r>
              <a:rPr lang="en-AU" sz="1071"/>
              <a:t>Jessica Jones - QA/QC Engineer</a:t>
            </a:r>
            <a:endParaRPr sz="1071"/>
          </a:p>
          <a:p>
            <a:pPr indent="0" lvl="0" marL="0" marR="0" rtl="0" algn="l">
              <a:lnSpc>
                <a:spcPct val="100000"/>
              </a:lnSpc>
              <a:spcBef>
                <a:spcPts val="0"/>
              </a:spcBef>
              <a:spcAft>
                <a:spcPts val="0"/>
              </a:spcAft>
              <a:buClr>
                <a:srgbClr val="000000"/>
              </a:buClr>
              <a:buSzPts val="1071"/>
              <a:buFont typeface="Arial"/>
              <a:buNone/>
            </a:pPr>
            <a:r>
              <a:t/>
            </a:r>
            <a:endParaRPr sz="1071"/>
          </a:p>
        </p:txBody>
      </p:sp>
      <p:sp>
        <p:nvSpPr>
          <p:cNvPr id="48" name="Google Shape;48;p3"/>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What opportunities exist for Nordic Sensing Company reduce the failure rate for the InSense energy tracking sensor to below 5% by April through either shutting down specific manufacturers or preventing purchases from specific parts suppliers?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