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r>
              <a:rPr altLang="en-IN" dirty="0" sz="2400" lang="en-US"/>
              <a:t>a</a:t>
            </a:r>
            <a:r>
              <a:rPr altLang="en-IN" dirty="0" sz="2400" lang="en-US"/>
              <a:t>u</a:t>
            </a:r>
            <a:r>
              <a:rPr altLang="en-IN" dirty="0" sz="2400" lang="en-US"/>
              <a:t>t</a:t>
            </a:r>
            <a:r>
              <a:rPr altLang="en-IN" dirty="0" sz="2400" lang="en-US"/>
              <a:t>a</a:t>
            </a:r>
            <a:r>
              <a:rPr altLang="en-IN" dirty="0" sz="2400" lang="en-US"/>
              <a:t>n</a:t>
            </a:r>
            <a:r>
              <a:rPr altLang="en-IN" dirty="0" sz="2400" lang="en-US"/>
              <a:t>m</a:t>
            </a:r>
            <a:r>
              <a:rPr altLang="en-IN" dirty="0" sz="2400" lang="en-US"/>
              <a:t>2</a:t>
            </a:r>
            <a:r>
              <a:rPr altLang="en-IN" dirty="0" sz="2400" lang="en-US"/>
              <a:t>0</a:t>
            </a:r>
            <a:r>
              <a:rPr altLang="en-IN" dirty="0" sz="2400" lang="en-US"/>
              <a:t>4</a:t>
            </a:r>
            <a:r>
              <a:rPr altLang="en-IN" dirty="0" sz="2400" lang="en-US"/>
              <a:t>2</a:t>
            </a:r>
            <a:r>
              <a:rPr altLang="en-IN" dirty="0" sz="2400" lang="en-US"/>
              <a:t>0</a:t>
            </a:r>
            <a:r>
              <a:rPr altLang="en-IN" dirty="0" sz="2400" lang="en-US"/>
              <a:t>4</a:t>
            </a:r>
            <a:r>
              <a:rPr altLang="en-IN" dirty="0" sz="2400" lang="en-US"/>
              <a:t>u</a:t>
            </a:r>
            <a:r>
              <a:rPr altLang="en-IN" dirty="0" sz="2400" lang="en-US"/>
              <a:t>c</a:t>
            </a:r>
            <a:r>
              <a:rPr altLang="en-IN" dirty="0" sz="2400" lang="en-US"/>
              <a:t>s</a:t>
            </a:r>
            <a:r>
              <a:rPr altLang="en-IN" dirty="0" sz="2400" lang="en-US"/>
              <a:t>u</a:t>
            </a:r>
            <a:r>
              <a:rPr altLang="en-IN" dirty="0" sz="2400" lang="en-US"/>
              <a:t>0</a:t>
            </a:r>
            <a:r>
              <a:rPr altLang="en-IN" dirty="0" sz="2400" lang="en-US"/>
              <a:t>0</a:t>
            </a:r>
            <a:r>
              <a:rPr altLang="en-IN" dirty="0" sz="2400" lang="en-US"/>
              <a:t>3</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a:t>
            </a:r>
            <a:r>
              <a:rPr altLang="en-IN" dirty="0" sz="2400" lang="en-US"/>
              <a:t>e</a:t>
            </a:r>
            <a:r>
              <a:rPr altLang="en-IN" dirty="0" sz="2400" lang="en-US"/>
              <a:t>r</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US"/>
              <a:t>COLLEGE: COLLEGE/ UNIVERSITY</a:t>
            </a:r>
            <a:r>
              <a:rPr altLang="en-IN" dirty="0" sz="2400" lang="en-US"/>
              <a:t> </a:t>
            </a:r>
            <a:r>
              <a:rPr altLang="en-IN" dirty="0" sz="2400" lang="en-US"/>
              <a:t>S</a:t>
            </a:r>
            <a:r>
              <a:rPr altLang="en-IN" dirty="0" sz="2400" lang="en-US"/>
              <a:t>R</a:t>
            </a:r>
            <a:r>
              <a:rPr altLang="en-IN" dirty="0" sz="2400" lang="en-US"/>
              <a:t>I</a:t>
            </a:r>
            <a:r>
              <a:rPr altLang="en-IN" dirty="0" sz="2400" lang="en-US"/>
              <a:t>M</a:t>
            </a:r>
            <a:r>
              <a:rPr altLang="en-IN" dirty="0" sz="2400" lang="en-US"/>
              <a:t>A</a:t>
            </a:r>
            <a:r>
              <a:rPr altLang="en-IN" dirty="0" sz="2400" lang="en-US"/>
              <a:t>T</a:t>
            </a:r>
            <a:r>
              <a:rPr altLang="en-IN" dirty="0" sz="2400" lang="en-US"/>
              <a:t>H</a:t>
            </a:r>
            <a:r>
              <a:rPr altLang="en-IN" dirty="0" sz="2400" lang="en-US"/>
              <a:t> </a:t>
            </a:r>
            <a:r>
              <a:rPr altLang="en-IN" dirty="0" sz="2400" lang="en-US"/>
              <a:t>S</a:t>
            </a:r>
            <a:r>
              <a:rPr altLang="en-IN" dirty="0" sz="2400" lang="en-US"/>
              <a:t>I</a:t>
            </a:r>
            <a:r>
              <a:rPr altLang="en-IN" dirty="0" sz="2400" lang="en-US"/>
              <a:t>V</a:t>
            </a:r>
            <a:r>
              <a:rPr altLang="en-IN" dirty="0" sz="2400" lang="en-US"/>
              <a:t>A</a:t>
            </a:r>
            <a:r>
              <a:rPr altLang="en-IN" dirty="0" sz="2400" lang="en-US"/>
              <a:t>G</a:t>
            </a:r>
            <a:r>
              <a:rPr altLang="en-IN" dirty="0" sz="2400" lang="en-US"/>
              <a:t>A</a:t>
            </a:r>
            <a:r>
              <a:rPr altLang="en-IN" dirty="0" sz="2400" lang="en-US"/>
              <a:t>N</a:t>
            </a:r>
            <a:r>
              <a:rPr altLang="en-IN" dirty="0" sz="2400" lang="en-US"/>
              <a:t>A</a:t>
            </a:r>
            <a:r>
              <a:rPr altLang="en-IN" dirty="0" sz="2400" lang="en-US"/>
              <a:t> </a:t>
            </a:r>
            <a:r>
              <a:rPr altLang="en-IN" dirty="0" sz="2400" lang="en-US"/>
              <a:t>B</a:t>
            </a:r>
            <a:r>
              <a:rPr altLang="en-IN" dirty="0" sz="2400" lang="en-US"/>
              <a:t>A</a:t>
            </a:r>
            <a:r>
              <a:rPr altLang="en-IN" dirty="0" sz="2400" lang="en-US"/>
              <a:t>L</a:t>
            </a:r>
            <a:r>
              <a:rPr altLang="en-IN" dirty="0" sz="2400" lang="en-US"/>
              <a:t>A</a:t>
            </a:r>
            <a:r>
              <a:rPr altLang="en-IN" dirty="0" sz="2400" lang="en-US"/>
              <a:t>Y</a:t>
            </a:r>
            <a:r>
              <a:rPr altLang="en-IN" dirty="0" sz="2400" lang="en-US"/>
              <a:t>A</a:t>
            </a:r>
            <a:r>
              <a:rPr altLang="en-IN" dirty="0" sz="2400" lang="en-US"/>
              <a:t> </a:t>
            </a:r>
            <a:r>
              <a:rPr altLang="en-IN" dirty="0" sz="2400" lang="en-US"/>
              <a:t>S</a:t>
            </a:r>
            <a:r>
              <a:rPr altLang="en-IN" dirty="0" sz="2400" lang="en-US"/>
              <a:t>W</a:t>
            </a:r>
            <a:r>
              <a:rPr altLang="en-IN" dirty="0" sz="2400" lang="en-US"/>
              <a:t>A</a:t>
            </a:r>
            <a:r>
              <a:rPr altLang="en-IN" dirty="0" sz="2400" lang="en-US"/>
              <a:t>M</a:t>
            </a:r>
            <a:r>
              <a:rPr altLang="en-IN" dirty="0" sz="2400" lang="en-US"/>
              <a:t>I</a:t>
            </a:r>
            <a:r>
              <a:rPr altLang="en-IN" dirty="0" sz="2400" lang="en-US"/>
              <a:t>G</a:t>
            </a:r>
            <a:r>
              <a:rPr altLang="en-IN" dirty="0" sz="2400" lang="en-US"/>
              <a:t>A</a:t>
            </a:r>
            <a:r>
              <a:rPr altLang="en-IN" dirty="0" sz="2400" lang="en-US"/>
              <a:t>L</a:t>
            </a:r>
            <a:r>
              <a:rPr altLang="en-IN" dirty="0" sz="2400" lang="en-US"/>
              <a:t> </a:t>
            </a:r>
            <a:r>
              <a:rPr altLang="en-IN" dirty="0" sz="2400" lang="en-US"/>
              <a:t>T</a:t>
            </a:r>
            <a:r>
              <a:rPr altLang="en-IN" dirty="0" sz="2400" lang="en-US"/>
              <a:t>A</a:t>
            </a:r>
            <a:r>
              <a:rPr altLang="en-IN" dirty="0" sz="2400" lang="en-US"/>
              <a:t>M</a:t>
            </a:r>
            <a:r>
              <a:rPr altLang="en-IN" dirty="0" sz="2400" lang="en-US"/>
              <a:t>I</a:t>
            </a:r>
            <a:r>
              <a:rPr altLang="en-IN" dirty="0" sz="2400" lang="en-US"/>
              <a:t>L</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a:t>
            </a:r>
            <a:r>
              <a:rPr altLang="en-IN" dirty="0" sz="2400" lang="en-US"/>
              <a:t>G</a:t>
            </a:r>
            <a:r>
              <a:rPr altLang="en-IN" dirty="0" sz="2400" lang="en-US"/>
              <a:t>E</a:t>
            </a:r>
            <a:endParaRPr altLang="en-US" lang="zh-CN"/>
          </a:p>
          <a:p>
            <a:r>
              <a:rPr dirty="0" sz="2400" lang="en-US"/>
              <a:t>           </a:t>
            </a:r>
            <a:r>
              <a:rPr altLang="en-IN" dirty="0" sz="2400" lang="en-US"/>
              <a:t> </a:t>
            </a:r>
            <a:endParaRPr dirty="0" sz="2400" lang="en-IN"/>
          </a:p>
        </p:txBody>
      </p:sp>
      <p:sp>
        <p:nvSpPr>
          <p:cNvPr id="1048700" name=""/>
          <p:cNvSpPr txBox="1"/>
          <p:nvPr/>
        </p:nvSpPr>
        <p:spPr>
          <a:xfrm>
            <a:off x="4096000" y="3219450"/>
            <a:ext cx="4000000" cy="5105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P</a:t>
            </a:r>
            <a:r>
              <a:rPr altLang="en-IN" sz="2800" lang="en-US">
                <a:solidFill>
                  <a:srgbClr val="000000"/>
                </a:solidFill>
              </a:rPr>
              <a:t>.</a:t>
            </a:r>
            <a:r>
              <a:rPr altLang="en-IN" sz="2800" lang="en-US">
                <a:solidFill>
                  <a:srgbClr val="000000"/>
                </a:solidFill>
              </a:rPr>
              <a:t> </a:t>
            </a:r>
            <a:r>
              <a:rPr altLang="en-IN" sz="2800" lang="en-US">
                <a:solidFill>
                  <a:srgbClr val="000000"/>
                </a:solidFill>
              </a:rPr>
              <a:t>B</a:t>
            </a:r>
            <a:r>
              <a:rPr altLang="en-IN" sz="2800" lang="en-US">
                <a:solidFill>
                  <a:srgbClr val="000000"/>
                </a:solidFill>
              </a:rPr>
              <a:t>h</a:t>
            </a:r>
            <a:r>
              <a:rPr altLang="en-IN" sz="2800" lang="en-US">
                <a:solidFill>
                  <a:srgbClr val="000000"/>
                </a:solidFill>
              </a:rPr>
              <a:t>a</a:t>
            </a:r>
            <a:r>
              <a:rPr altLang="en-IN" sz="2800" lang="en-US">
                <a:solidFill>
                  <a:srgbClr val="000000"/>
                </a:solidFill>
              </a:rPr>
              <a:t>v</a:t>
            </a:r>
            <a:r>
              <a:rPr altLang="en-IN" sz="2800" lang="en-US">
                <a:solidFill>
                  <a:srgbClr val="000000"/>
                </a:solidFill>
              </a:rPr>
              <a:t>a</a:t>
            </a:r>
            <a:r>
              <a:rPr altLang="en-IN" sz="2800" lang="en-US">
                <a:solidFill>
                  <a:srgbClr val="000000"/>
                </a:solidFill>
              </a:rPr>
              <a:t>n</a:t>
            </a:r>
            <a:r>
              <a:rPr altLang="en-IN" sz="2800" lang="en-US">
                <a:solidFill>
                  <a:srgbClr val="000000"/>
                </a:solidFill>
              </a:rPr>
              <a:t>i</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971799" y="2733748"/>
            <a:ext cx="8534018" cy="5105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
        <p:nvSpPr>
          <p:cNvPr id="1048710" name="TextBox 8"/>
          <p:cNvSpPr txBox="1"/>
          <p:nvPr/>
        </p:nvSpPr>
        <p:spPr>
          <a:xfrm>
            <a:off x="1300161" y="1695449"/>
            <a:ext cx="8534018" cy="26060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Cybersecurity results include threat mitigation, incident response, and system security assessments, ensuring protection of digital assets. Screenshots may capture security alerts, vulnerability scans, or incident response activities, providing visual evidence of cybersecurity measures and threats.</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1056408" y="1695449"/>
            <a:ext cx="7949045" cy="3025140"/>
          </a:xfrm>
          <a:prstGeom prst="rect"/>
        </p:spPr>
        <p:txBody>
          <a:bodyPr rtlCol="0" wrap="square">
            <a:spAutoFit/>
          </a:bodyPr>
          <a:p>
            <a:r>
              <a:rPr sz="2800" lang="en-US">
                <a:solidFill>
                  <a:srgbClr val="000000"/>
                </a:solidFill>
              </a:rPr>
              <a:t>In conclusion, cybersecurity is a critical aspect of protecting digital assets and ensuring the confidentiality, integrity, and availability of sensitive information. Effective cybersecurity measures require a proactive approach, continuous monitoring, and adaptation to evolving threats and technologies.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sz="6000" lang="en-US">
                <a:latin typeface="Times New Roman" panose="02020603050405020304" pitchFamily="18" charset="0"/>
                <a:cs typeface="Times New Roman" panose="02020603050405020304" pitchFamily="18" charset="0"/>
              </a:rPr>
              <a:t>C</a:t>
            </a:r>
            <a:r>
              <a:rPr altLang="en-IN" dirty="0" sz="6000" lang="en-US">
                <a:latin typeface="Times New Roman" panose="02020603050405020304" pitchFamily="18" charset="0"/>
                <a:cs typeface="Times New Roman" panose="02020603050405020304" pitchFamily="18" charset="0"/>
              </a:rPr>
              <a:t>y</a:t>
            </a:r>
            <a:r>
              <a:rPr altLang="en-IN" dirty="0" sz="6000" lang="en-US">
                <a:latin typeface="Times New Roman" panose="02020603050405020304" pitchFamily="18" charset="0"/>
                <a:cs typeface="Times New Roman" panose="02020603050405020304" pitchFamily="18" charset="0"/>
              </a:rPr>
              <a:t>b</a:t>
            </a:r>
            <a:r>
              <a:rPr altLang="en-IN" dirty="0" sz="6000" lang="en-US">
                <a:latin typeface="Times New Roman" panose="02020603050405020304" pitchFamily="18" charset="0"/>
                <a:cs typeface="Times New Roman" panose="02020603050405020304" pitchFamily="18" charset="0"/>
              </a:rPr>
              <a:t>e</a:t>
            </a:r>
            <a:r>
              <a:rPr altLang="en-IN" dirty="0" sz="6000" lang="en-US">
                <a:latin typeface="Times New Roman" panose="02020603050405020304" pitchFamily="18" charset="0"/>
                <a:cs typeface="Times New Roman" panose="02020603050405020304" pitchFamily="18" charset="0"/>
              </a:rPr>
              <a:t>r</a:t>
            </a:r>
            <a:r>
              <a:rPr altLang="en-IN" dirty="0" sz="6000" lang="en-US">
                <a:latin typeface="Times New Roman" panose="02020603050405020304" pitchFamily="18" charset="0"/>
                <a:cs typeface="Times New Roman" panose="02020603050405020304" pitchFamily="18" charset="0"/>
              </a:rPr>
              <a:t>s</a:t>
            </a:r>
            <a:r>
              <a:rPr altLang="en-IN" dirty="0" sz="6000" lang="en-US">
                <a:latin typeface="Times New Roman" panose="02020603050405020304" pitchFamily="18" charset="0"/>
                <a:cs typeface="Times New Roman" panose="02020603050405020304" pitchFamily="18" charset="0"/>
              </a:rPr>
              <a:t>e</a:t>
            </a:r>
            <a:r>
              <a:rPr altLang="en-IN" dirty="0" sz="6000" lang="en-US">
                <a:latin typeface="Times New Roman" panose="02020603050405020304" pitchFamily="18" charset="0"/>
                <a:cs typeface="Times New Roman" panose="02020603050405020304" pitchFamily="18" charset="0"/>
              </a:rPr>
              <a:t>c</a:t>
            </a:r>
            <a:r>
              <a:rPr altLang="en-IN" dirty="0" sz="6000" lang="en-US">
                <a:latin typeface="Times New Roman" panose="02020603050405020304" pitchFamily="18" charset="0"/>
                <a:cs typeface="Times New Roman" panose="02020603050405020304" pitchFamily="18" charset="0"/>
              </a:rPr>
              <a:t>u</a:t>
            </a:r>
            <a:r>
              <a:rPr altLang="en-IN" dirty="0" sz="6000" lang="en-US">
                <a:latin typeface="Times New Roman" panose="02020603050405020304" pitchFamily="18" charset="0"/>
                <a:cs typeface="Times New Roman" panose="02020603050405020304" pitchFamily="18" charset="0"/>
              </a:rPr>
              <a:t>r</a:t>
            </a:r>
            <a:r>
              <a:rPr altLang="en-IN" dirty="0" sz="6000" lang="en-US">
                <a:latin typeface="Times New Roman" panose="02020603050405020304" pitchFamily="18" charset="0"/>
                <a:cs typeface="Times New Roman" panose="02020603050405020304" pitchFamily="18" charset="0"/>
              </a:rPr>
              <a:t>i</a:t>
            </a:r>
            <a:r>
              <a:rPr altLang="en-IN" dirty="0" sz="6000" lang="en-US">
                <a:latin typeface="Times New Roman" panose="02020603050405020304" pitchFamily="18" charset="0"/>
                <a:cs typeface="Times New Roman" panose="02020603050405020304" pitchFamily="18" charset="0"/>
              </a:rPr>
              <a:t>t</a:t>
            </a:r>
            <a:r>
              <a:rPr altLang="en-IN" dirty="0" sz="6000" lang="en-US">
                <a:latin typeface="Times New Roman" panose="02020603050405020304" pitchFamily="18" charset="0"/>
                <a:cs typeface="Times New Roman" panose="02020603050405020304" pitchFamily="18" charset="0"/>
              </a:rPr>
              <a:t>y</a:t>
            </a:r>
            <a:r>
              <a:rPr altLang="en-IN" dirty="0" sz="600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627766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
        <p:nvSpPr>
          <p:cNvPr id="1048702" name=""/>
          <p:cNvSpPr txBox="1"/>
          <p:nvPr/>
        </p:nvSpPr>
        <p:spPr>
          <a:xfrm>
            <a:off x="834072" y="1695449"/>
            <a:ext cx="7610088" cy="3025140"/>
          </a:xfrm>
          <a:prstGeom prst="rect"/>
        </p:spPr>
        <p:txBody>
          <a:bodyPr rtlCol="0" wrap="square">
            <a:spAutoFit/>
          </a:bodyPr>
          <a:p>
            <a:r>
              <a:rPr sz="2800" lang="en-US">
                <a:solidFill>
                  <a:srgbClr val="000000"/>
                </a:solidFill>
              </a:rPr>
              <a:t>Protecting computer systems, networks, and sensitive data from unauthorized access, theft, or damage is a critical concern. Cybersecurity threats, such as hacking, malware, and phishing, can compromise confidentiality, integrity, and availability of digital assets.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a:off x="739773" y="1468437"/>
            <a:ext cx="7155261" cy="4282440"/>
          </a:xfrm>
          <a:prstGeom prst="rect"/>
        </p:spPr>
        <p:txBody>
          <a:bodyPr rtlCol="0" wrap="square">
            <a:spAutoFit/>
          </a:bodyPr>
          <a:p>
            <a:r>
              <a:rPr sz="2800" lang="en-US">
                <a:solidFill>
                  <a:srgbClr val="000000"/>
                </a:solidFill>
              </a:rPr>
              <a:t>This cybersecurity project aims to design and implement a robust security framework to protect against evolving threats and vulnerabilities. The project will utilize threat assessment, penetration testing, and security protocols to safeguard digital assets and ensure data confidentiality, integrity, and availability.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1335233" y="1762250"/>
            <a:ext cx="8018317" cy="3444240"/>
          </a:xfrm>
          <a:prstGeom prst="rect"/>
        </p:spPr>
        <p:txBody>
          <a:bodyPr rtlCol="0" wrap="square">
            <a:spAutoFit/>
          </a:bodyPr>
          <a:p>
            <a:r>
              <a:rPr sz="2800" lang="en-US">
                <a:solidFill>
                  <a:srgbClr val="000000"/>
                </a:solidFill>
              </a:rPr>
              <a:t>End users in cybersecurity are individuals or organizations that utilize digital systems, networks, or applications, and are impacted by cybersecurity threats or solutions. They can include employees, customers, or citizens who interact with digital services and rely on cybersecurity measures to protect their sensitive information.</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5" name=""/>
          <p:cNvSpPr txBox="1"/>
          <p:nvPr/>
        </p:nvSpPr>
        <p:spPr>
          <a:xfrm>
            <a:off x="739774" y="1415474"/>
            <a:ext cx="7429499" cy="3444240"/>
          </a:xfrm>
          <a:prstGeom prst="rect"/>
        </p:spPr>
        <p:txBody>
          <a:bodyPr rtlCol="0" wrap="square">
            <a:spAutoFit/>
          </a:bodyPr>
          <a:p>
            <a:r>
              <a:rPr sz="2800" lang="en-US">
                <a:solidFill>
                  <a:srgbClr val="000000"/>
                </a:solidFill>
              </a:rPr>
              <a:t>Cybersecurity tools and techniques include firewalls, intrusion detection systems, encryption, and penetration testing to protect networks and systems from cyber threats. Additional techniques involve threat intelligence, incident response, and security information and event management (SIEM) to detect and respond to security incidents.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7" name="TextBox 8"/>
          <p:cNvSpPr txBox="1"/>
          <p:nvPr/>
        </p:nvSpPr>
        <p:spPr>
          <a:xfrm>
            <a:off x="755331" y="1349085"/>
            <a:ext cx="8534018" cy="3025140"/>
          </a:xfrm>
          <a:prstGeom prst="rect"/>
          <a:noFill/>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Cybersecurity features and functionality include threat detection, incident response, encryption, access control, and vulnerability management to protect digital assets. These capabilities enable real-time monitoring, alerting, and mitigation of security threats, ensuring confidentiality, integrity, and availability of sensitive data.</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2025-09-19T05:20:25Z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50522c9bf98b436e981c1dffd70de892</vt:lpwstr>
  </property>
</Properties>
</file>