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65" r:id="rId15"/>
    <p:sldId id="266" r:id="rId16"/>
    <p:sldId id="26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68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2" r:id="rId50"/>
    <p:sldId id="303" r:id="rId51"/>
    <p:sldId id="300" r:id="rId52"/>
    <p:sldId id="301" r:id="rId53"/>
    <p:sldId id="304" r:id="rId54"/>
    <p:sldId id="305" r:id="rId55"/>
    <p:sldId id="269" r:id="rId56"/>
    <p:sldId id="274" r:id="rId57"/>
    <p:sldId id="319" r:id="rId58"/>
    <p:sldId id="30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0E142-C8FB-4653-9E31-6746624360E3}" v="21" dt="2023-01-14T05:28:17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7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4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3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0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24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9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31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0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0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6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7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5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0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4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2DAC-F11F-4DAE-8458-92DE2CA3A2D1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2C368A-62D5-49A0-ABF1-25FB420A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8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6D116-7639-634E-7BCB-1D64F95F3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8752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CBE731-DA3B-D4C7-D0FA-1BCEADB3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BACKORDER</a:t>
            </a:r>
          </a:p>
        </p:txBody>
      </p:sp>
    </p:spTree>
    <p:extLst>
      <p:ext uri="{BB962C8B-B14F-4D97-AF65-F5344CB8AC3E}">
        <p14:creationId xmlns:p14="http://schemas.microsoft.com/office/powerpoint/2010/main" val="57699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17A9-9B2F-E864-9FFF-2CA62B7C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799492"/>
            <a:ext cx="6786436" cy="87903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A394-E48F-7B51-20EB-F11987FB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564" y="1592029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2000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 </a:t>
            </a:r>
            <a:r>
              <a:rPr lang="en-US" sz="20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observation that lies abnormally far away from other values in a dataset. Outliers can be problematic because they can affect the results of an analysis.</a:t>
            </a:r>
          </a:p>
          <a:p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interquartile range.</a:t>
            </a:r>
            <a:endParaRPr lang="en-US" sz="2000" b="1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z-scores</a:t>
            </a:r>
            <a:endParaRPr lang="en-US" sz="2000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boxplot to identify the </a:t>
            </a:r>
            <a:r>
              <a:rPr lang="en-US" sz="2000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outliers.The</a:t>
            </a:r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outliers are present in ‘</a:t>
            </a:r>
            <a:r>
              <a:rPr lang="en-US" sz="2000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column.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B6547-B86F-B240-F579-5CFBA98F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02" y="4083685"/>
            <a:ext cx="3576320" cy="27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2C64-3846-A97D-F03C-B4E09485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91" y="2606927"/>
            <a:ext cx="10337696" cy="1950415"/>
          </a:xfrm>
        </p:spPr>
        <p:txBody>
          <a:bodyPr>
            <a:normAutofit/>
          </a:bodyPr>
          <a:lstStyle/>
          <a:p>
            <a:r>
              <a:rPr lang="en-IN" sz="5400" dirty="0"/>
              <a:t>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9954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1956-C039-910A-480C-6BD198F6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FD5C-FBD0-F2A8-F600-3E063654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62331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DA1F-8880-CFC4-7532-CE0A8F1F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4F16-47CC-D8B3-495B-D5C02206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cap="non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univariate analysis refers to the</a:t>
            </a:r>
            <a:r>
              <a:rPr lang="en-US" sz="2000" b="1" i="0" cap="non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cap="none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</a:t>
            </a:r>
            <a:r>
              <a:rPr lang="en-US" sz="2000" i="0" cap="none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lsis</a:t>
            </a:r>
            <a:r>
              <a:rPr lang="en-US" sz="2000" i="0" cap="non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one variable</a:t>
            </a:r>
            <a:r>
              <a:rPr lang="en-US" b="1" i="0" cap="non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5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E11C-7951-C79F-8AE5-0E1EAD78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went_on_backorder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FC313B-1BFB-078F-307F-4981712ED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869572"/>
            <a:ext cx="4513262" cy="2817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06D9E-5DDA-9F65-CC5E-7E05C60D8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60589 items 11134 items were back ordered</a:t>
            </a:r>
          </a:p>
        </p:txBody>
      </p:sp>
    </p:spTree>
    <p:extLst>
      <p:ext uri="{BB962C8B-B14F-4D97-AF65-F5344CB8AC3E}">
        <p14:creationId xmlns:p14="http://schemas.microsoft.com/office/powerpoint/2010/main" val="187904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0A71-55FE-BFCB-3E2F-FA82BEF8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A1CAB2-5E93-E38C-900E-EEC48AAB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859290"/>
            <a:ext cx="4513262" cy="28377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F003B-196A-69C1-B3FD-338B24A9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4578-A089-D129-AFD0-8F09C115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deck_risk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3746D5-CF6B-17C8-7F06-3ABFDCAA8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881226"/>
            <a:ext cx="4513262" cy="27939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2BDF7-2C05-5576-1988-1005B30C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DEC RISK COLUMN</a:t>
            </a:r>
          </a:p>
        </p:txBody>
      </p:sp>
    </p:spTree>
    <p:extLst>
      <p:ext uri="{BB962C8B-B14F-4D97-AF65-F5344CB8AC3E}">
        <p14:creationId xmlns:p14="http://schemas.microsoft.com/office/powerpoint/2010/main" val="249377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BCD9-ED5B-896E-E3EC-2E306928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oe_constraint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4C973C-0BC7-30FA-A453-E3B520310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776605"/>
            <a:ext cx="4513262" cy="30031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A470D-BA7E-6A69-8069-611249193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04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436C-E208-7534-FA6A-7554D646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ppap_risk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BE1400-9964-B6D3-FA7C-B75566FC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813357"/>
            <a:ext cx="4513262" cy="29296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15350-1646-1293-0DB9-0132234E5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50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D223-93CB-EBE5-3610-F7879BCC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stop_auto_buy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41B5BC-849F-0852-78BD-A336D050A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600880"/>
            <a:ext cx="4513262" cy="33546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23852-A9F6-8473-41D6-F524ADFF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63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39A7-068B-BCA7-3B39-D26AC23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3600" b="1" dirty="0"/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IN" sz="36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0A56-E7F2-8387-0A8C-1AE5012D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business problem 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statement.It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involved in</a:t>
            </a:r>
            <a:r>
              <a:rPr lang="en-US" sz="2000" b="0" i="0" cap="non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cap="non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lassifying the products whether they would go into backorder(yes or no) based on the historical data from inventory, supply chain and sales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58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563B-F18C-B919-C3CF-8AB4C152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rev_stop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AB5011-45B8-D99C-ECA2-7A8E436EA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631124"/>
            <a:ext cx="4513262" cy="32941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31420-DB86-B31D-7CBE-7565835C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47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516C-B218-FA7B-0B47-B79B3007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82EC-C24E-2A3C-368B-9ED2DCDB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cap="none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Bivariate data analysis is a statistical test that involves two separate variables. It is used to determine whether or not two variables are related. 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6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BB9D1A-6872-9A27-1922-290EFCA1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200" b="1"/>
              <a:t>went_on_backorder vs national_inv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2F5D-38C3-E298-6BA5-6CA7C5E8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375" y="4047760"/>
            <a:ext cx="3179628" cy="1548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more the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national_inv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less the products went on back order.</a:t>
            </a:r>
          </a:p>
        </p:txBody>
      </p:sp>
      <p:pic>
        <p:nvPicPr>
          <p:cNvPr id="10" name="Picture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40F9ED7B-1C80-7049-9DA6-C17611FB04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" b="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B811-0CB3-1E5E-4DF6-791829B4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b="1"/>
              <a:t>national_inv vs forecast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913D08-8657-482B-5391-BA05043253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3" r="245" b="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6AE8A-B6EC-54B5-C726-8B7A920A9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375" y="4047760"/>
            <a:ext cx="3179628" cy="1548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national_inv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feature is some what positively related to forecast.</a:t>
            </a:r>
          </a:p>
        </p:txBody>
      </p:sp>
    </p:spTree>
    <p:extLst>
      <p:ext uri="{BB962C8B-B14F-4D97-AF65-F5344CB8AC3E}">
        <p14:creationId xmlns:p14="http://schemas.microsoft.com/office/powerpoint/2010/main" val="32178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C603-AE53-2C91-5B89-8005BAF7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28899"/>
            <a:ext cx="3932237" cy="1600200"/>
          </a:xfrm>
        </p:spPr>
        <p:txBody>
          <a:bodyPr>
            <a:normAutofit/>
          </a:bodyPr>
          <a:lstStyle/>
          <a:p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national_inv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sales</a:t>
            </a:r>
            <a:endParaRPr lang="en-IN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DEDC8-1309-2A37-8389-FDAF337C6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Their some positively relation between </a:t>
            </a:r>
            <a:r>
              <a:rPr lang="en-IN" dirty="0" err="1"/>
              <a:t>national_inv</a:t>
            </a:r>
            <a:r>
              <a:rPr lang="en-IN" dirty="0"/>
              <a:t> and sales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3E4F62B-7D7C-49DE-9EEB-4D8CA7922A38}"/>
              </a:ext>
            </a:extLst>
          </p:cNvPr>
          <p:cNvSpPr txBox="1">
            <a:spLocks/>
          </p:cNvSpPr>
          <p:nvPr/>
        </p:nvSpPr>
        <p:spPr>
          <a:xfrm>
            <a:off x="5180012" y="992187"/>
            <a:ext cx="6172200" cy="4873625"/>
          </a:xfrm>
          <a:prstGeom prst="rect">
            <a:avLst/>
          </a:prstGeom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3AE2F-0E9B-C116-F4C3-D4DC9802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03" y="774179"/>
            <a:ext cx="4978656" cy="4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5BF1-095A-3485-8A88-16DDF0D7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b="1"/>
              <a:t>national_inv vs lead_time</a:t>
            </a:r>
            <a:endParaRPr lang="en-US" sz="380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E458659-7AFA-6B32-E246-F70E34481A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17" r="813" b="-4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D66A-4450-01A9-E45B-0D6FDBB72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375" y="4047760"/>
            <a:ext cx="3179628" cy="1548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Their some positive relation between lead_time and national_inv.</a:t>
            </a:r>
          </a:p>
        </p:txBody>
      </p:sp>
    </p:spTree>
    <p:extLst>
      <p:ext uri="{BB962C8B-B14F-4D97-AF65-F5344CB8AC3E}">
        <p14:creationId xmlns:p14="http://schemas.microsoft.com/office/powerpoint/2010/main" val="24933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7E10-A7D9-6E2C-6012-545AAF26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b="1"/>
              <a:t>national_inv vs in_transit_qty</a:t>
            </a:r>
            <a:endParaRPr lang="en-US" sz="340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7038C7-0509-0D09-A1F4-9530B614EC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967" r="2971" b="4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B0E01-7080-A93A-FCFE-0AB00488B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375" y="4047760"/>
            <a:ext cx="3179628" cy="1548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Their some positive relation between in_transit_qty and national_inv</a:t>
            </a:r>
          </a:p>
        </p:txBody>
      </p:sp>
    </p:spTree>
    <p:extLst>
      <p:ext uri="{BB962C8B-B14F-4D97-AF65-F5344CB8AC3E}">
        <p14:creationId xmlns:p14="http://schemas.microsoft.com/office/powerpoint/2010/main" val="12821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75E-D6D6-69E0-91FF-92BD04DC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 b="1"/>
              <a:t>national_inv vs in_min_bank</a:t>
            </a:r>
            <a:endParaRPr lang="en-US" sz="380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E2BDB8A-C782-43EB-C773-FDC657FDFE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88" b="888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E72AD-AC3B-004E-20CF-9C005060A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375" y="4047760"/>
            <a:ext cx="3179628" cy="1548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Their some positive relation between min_bank and national_inv</a:t>
            </a:r>
          </a:p>
        </p:txBody>
      </p:sp>
    </p:spTree>
    <p:extLst>
      <p:ext uri="{BB962C8B-B14F-4D97-AF65-F5344CB8AC3E}">
        <p14:creationId xmlns:p14="http://schemas.microsoft.com/office/powerpoint/2010/main" val="12061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9411-C1AF-4842-CFF3-A34465E4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b="1"/>
              <a:t>national_inv vs pieces_past_due</a:t>
            </a:r>
            <a:endParaRPr lang="en-US" sz="300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7DF2F3A-88EC-7FC8-0BAE-E4673FD461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64" b="2364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9078A-BCA7-6D25-328D-32861AE2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375" y="4047760"/>
            <a:ext cx="3179628" cy="1548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There is very less relation between national_inv and pieces_past_due</a:t>
            </a:r>
          </a:p>
        </p:txBody>
      </p:sp>
    </p:spTree>
    <p:extLst>
      <p:ext uri="{BB962C8B-B14F-4D97-AF65-F5344CB8AC3E}">
        <p14:creationId xmlns:p14="http://schemas.microsoft.com/office/powerpoint/2010/main" val="25904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08AF-76FC-203F-48B9-4108ABF7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/>
              <a:t>national_inv vs local_bo_qty</a:t>
            </a:r>
            <a:endParaRPr lang="en-US" sz="33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A3593-A333-0470-59CB-0422A38B7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There is no relation between national_inv and local_bo_qty</a:t>
            </a:r>
          </a:p>
          <a:p>
            <a:pPr>
              <a:buFont typeface="Wingdings 3" charset="2"/>
              <a:buChar char="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AD83B-796A-2CCA-9E3C-DAE031D5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1309383"/>
            <a:ext cx="5062993" cy="4227598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338CDD0-2250-C7B8-52E9-1EA37FEF55AE}"/>
              </a:ext>
            </a:extLst>
          </p:cNvPr>
          <p:cNvSpPr txBox="1">
            <a:spLocks/>
          </p:cNvSpPr>
          <p:nvPr/>
        </p:nvSpPr>
        <p:spPr>
          <a:xfrm>
            <a:off x="5180012" y="992187"/>
            <a:ext cx="6172200" cy="48736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95395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42A8-917E-D255-7DBC-B347B22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094E-078C-CCC8-5139-3D80FAA9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FEATURES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451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487E-A017-B7A3-AC96-5DFE86E4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4392523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Went_on_backorder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E1EAD11-7422-BE06-52F0-731DD70C8A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783" b="3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4EDC-89E7-00C5-DD6F-A64351EE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555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FA89-6315-85CA-332B-7C840AD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forecast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C565F8-4802-DBD7-E43E-3AE9B3836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222705"/>
            <a:ext cx="4513262" cy="41109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23ED0-2089-A3BE-DBF6-8A3D40EF7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no relation between </a:t>
            </a:r>
            <a:r>
              <a:rPr lang="en-IN" dirty="0" err="1"/>
              <a:t>lead_time</a:t>
            </a:r>
            <a:r>
              <a:rPr lang="en-IN" dirty="0"/>
              <a:t> and forecast.</a:t>
            </a:r>
          </a:p>
        </p:txBody>
      </p:sp>
    </p:spTree>
    <p:extLst>
      <p:ext uri="{BB962C8B-B14F-4D97-AF65-F5344CB8AC3E}">
        <p14:creationId xmlns:p14="http://schemas.microsoft.com/office/powerpoint/2010/main" val="2591968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7FF6-237D-C277-B9E2-61230AF1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sales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268320-B690-CAE8-6F2D-1AE63C2B9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355222"/>
            <a:ext cx="4513262" cy="38459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ECB62-5B97-6D86-097A-760C8B41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no relation between </a:t>
            </a:r>
            <a:r>
              <a:rPr lang="en-IN" dirty="0" err="1"/>
              <a:t>lead_time</a:t>
            </a:r>
            <a:r>
              <a:rPr lang="en-IN" dirty="0"/>
              <a:t> and sales.</a:t>
            </a:r>
          </a:p>
        </p:txBody>
      </p:sp>
    </p:spTree>
    <p:extLst>
      <p:ext uri="{BB962C8B-B14F-4D97-AF65-F5344CB8AC3E}">
        <p14:creationId xmlns:p14="http://schemas.microsoft.com/office/powerpoint/2010/main" val="664176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57E4-42DB-2280-7A8A-C649372D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in_transit_qty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A56C-5BDE-9B38-6A7C-22703CA5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B2108-1F6D-9547-EE05-D7F7D22A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no relation between </a:t>
            </a:r>
            <a:r>
              <a:rPr lang="en-IN" dirty="0" err="1"/>
              <a:t>lead_time</a:t>
            </a:r>
            <a:r>
              <a:rPr lang="en-IN" dirty="0"/>
              <a:t> and </a:t>
            </a:r>
            <a:r>
              <a:rPr lang="en-IN" dirty="0" err="1"/>
              <a:t>in_transit_qty</a:t>
            </a:r>
            <a:r>
              <a:rPr lang="en-IN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7BCD1-FAEE-4023-074E-A05AF6A7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184170"/>
            <a:ext cx="5086611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62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068C-BBD8-6A50-5C87-FA2FBD2B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min_bank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3B1E94-82E4-E573-FA6B-CFFA3A693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248755"/>
            <a:ext cx="4513262" cy="40588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CDA5C-5FFD-8DFD-F9C0-2D3DC1EE7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no relation between </a:t>
            </a:r>
            <a:r>
              <a:rPr lang="en-IN" dirty="0" err="1"/>
              <a:t>lead_time</a:t>
            </a:r>
            <a:r>
              <a:rPr lang="en-IN" dirty="0"/>
              <a:t> and </a:t>
            </a:r>
            <a:r>
              <a:rPr lang="en-IN" dirty="0" err="1"/>
              <a:t>min_bank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624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540C-0867-49C5-838A-9F5C3669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pieces_past_due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0D9780-FCF0-6FB1-3E68-89E348DEC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454986"/>
            <a:ext cx="4513262" cy="36464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D6879-0525-12F7-CAB7-A3FE399FD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no relation between </a:t>
            </a:r>
            <a:r>
              <a:rPr lang="en-IN" dirty="0" err="1"/>
              <a:t>lead_time</a:t>
            </a:r>
            <a:r>
              <a:rPr lang="en-IN" dirty="0"/>
              <a:t> and </a:t>
            </a:r>
            <a:r>
              <a:rPr lang="en-IN" dirty="0" err="1"/>
              <a:t>pieces_past_due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250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6BA4-EB63-C1D2-5750-4C3142D1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local_bo_qty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42F79-8F35-376C-8260-21B4831C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557" y="1160353"/>
            <a:ext cx="4349974" cy="42356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75925-FB12-02D1-E32A-D4FE82AEE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no relation between </a:t>
            </a:r>
            <a:r>
              <a:rPr lang="en-IN" dirty="0" err="1"/>
              <a:t>lead_time</a:t>
            </a:r>
            <a:r>
              <a:rPr lang="en-IN" dirty="0"/>
              <a:t> and </a:t>
            </a:r>
            <a:r>
              <a:rPr lang="en-IN" dirty="0" err="1"/>
              <a:t>local_bo_qty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915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D2B3-C96E-58EF-2337-80AC4F87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in_transit_qty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forecast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801C5-FF10-DA97-90CB-F8EAAA0C6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260710"/>
            <a:ext cx="4513262" cy="40349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82662-23C3-35B1-2296-B5B0DB9F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some positive relation between </a:t>
            </a:r>
            <a:r>
              <a:rPr lang="en-IN" dirty="0" err="1"/>
              <a:t>in_transit_qty</a:t>
            </a:r>
            <a:r>
              <a:rPr lang="en-IN" dirty="0"/>
              <a:t> and forecast.</a:t>
            </a:r>
          </a:p>
        </p:txBody>
      </p:sp>
    </p:spTree>
    <p:extLst>
      <p:ext uri="{BB962C8B-B14F-4D97-AF65-F5344CB8AC3E}">
        <p14:creationId xmlns:p14="http://schemas.microsoft.com/office/powerpoint/2010/main" val="1738497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E154-85E0-F5F0-FA05-4083486E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in_transit_qty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sales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5D288D-64A9-BA6E-8BA1-CF90D7F94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879" y="1217506"/>
            <a:ext cx="4483330" cy="41213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B918E-5CE0-E618-6C2A-BDB7F22EA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some positive relation between </a:t>
            </a:r>
            <a:r>
              <a:rPr lang="en-IN" dirty="0" err="1"/>
              <a:t>in_transit_qty</a:t>
            </a:r>
            <a:r>
              <a:rPr lang="en-IN" dirty="0"/>
              <a:t> and sales.</a:t>
            </a:r>
          </a:p>
        </p:txBody>
      </p:sp>
    </p:spTree>
    <p:extLst>
      <p:ext uri="{BB962C8B-B14F-4D97-AF65-F5344CB8AC3E}">
        <p14:creationId xmlns:p14="http://schemas.microsoft.com/office/powerpoint/2010/main" val="2735971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A0E6-CFC2-2A2D-1B59-082C0E5F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in_transit_qty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min_bank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FED969-89B2-E7AD-3FCE-7369B9F4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369856"/>
            <a:ext cx="4513262" cy="38166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1B8A4-9276-C68C-1CE8-8A26DA13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some positive relation between </a:t>
            </a:r>
            <a:r>
              <a:rPr lang="en-IN" dirty="0" err="1"/>
              <a:t>in_transit_qty</a:t>
            </a:r>
            <a:r>
              <a:rPr lang="en-IN" dirty="0"/>
              <a:t>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5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2ACB-3A00-8C4A-7DA1-65FCD323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8485-5F92-69BD-84B7-139F08BE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23 features in this dataset among this 23 features only one feature is dependent feature that is ‘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went_on_backorder’.The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in this feature is one among this 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‘yes’ or ‘no’.</a:t>
            </a:r>
          </a:p>
          <a:p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‘Yes’ implies that a particular product may goes backorder</a:t>
            </a:r>
          </a:p>
          <a:p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‘No’ implies that a particular product won’t go for backorder</a:t>
            </a:r>
          </a:p>
        </p:txBody>
      </p:sp>
    </p:spTree>
    <p:extLst>
      <p:ext uri="{BB962C8B-B14F-4D97-AF65-F5344CB8AC3E}">
        <p14:creationId xmlns:p14="http://schemas.microsoft.com/office/powerpoint/2010/main" val="2422247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1F80-B2B3-381A-6CA1-F2C0205C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65" y="597324"/>
            <a:ext cx="3854528" cy="1278466"/>
          </a:xfrm>
        </p:spPr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in_transit_qty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pieces_past_due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DB2E2-9FB4-5496-D867-88C94089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930" y="1236557"/>
            <a:ext cx="4445228" cy="40832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F6F9A-524D-D11F-C4B9-A73CD2A65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165" y="2057400"/>
            <a:ext cx="3932237" cy="1371600"/>
          </a:xfrm>
        </p:spPr>
        <p:txBody>
          <a:bodyPr>
            <a:normAutofit/>
          </a:bodyPr>
          <a:lstStyle/>
          <a:p>
            <a:r>
              <a:rPr lang="en-IN" sz="1600" dirty="0"/>
              <a:t>There is very less positive relation between </a:t>
            </a:r>
            <a:r>
              <a:rPr lang="en-IN" sz="1600" dirty="0" err="1"/>
              <a:t>in_transit_qty</a:t>
            </a:r>
            <a:r>
              <a:rPr lang="en-IN" sz="1600" dirty="0"/>
              <a:t> and sales.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00494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B65E-98AA-FC6B-D1B0-99CB2834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in_transit_qty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local_bo_qty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B41920-7E91-8B4A-E74D-E94131768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205707"/>
            <a:ext cx="4513262" cy="41449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CA6A-529F-6266-DBB5-EFD73829A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very less positive relation between </a:t>
            </a:r>
            <a:r>
              <a:rPr lang="en-IN" dirty="0" err="1"/>
              <a:t>in_transit_qty</a:t>
            </a:r>
            <a:r>
              <a:rPr lang="en-IN" dirty="0"/>
              <a:t>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555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F77D-92E4-12D4-BBC5-8F740964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Min_bank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877B8C-5B62-172B-453E-AB45BC0AD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378021"/>
            <a:ext cx="4513262" cy="38003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8AEF-08B6-0F58-511C-E0BD3DF53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positive relation between </a:t>
            </a:r>
            <a:r>
              <a:rPr lang="en-IN" dirty="0" err="1"/>
              <a:t>min_bank</a:t>
            </a:r>
            <a:r>
              <a:rPr lang="en-IN" dirty="0"/>
              <a:t> and sales.</a:t>
            </a:r>
          </a:p>
        </p:txBody>
      </p:sp>
    </p:spTree>
    <p:extLst>
      <p:ext uri="{BB962C8B-B14F-4D97-AF65-F5344CB8AC3E}">
        <p14:creationId xmlns:p14="http://schemas.microsoft.com/office/powerpoint/2010/main" val="2254277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CAF1-8F64-3895-1507-53AFBBC0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Min_bank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forecast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8F974E-3500-0DB4-F3CA-A2098AF28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359760"/>
            <a:ext cx="4513262" cy="38368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30707-8138-8D09-9401-61945BF7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positive relation between </a:t>
            </a:r>
            <a:r>
              <a:rPr lang="en-IN" dirty="0" err="1"/>
              <a:t>min_bank</a:t>
            </a:r>
            <a:r>
              <a:rPr lang="en-IN" dirty="0"/>
              <a:t> and forecast.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800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E8B0-A2ED-AF66-0AD6-F823EE03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65" y="601558"/>
            <a:ext cx="3932237" cy="1455842"/>
          </a:xfrm>
        </p:spPr>
        <p:txBody>
          <a:bodyPr>
            <a:normAutofit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Min_bank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pieces_past_due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2C7CD2-641E-6D90-AF8B-13FEEA662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416175"/>
            <a:ext cx="4513262" cy="3724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BD34-9C4E-0FF8-6FD4-6C4A09985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very less positive relation between </a:t>
            </a:r>
            <a:r>
              <a:rPr lang="en-IN" dirty="0" err="1"/>
              <a:t>min_bank</a:t>
            </a:r>
            <a:r>
              <a:rPr lang="en-IN" dirty="0"/>
              <a:t> and </a:t>
            </a:r>
            <a:r>
              <a:rPr lang="en-IN" dirty="0" err="1"/>
              <a:t>pieces_past_due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803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ACB7-807F-708B-0DAC-BD9E4D8A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54" y="739844"/>
            <a:ext cx="3854528" cy="1278466"/>
          </a:xfrm>
        </p:spPr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Min_bank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local_bo_qty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B63E78-20A3-C0D0-3DA3-A791A5C7B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879" y="1198455"/>
            <a:ext cx="4483330" cy="41594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B1E2-09CA-75F3-373B-70569D396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8854" y="2487190"/>
            <a:ext cx="3932237" cy="3811588"/>
          </a:xfrm>
        </p:spPr>
        <p:txBody>
          <a:bodyPr/>
          <a:lstStyle/>
          <a:p>
            <a:r>
              <a:rPr lang="en-IN" dirty="0"/>
              <a:t>There is very less positive relation between </a:t>
            </a:r>
            <a:r>
              <a:rPr lang="en-IN" dirty="0" err="1"/>
              <a:t>min_bank</a:t>
            </a:r>
            <a:r>
              <a:rPr lang="en-IN" dirty="0"/>
              <a:t> and </a:t>
            </a:r>
            <a:r>
              <a:rPr lang="en-IN" dirty="0" err="1"/>
              <a:t>local_bo_qty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702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BF8E-B909-521E-E85F-48CB1841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Pieces_past_due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forecast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086610-2368-1AE8-188B-34B5B173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579" y="1163529"/>
            <a:ext cx="4457929" cy="42293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9090F-ABA2-87E7-D53A-BC23507CE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very less positive relation between </a:t>
            </a:r>
            <a:r>
              <a:rPr lang="en-IN" dirty="0" err="1"/>
              <a:t>pieces_past_due</a:t>
            </a:r>
            <a:r>
              <a:rPr lang="en-IN" dirty="0"/>
              <a:t> and forecast.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134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48CD3-9E15-C026-E8AA-BF7FEC5D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Pieces_past_due vs forecast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CB1AD-3060-AB57-8D43-F16E0ED1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95734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There is very less positive relation between pieces_past_due and sales.</a:t>
            </a:r>
          </a:p>
          <a:p>
            <a:pPr>
              <a:buFont typeface="Wingdings 3" charset="2"/>
              <a:buChar char=""/>
            </a:pPr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6E4A0F0-2417-FC37-E641-CC03D9055B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259" r="3" b="2697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47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C2A6-DB09-A92B-2240-E2B5DD15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Pieces_past_due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local_bo_qty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2782B2-4B86-BC2C-A059-0378873A6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105" y="1198455"/>
            <a:ext cx="4438878" cy="41594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CE45D-AC3A-41B8-F459-3587C8DD5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There is very less positive relation between </a:t>
            </a:r>
            <a:r>
              <a:rPr lang="en-IN" dirty="0" err="1"/>
              <a:t>pieces_past_due</a:t>
            </a:r>
            <a:r>
              <a:rPr lang="en-IN" dirty="0"/>
              <a:t>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283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666F-005D-D6FC-C7A5-719C54C0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local_bo_qty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45B8D-D921-0276-E913-DA47873F2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981" y="1154003"/>
            <a:ext cx="4407126" cy="42483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313C3-2BEB-DC76-58CB-2537C766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There is no relation between </a:t>
            </a:r>
            <a:r>
              <a:rPr lang="en-IN" sz="1800" dirty="0" err="1"/>
              <a:t>local_bo_qty</a:t>
            </a:r>
            <a:r>
              <a:rPr lang="en-IN" sz="1800" dirty="0"/>
              <a:t> and sales.</a:t>
            </a:r>
          </a:p>
        </p:txBody>
      </p:sp>
    </p:spTree>
    <p:extLst>
      <p:ext uri="{BB962C8B-B14F-4D97-AF65-F5344CB8AC3E}">
        <p14:creationId xmlns:p14="http://schemas.microsoft.com/office/powerpoint/2010/main" val="23235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5B78-E8E9-3AB9-1101-F0C2BB1D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719138"/>
            <a:ext cx="6934200" cy="99185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0149-FA1C-2B2C-C5BE-8A8C5762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68" y="1710992"/>
            <a:ext cx="10364452" cy="4193407"/>
          </a:xfrm>
        </p:spPr>
        <p:txBody>
          <a:bodyPr>
            <a:normAutofit fontScale="25000" lnSpcReduction="20000"/>
          </a:bodyPr>
          <a:lstStyle/>
          <a:p>
            <a:r>
              <a:rPr lang="en-IN" sz="8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Remaing</a:t>
            </a:r>
            <a:r>
              <a:rPr lang="en-IN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22 features are independent </a:t>
            </a:r>
            <a:r>
              <a:rPr lang="en-IN" sz="8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features.They</a:t>
            </a:r>
            <a:r>
              <a:rPr lang="en-IN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</a:p>
          <a:p>
            <a:r>
              <a:rPr lang="en-IN" sz="8000" b="1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Sku</a:t>
            </a:r>
            <a:r>
              <a:rPr lang="en-IN" sz="8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random ID for the product</a:t>
            </a:r>
          </a:p>
          <a:p>
            <a:r>
              <a:rPr lang="en-IN" sz="80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National_inv</a:t>
            </a: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current inventory level for the part</a:t>
            </a:r>
          </a:p>
          <a:p>
            <a:r>
              <a:rPr lang="en-IN" sz="80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Lead_time</a:t>
            </a: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transit time for product (if available)</a:t>
            </a:r>
          </a:p>
          <a:p>
            <a:r>
              <a:rPr lang="en-IN" sz="80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In_transit_qty</a:t>
            </a: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amount of product in transit from source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Forecast_3_month - forecast sales for the next 3 months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Forecast_6_month - forecast sales for the next 6 months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Forecast_9_month - forecast sales for the next 9 months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Sales_1_month - sales quantity for the prior 1 month time period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Sales_3_month - sales quantity for the prior 3 month time period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Sales_6_month - sales quantity for the prior 6 month time period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843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BA8E8A-0DA8-85DC-6D54-50B0327B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Sales vs </a:t>
            </a:r>
            <a:r>
              <a:rPr lang="en-US" sz="3600" dirty="0" err="1"/>
              <a:t>local_bo_qty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DFC5E-8A01-B92A-1D3F-3E271F89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95734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FD0AF0-B313-36D1-DC00-4ECE280CE1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876" r="3" b="3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9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0065-6F9E-1050-42D9-A844A857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/>
              <a:t>Sales vs forecast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6901D8A-3353-7776-7E69-DE4AFE86B5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73" r="675" b="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BFE20-6049-670F-2737-39E2C012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375" y="4047760"/>
            <a:ext cx="3179628" cy="1548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There is directly relation between sales and forecast.</a:t>
            </a:r>
          </a:p>
        </p:txBody>
      </p:sp>
    </p:spTree>
    <p:extLst>
      <p:ext uri="{BB962C8B-B14F-4D97-AF65-F5344CB8AC3E}">
        <p14:creationId xmlns:p14="http://schemas.microsoft.com/office/powerpoint/2010/main" val="21394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EFDF-5BB6-E647-8B24-1ED73CD2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7BBA-94B2-1AEB-E2F8-86BA9D92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cap="non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 is</a:t>
            </a:r>
            <a:r>
              <a:rPr lang="en-US" sz="2000" b="1" i="0" cap="non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0" cap="non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concerned with the interrelationships among several variables.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6941172-57AB-9ACB-B0C9-49F960F03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824088"/>
            <a:ext cx="9156863" cy="60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27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CD6-94CD-09A9-2B3A-AC9D008A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CFA3-DFE7-4637-1D45-0E189D5C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correlation coefficient value of any two features is positive then they are directly proportional each other.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correlation coefficient value of any two features are negative then they are inversely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propotional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each other.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correlation coefficient is zero than they are not related to each other that is one is independent on the other.</a:t>
            </a:r>
          </a:p>
        </p:txBody>
      </p:sp>
    </p:spTree>
    <p:extLst>
      <p:ext uri="{BB962C8B-B14F-4D97-AF65-F5344CB8AC3E}">
        <p14:creationId xmlns:p14="http://schemas.microsoft.com/office/powerpoint/2010/main" val="254785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19F-10EC-A0A8-BAFB-A88AA583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5D10-3DF7-55D7-157D-A3AB9E7C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heat map the variables which directly and inversely related to target variables are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ABE5172-EB1B-3077-20DF-27FCE9A7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2878667"/>
            <a:ext cx="3113052" cy="32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3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17C887-08F8-FE38-C195-973DE287E5C8}"/>
              </a:ext>
            </a:extLst>
          </p:cNvPr>
          <p:cNvSpPr txBox="1"/>
          <p:nvPr/>
        </p:nvSpPr>
        <p:spPr>
          <a:xfrm>
            <a:off x="609600" y="606435"/>
            <a:ext cx="8534400" cy="5150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sales_9_month - Sales quantity for the prior 9 month time period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min_bank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Minimum recommend amount to stock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potential_issue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Source issue for part identified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pieces_past_due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Parts overdue from source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perf_6_month_avg - Source performance for prior 6 month period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perf_12_month_avg - Source performance for prior 12 month period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local_bo_qty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Amount of stock orders overdue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deck_risk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Part risk flag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oe_constraint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Part risk flag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ppap_risk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Part risk flag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stop_auto_buy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Part risk flag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rev_stop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Part risk flag</a:t>
            </a:r>
          </a:p>
        </p:txBody>
      </p:sp>
    </p:spTree>
    <p:extLst>
      <p:ext uri="{BB962C8B-B14F-4D97-AF65-F5344CB8AC3E}">
        <p14:creationId xmlns:p14="http://schemas.microsoft.com/office/powerpoint/2010/main" val="319843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888-2BD2-56FF-12AD-D4E64305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0EEC-1358-1993-792C-212F9574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NULL VALUES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OULIERS</a:t>
            </a:r>
          </a:p>
        </p:txBody>
      </p:sp>
    </p:spTree>
    <p:extLst>
      <p:ext uri="{BB962C8B-B14F-4D97-AF65-F5344CB8AC3E}">
        <p14:creationId xmlns:p14="http://schemas.microsoft.com/office/powerpoint/2010/main" val="213536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4915-4E0C-0DD0-941A-B97EF02E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7325450" cy="107552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EE6C-E102-E4DA-D809-7F2BC6CB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45921"/>
            <a:ext cx="10364452" cy="4145279"/>
          </a:xfrm>
        </p:spPr>
        <p:txBody>
          <a:bodyPr/>
          <a:lstStyle/>
          <a:p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 set we have null values in only one feature that is ‘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C9041-F617-040C-ABB9-EFF27FE1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094203"/>
            <a:ext cx="329184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7FB3-10E8-C566-E7DE-0025BE6C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IN HANDLING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C46A-4CE4-5D18-3BFA-7205A512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columns/rows with 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0" cap="none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Filling the missing data with a value- imputation</a:t>
            </a:r>
            <a:endParaRPr lang="en-IN" sz="2000" i="0" cap="none" dirty="0">
              <a:solidFill>
                <a:srgbClr val="17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i="0" cap="none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Imputation with an additional column</a:t>
            </a:r>
            <a:endParaRPr lang="en-IN" sz="2000" cap="none" dirty="0">
              <a:solidFill>
                <a:srgbClr val="17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cap="none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we followed first technique as the missing values are very less.</a:t>
            </a:r>
          </a:p>
          <a:p>
            <a:pPr marL="0" indent="0">
              <a:buNone/>
            </a:pPr>
            <a:r>
              <a:rPr lang="en-IN" sz="2000" cap="none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deleted all the rows which has missing values.</a:t>
            </a:r>
          </a:p>
          <a:p>
            <a:pPr marL="0" indent="0">
              <a:buNone/>
            </a:pPr>
            <a:r>
              <a:rPr lang="en-IN" sz="2000" cap="none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sz="2000" cap="none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Data['</a:t>
            </a:r>
            <a:r>
              <a:rPr lang="en-US" sz="2000" cap="none" dirty="0" err="1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US" sz="2000" cap="none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000" cap="none" dirty="0" err="1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2000" cap="none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cap="none" dirty="0" err="1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cap="none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lang="en-US" cap="none" dirty="0">
                <a:solidFill>
                  <a:srgbClr val="171717"/>
                </a:solidFill>
                <a:latin typeface="-apple-system"/>
              </a:rPr>
              <a:t>)</a:t>
            </a:r>
            <a:endParaRPr lang="en-IN" cap="none" dirty="0">
              <a:solidFill>
                <a:srgbClr val="171717"/>
              </a:solidFill>
              <a:latin typeface="-apple-system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556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A90C967A5F5C4F9049D35AA3ADEFB6" ma:contentTypeVersion="5" ma:contentTypeDescription="Create a new document." ma:contentTypeScope="" ma:versionID="ed72d4bb1c264ff72d37a2d519f909e4">
  <xsd:schema xmlns:xsd="http://www.w3.org/2001/XMLSchema" xmlns:xs="http://www.w3.org/2001/XMLSchema" xmlns:p="http://schemas.microsoft.com/office/2006/metadata/properties" xmlns:ns3="e914ab83-fa86-440a-bba2-65eb3c7ca6dd" xmlns:ns4="b889fbba-bf41-4614-ac64-6e2050b480d7" targetNamespace="http://schemas.microsoft.com/office/2006/metadata/properties" ma:root="true" ma:fieldsID="efab60e3b686ee0d5a62e43d13d57b0c" ns3:_="" ns4:_="">
    <xsd:import namespace="e914ab83-fa86-440a-bba2-65eb3c7ca6dd"/>
    <xsd:import namespace="b889fbba-bf41-4614-ac64-6e2050b480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4ab83-fa86-440a-bba2-65eb3c7ca6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9fbba-bf41-4614-ac64-6e2050b480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27C62B-937A-4242-A27C-A452D5584ED3}">
  <ds:schemaRefs>
    <ds:schemaRef ds:uri="b889fbba-bf41-4614-ac64-6e2050b480d7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914ab83-fa86-440a-bba2-65eb3c7ca6dd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CE7B69-1C6D-4D42-A289-5E0BE698C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14ab83-fa86-440a-bba2-65eb3c7ca6dd"/>
    <ds:schemaRef ds:uri="b889fbba-bf41-4614-ac64-6e2050b48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50457C-E835-4949-BDE9-16FFA019ED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692</TotalTime>
  <Words>1350</Words>
  <Application>Microsoft Office PowerPoint</Application>
  <PresentationFormat>Widescreen</PresentationFormat>
  <Paragraphs>137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-apple-system</vt:lpstr>
      <vt:lpstr>Arial</vt:lpstr>
      <vt:lpstr>source-serif-pro</vt:lpstr>
      <vt:lpstr>Times New Roman</vt:lpstr>
      <vt:lpstr>Trebuchet MS</vt:lpstr>
      <vt:lpstr>Wingdings 3</vt:lpstr>
      <vt:lpstr>Facet</vt:lpstr>
      <vt:lpstr>BACKORDER</vt:lpstr>
      <vt:lpstr>PROBLEM STATEMENT:</vt:lpstr>
      <vt:lpstr>TYPES OF FEATURES</vt:lpstr>
      <vt:lpstr>DEPENDENT FEATURE</vt:lpstr>
      <vt:lpstr>INDEPENDENT FEATURES</vt:lpstr>
      <vt:lpstr>PowerPoint Presentation</vt:lpstr>
      <vt:lpstr>PREPROCESSING STEPS</vt:lpstr>
      <vt:lpstr>HANDLING THE NULL VALUES</vt:lpstr>
      <vt:lpstr>TECHNIQUES IN HANDLING NULL VALUES</vt:lpstr>
      <vt:lpstr>HANDLING THE OUTLIERS</vt:lpstr>
      <vt:lpstr>    EXPLORATORY DATA ANALYSIS</vt:lpstr>
      <vt:lpstr>TYPES OF ANALYSIS</vt:lpstr>
      <vt:lpstr>Univariate analysis</vt:lpstr>
      <vt:lpstr>Distribution of went_on_backorder</vt:lpstr>
      <vt:lpstr>Distribution of lead_time</vt:lpstr>
      <vt:lpstr>Distribution of deck_risk</vt:lpstr>
      <vt:lpstr>Distribution of oe_constraint </vt:lpstr>
      <vt:lpstr>Distribution of ppap_risk</vt:lpstr>
      <vt:lpstr>Distribution of stop_auto_buy </vt:lpstr>
      <vt:lpstr>Distribution of rev_stop</vt:lpstr>
      <vt:lpstr> BIVARIATE ANALYIS </vt:lpstr>
      <vt:lpstr>went_on_backorder vs national_inv</vt:lpstr>
      <vt:lpstr>national_inv vs forecast</vt:lpstr>
      <vt:lpstr>national_inv vs sales</vt:lpstr>
      <vt:lpstr>national_inv vs lead_time</vt:lpstr>
      <vt:lpstr>national_inv vs in_transit_qty</vt:lpstr>
      <vt:lpstr>national_inv vs in_min_bank</vt:lpstr>
      <vt:lpstr>national_inv vs pieces_past_due</vt:lpstr>
      <vt:lpstr>national_inv vs local_bo_qty</vt:lpstr>
      <vt:lpstr>Went_on_backorder vs lead_time</vt:lpstr>
      <vt:lpstr>Lead_time vs forecast</vt:lpstr>
      <vt:lpstr>Lead_time vs sales</vt:lpstr>
      <vt:lpstr>lead_time vs in_transit_qty</vt:lpstr>
      <vt:lpstr>lead_time vs min_bank</vt:lpstr>
      <vt:lpstr>lead_time vs pieces_past_due</vt:lpstr>
      <vt:lpstr>lead_time vs local_bo_qty</vt:lpstr>
      <vt:lpstr>in_transit_qty vs forecast</vt:lpstr>
      <vt:lpstr>in_transit_qty vs sales</vt:lpstr>
      <vt:lpstr>in_transit_qty vs min_bank</vt:lpstr>
      <vt:lpstr>in_transit_qty vs pieces_past_due</vt:lpstr>
      <vt:lpstr>in_transit_qty vs local_bo_qty</vt:lpstr>
      <vt:lpstr>Min_bank vs sales</vt:lpstr>
      <vt:lpstr>Min_bank vs forecast</vt:lpstr>
      <vt:lpstr>Min_bank vs pieces_past_due</vt:lpstr>
      <vt:lpstr>Min_bank vs local_bo_qty</vt:lpstr>
      <vt:lpstr>Pieces_past_due vs forecast</vt:lpstr>
      <vt:lpstr>Pieces_past_due vs forecast</vt:lpstr>
      <vt:lpstr>Pieces_past_due vs local_bo_qty</vt:lpstr>
      <vt:lpstr>local_bo_qty vs sales</vt:lpstr>
      <vt:lpstr>Sales vs local_bo_qty</vt:lpstr>
      <vt:lpstr>Sales vs forecast</vt:lpstr>
      <vt:lpstr>MULTIVARIATE ANALYSIS</vt:lpstr>
      <vt:lpstr>PowerPoint Presentation</vt:lpstr>
      <vt:lpstr>ABOUT CORRELATION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Dodda Parinaya</dc:creator>
  <cp:lastModifiedBy>bhavanigsvnl Goli</cp:lastModifiedBy>
  <cp:revision>9</cp:revision>
  <dcterms:created xsi:type="dcterms:W3CDTF">2023-01-13T14:06:11Z</dcterms:created>
  <dcterms:modified xsi:type="dcterms:W3CDTF">2023-01-14T09:25:26Z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0x010100BAA90C967A5F5C4F9049D35AA3ADEFB6</vt:lpwstr>
  </property>
</Properties>
</file>