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carpentries.github.io/workshop-template/#g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it / GitHub - Overview"/>
          <p:cNvSpPr txBox="1"/>
          <p:nvPr>
            <p:ph type="ctrTitle"/>
          </p:nvPr>
        </p:nvSpPr>
        <p:spPr>
          <a:xfrm>
            <a:off x="1270000" y="1638300"/>
            <a:ext cx="10464800" cy="2043708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Git / GitHub -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reating a Repository"/>
          <p:cNvSpPr txBox="1"/>
          <p:nvPr>
            <p:ph type="title"/>
          </p:nvPr>
        </p:nvSpPr>
        <p:spPr>
          <a:xfrm>
            <a:off x="952500" y="406400"/>
            <a:ext cx="11099800" cy="1962994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Creating a Repository</a:t>
            </a:r>
          </a:p>
        </p:txBody>
      </p:sp>
      <p:sp>
        <p:nvSpPr>
          <p:cNvPr id="146" name="Create a repository locally…"/>
          <p:cNvSpPr txBox="1"/>
          <p:nvPr>
            <p:ph type="body" sz="half" idx="1"/>
          </p:nvPr>
        </p:nvSpPr>
        <p:spPr>
          <a:xfrm>
            <a:off x="952500" y="2590800"/>
            <a:ext cx="11099800" cy="3398640"/>
          </a:xfrm>
          <a:prstGeom prst="rect">
            <a:avLst/>
          </a:prstGeom>
        </p:spPr>
        <p:txBody>
          <a:bodyPr/>
          <a:lstStyle/>
          <a:p>
            <a:pPr/>
            <a:r>
              <a:t>Create a repository locally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t>mkdir gitdemo1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cd gitdemo1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init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ls -al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reate a file and commit"/>
          <p:cNvSpPr txBox="1"/>
          <p:nvPr>
            <p:ph type="title"/>
          </p:nvPr>
        </p:nvSpPr>
        <p:spPr>
          <a:xfrm>
            <a:off x="952500" y="406400"/>
            <a:ext cx="11099800" cy="1492945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Create a file and commit</a:t>
            </a:r>
          </a:p>
        </p:txBody>
      </p:sp>
      <p:sp>
        <p:nvSpPr>
          <p:cNvPr id="149" name="Create file; commit changes; check git history…"/>
          <p:cNvSpPr txBox="1"/>
          <p:nvPr>
            <p:ph type="body" sz="half" idx="1"/>
          </p:nvPr>
        </p:nvSpPr>
        <p:spPr>
          <a:xfrm>
            <a:off x="952500" y="3232596"/>
            <a:ext cx="11099800" cy="3639940"/>
          </a:xfrm>
          <a:prstGeom prst="rect">
            <a:avLst/>
          </a:prstGeom>
        </p:spPr>
        <p:txBody>
          <a:bodyPr/>
          <a:lstStyle/>
          <a:p>
            <a:pPr/>
            <a:r>
              <a:t>Create file; commit changes; check git history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t>touch myfile.txt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echo “First Line” &gt;&gt; myfile.txt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add myfile.txt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commit -m “Initial Commit”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Update file and Track changes"/>
          <p:cNvSpPr txBox="1"/>
          <p:nvPr>
            <p:ph type="title"/>
          </p:nvPr>
        </p:nvSpPr>
        <p:spPr>
          <a:xfrm>
            <a:off x="952500" y="406400"/>
            <a:ext cx="11099800" cy="1316236"/>
          </a:xfrm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/>
            <a:r>
              <a:t>Update file and Track changes</a:t>
            </a:r>
          </a:p>
        </p:txBody>
      </p:sp>
      <p:sp>
        <p:nvSpPr>
          <p:cNvPr id="152" name="Update file; track changes and commit…"/>
          <p:cNvSpPr txBox="1"/>
          <p:nvPr>
            <p:ph type="body" sz="half" idx="1"/>
          </p:nvPr>
        </p:nvSpPr>
        <p:spPr>
          <a:xfrm>
            <a:off x="825500" y="2867818"/>
            <a:ext cx="11099800" cy="3786834"/>
          </a:xfrm>
          <a:prstGeom prst="rect">
            <a:avLst/>
          </a:prstGeom>
        </p:spPr>
        <p:txBody>
          <a:bodyPr/>
          <a:lstStyle/>
          <a:p>
            <a:pPr/>
            <a:r>
              <a:t>Update file; track changes and commit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echo “Second Line” &gt;&gt; myfile.txt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diff  </a:t>
            </a:r>
          </a:p>
          <a:p>
            <a:pPr lvl="5"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         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add myfile.txt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commit -m “Second Commit”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it - checkout and revert"/>
          <p:cNvSpPr txBox="1"/>
          <p:nvPr>
            <p:ph type="title"/>
          </p:nvPr>
        </p:nvSpPr>
        <p:spPr>
          <a:xfrm>
            <a:off x="952500" y="406400"/>
            <a:ext cx="11099800" cy="1316236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pPr/>
            <a:r>
              <a:t>Git - checkout and revert</a:t>
            </a:r>
          </a:p>
        </p:txBody>
      </p:sp>
      <p:sp>
        <p:nvSpPr>
          <p:cNvPr id="155" name="git checkout - over-write working directory changes with commit history…"/>
          <p:cNvSpPr txBox="1"/>
          <p:nvPr>
            <p:ph type="body" idx="1"/>
          </p:nvPr>
        </p:nvSpPr>
        <p:spPr>
          <a:xfrm>
            <a:off x="952500" y="2226865"/>
            <a:ext cx="11099800" cy="7027070"/>
          </a:xfrm>
          <a:prstGeom prst="rect">
            <a:avLst/>
          </a:prstGeom>
        </p:spPr>
        <p:txBody>
          <a:bodyPr/>
          <a:lstStyle/>
          <a:p>
            <a:pPr marL="425195" indent="-425195" defTabSz="543305">
              <a:spcBef>
                <a:spcPts val="3900"/>
              </a:spcBef>
              <a:defRPr sz="3534"/>
            </a:pPr>
            <a:r>
              <a:t>git checkout - over-write working directory changes with commit history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echo “Third Line” &gt;&gt; myfile.txt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diff  </a:t>
            </a:r>
          </a:p>
          <a:p>
            <a:pPr lvl="5"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          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checkout [HEAD / COMMIT ID] myfile.txt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diff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25195" indent="-425195" defTabSz="543305">
              <a:spcBef>
                <a:spcPts val="3900"/>
              </a:spcBef>
              <a:defRPr sz="3534"/>
            </a:pPr>
            <a:r>
              <a:t>git revert - Revert already committed changes in public repository; creates a new commit for the reverted changes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revert HEAD</a:t>
            </a:r>
          </a:p>
          <a:p>
            <a:pPr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log </a:t>
            </a:r>
          </a:p>
          <a:p>
            <a:pPr lvl="5" marL="0" indent="0" defTabSz="425195">
              <a:lnSpc>
                <a:spcPts val="3700"/>
              </a:lnSpc>
              <a:spcBef>
                <a:spcPts val="0"/>
              </a:spcBef>
              <a:buSzTx/>
              <a:buNone/>
              <a:defRPr sz="1767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it - Track commit history"/>
          <p:cNvSpPr txBox="1"/>
          <p:nvPr>
            <p:ph type="title"/>
          </p:nvPr>
        </p:nvSpPr>
        <p:spPr>
          <a:xfrm>
            <a:off x="952500" y="406400"/>
            <a:ext cx="11099800" cy="1316236"/>
          </a:xfrm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Git - Track commit history</a:t>
            </a:r>
          </a:p>
        </p:txBody>
      </p:sp>
      <p:sp>
        <p:nvSpPr>
          <p:cNvPr id="158" name="git show - It shows the log message and textual diff for Commits…"/>
          <p:cNvSpPr txBox="1"/>
          <p:nvPr>
            <p:ph type="body" idx="1"/>
          </p:nvPr>
        </p:nvSpPr>
        <p:spPr>
          <a:xfrm>
            <a:off x="952500" y="2099865"/>
            <a:ext cx="11099800" cy="5769175"/>
          </a:xfrm>
          <a:prstGeom prst="rect">
            <a:avLst/>
          </a:prstGeom>
        </p:spPr>
        <p:txBody>
          <a:bodyPr/>
          <a:lstStyle/>
          <a:p>
            <a:pPr/>
            <a:r>
              <a:t>git show - It shows the log message and textual diff for Commits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show [HEAD]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show HEAD~1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/>
            <a:r>
              <a:t>git log - Shows the commit logs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log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log —patch</a:t>
            </a:r>
          </a:p>
          <a:p>
            <a:pPr lvl="5"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it - Ignore Files"/>
          <p:cNvSpPr txBox="1"/>
          <p:nvPr>
            <p:ph type="title"/>
          </p:nvPr>
        </p:nvSpPr>
        <p:spPr>
          <a:xfrm>
            <a:off x="952500" y="406400"/>
            <a:ext cx="11099800" cy="1402259"/>
          </a:xfrm>
          <a:prstGeom prst="rect">
            <a:avLst/>
          </a:prstGeom>
        </p:spPr>
        <p:txBody>
          <a:bodyPr/>
          <a:lstStyle/>
          <a:p>
            <a:pPr/>
            <a:r>
              <a:t>Git - Ignore Files</a:t>
            </a:r>
          </a:p>
        </p:txBody>
      </p:sp>
      <p:sp>
        <p:nvSpPr>
          <p:cNvPr id="161" name="We do this by creating a file in the root directory of our project called “.gitignore”…"/>
          <p:cNvSpPr txBox="1"/>
          <p:nvPr>
            <p:ph type="body" sz="half" idx="1"/>
          </p:nvPr>
        </p:nvSpPr>
        <p:spPr>
          <a:xfrm>
            <a:off x="863600" y="2184400"/>
            <a:ext cx="11099800" cy="4248349"/>
          </a:xfrm>
          <a:prstGeom prst="rect">
            <a:avLst/>
          </a:prstGeom>
        </p:spPr>
        <p:txBody>
          <a:bodyPr/>
          <a:lstStyle/>
          <a:p>
            <a:pPr/>
            <a:r>
              <a:t>We do this by creating a file in the root directory of our project called “.gitignore”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touch a.dummy b.dummy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         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touch .gitignore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vi .gitignore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status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add .gitignore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commit -m “Added git ignore file”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itHub Remote Repository"/>
          <p:cNvSpPr txBox="1"/>
          <p:nvPr>
            <p:ph type="title"/>
          </p:nvPr>
        </p:nvSpPr>
        <p:spPr>
          <a:xfrm>
            <a:off x="952500" y="406400"/>
            <a:ext cx="11099800" cy="1559124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GitHub Remote Repository</a:t>
            </a:r>
          </a:p>
        </p:txBody>
      </p:sp>
      <p:sp>
        <p:nvSpPr>
          <p:cNvPr id="164" name="Login to GitHub…"/>
          <p:cNvSpPr txBox="1"/>
          <p:nvPr>
            <p:ph type="body" idx="1"/>
          </p:nvPr>
        </p:nvSpPr>
        <p:spPr>
          <a:xfrm>
            <a:off x="952500" y="1997174"/>
            <a:ext cx="11099800" cy="5759252"/>
          </a:xfrm>
          <a:prstGeom prst="rect">
            <a:avLst/>
          </a:prstGeom>
        </p:spPr>
        <p:txBody>
          <a:bodyPr/>
          <a:lstStyle/>
          <a:p>
            <a:pPr/>
            <a:r>
              <a:t>Login to GitHub</a:t>
            </a:r>
          </a:p>
          <a:p>
            <a:pPr/>
            <a:r>
              <a:t>Create empty remote repository</a:t>
            </a:r>
          </a:p>
          <a:p>
            <a:pPr/>
            <a:r>
              <a:t>Link local repository to remote repository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remote add origin https://github.com/gitusername/gitdemo1.git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push -u origin master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          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remote -v</a:t>
            </a:r>
          </a:p>
          <a:p>
            <a:pPr marL="0" indent="0" defTabSz="457200">
              <a:lnSpc>
                <a:spcPts val="4000"/>
              </a:lnSpc>
              <a:spcBef>
                <a:spcPts val="0"/>
              </a:spcBef>
              <a:buSzTx/>
              <a:buNone/>
              <a:defRPr sz="1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pull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itHub - Settings"/>
          <p:cNvSpPr txBox="1"/>
          <p:nvPr>
            <p:ph type="title"/>
          </p:nvPr>
        </p:nvSpPr>
        <p:spPr>
          <a:xfrm>
            <a:off x="952500" y="406400"/>
            <a:ext cx="11099800" cy="1508026"/>
          </a:xfrm>
          <a:prstGeom prst="rect">
            <a:avLst/>
          </a:prstGeom>
        </p:spPr>
        <p:txBody>
          <a:bodyPr/>
          <a:lstStyle/>
          <a:p>
            <a:pPr/>
            <a:r>
              <a:t>GitHub - Settings</a:t>
            </a:r>
          </a:p>
        </p:txBody>
      </p:sp>
      <p:sp>
        <p:nvSpPr>
          <p:cNvPr id="167" name="Manage Access…"/>
          <p:cNvSpPr txBox="1"/>
          <p:nvPr>
            <p:ph type="body" sz="quarter" idx="1"/>
          </p:nvPr>
        </p:nvSpPr>
        <p:spPr>
          <a:xfrm>
            <a:off x="952500" y="2590800"/>
            <a:ext cx="11099800" cy="2015580"/>
          </a:xfrm>
          <a:prstGeom prst="rect">
            <a:avLst/>
          </a:prstGeom>
        </p:spPr>
        <p:txBody>
          <a:bodyPr/>
          <a:lstStyle/>
          <a:p>
            <a:pPr/>
            <a:r>
              <a:t>Manage Access</a:t>
            </a:r>
          </a:p>
          <a:p>
            <a:pPr/>
            <a:r>
              <a:t>Branching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What is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22" name="Git is a Distributed Version Control Too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9747" indent="-269747" defTabSz="344677">
              <a:spcBef>
                <a:spcPts val="2400"/>
              </a:spcBef>
              <a:defRPr sz="2241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Git</a:t>
            </a:r>
            <a:r>
              <a:t> is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Distributed Version Control Tool</a:t>
            </a:r>
            <a:r>
              <a:t>.</a:t>
            </a:r>
          </a:p>
          <a:p>
            <a:pPr marL="269747" indent="-269747" defTabSz="344677">
              <a:spcBef>
                <a:spcPts val="2400"/>
              </a:spcBef>
              <a:defRPr sz="2241"/>
            </a:pPr>
            <a:r>
              <a:t>What is version control and why should I use it?</a:t>
            </a:r>
          </a:p>
          <a:p>
            <a:pPr lvl="1" marL="539495" indent="-269747" defTabSz="344677">
              <a:spcBef>
                <a:spcPts val="2400"/>
              </a:spcBef>
              <a:defRPr sz="2241"/>
            </a:pPr>
            <a:r>
              <a:t>Version control systems are a category of software tools that help a software team manage changes to source code over time.</a:t>
            </a:r>
          </a:p>
          <a:p>
            <a:pPr lvl="1" marL="539495" indent="-269747" defTabSz="344677">
              <a:spcBef>
                <a:spcPts val="2400"/>
              </a:spcBef>
              <a:defRPr sz="2241"/>
            </a:pPr>
            <a:r>
              <a:t>Version control software keeps track of every modification to the code in a special kind of database.</a:t>
            </a:r>
          </a:p>
          <a:p>
            <a:pPr lvl="1" marL="539495" indent="-269747" defTabSz="344677">
              <a:spcBef>
                <a:spcPts val="2400"/>
              </a:spcBef>
              <a:defRPr sz="2241"/>
            </a:pPr>
            <a:r>
              <a:t> If a mistake is made, developers can turn back the clock and compare earlier versions of the code to help fix the mistake while minimizing disruption to all team members.</a:t>
            </a:r>
          </a:p>
          <a:p>
            <a:pPr lvl="1" marL="539495" indent="-269747" defTabSz="344677">
              <a:spcBef>
                <a:spcPts val="2400"/>
              </a:spcBef>
              <a:defRPr sz="2241"/>
            </a:pPr>
            <a:r>
              <a:t>The complete history of commits for a particular project and their metadata make up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repository</a:t>
            </a:r>
            <a:r>
              <a:t>. </a:t>
            </a:r>
          </a:p>
          <a:p>
            <a:pPr lvl="1" marL="539495" indent="-269747" defTabSz="344677">
              <a:spcBef>
                <a:spcPts val="2400"/>
              </a:spcBef>
              <a:defRPr sz="2241"/>
            </a:pPr>
            <a:r>
              <a:t>Repositories can be kept in sync across different computers, facilitating collaboration among different people.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enefits of Version Control Tool"/>
          <p:cNvSpPr txBox="1"/>
          <p:nvPr>
            <p:ph type="title"/>
          </p:nvPr>
        </p:nvSpPr>
        <p:spPr>
          <a:xfrm>
            <a:off x="952500" y="406400"/>
            <a:ext cx="10819458" cy="961232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Benefits of Version Control Tool</a:t>
            </a:r>
          </a:p>
        </p:txBody>
      </p:sp>
      <p:sp>
        <p:nvSpPr>
          <p:cNvPr id="125" name="A complete long-term change history of every file - This means every change made by many individuals over the years. Changes include the creation and deletion of files as well as edits to their contents.…"/>
          <p:cNvSpPr txBox="1"/>
          <p:nvPr>
            <p:ph type="body" idx="1"/>
          </p:nvPr>
        </p:nvSpPr>
        <p:spPr>
          <a:xfrm>
            <a:off x="952500" y="1612999"/>
            <a:ext cx="10819458" cy="7264301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A complete long-term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change history </a:t>
            </a:r>
            <a:r>
              <a:t>of every file - This means every change made by many individuals over the years. Changes include the creation and deletion of files as well as edits to their contents.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Branching and merging</a:t>
            </a:r>
            <a:r>
              <a:t> - Allows team members to work concurrently. 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Traceability</a:t>
            </a:r>
            <a:r>
              <a:t> - Being able to trace each change made to the software and connect it to project management and bug tracking software such as Jira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ranching and Merging"/>
          <p:cNvSpPr txBox="1"/>
          <p:nvPr>
            <p:ph type="title"/>
          </p:nvPr>
        </p:nvSpPr>
        <p:spPr>
          <a:xfrm>
            <a:off x="952500" y="406400"/>
            <a:ext cx="11099800" cy="130408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Branching and Merging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0290" y="1721950"/>
            <a:ext cx="5731965" cy="759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Distributed Version Control Tool"/>
          <p:cNvSpPr txBox="1"/>
          <p:nvPr>
            <p:ph type="title"/>
          </p:nvPr>
        </p:nvSpPr>
        <p:spPr>
          <a:xfrm>
            <a:off x="952500" y="406400"/>
            <a:ext cx="10934502" cy="1010643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Distributed Version Control Tool </a:t>
            </a:r>
          </a:p>
        </p:txBody>
      </p:sp>
      <p:sp>
        <p:nvSpPr>
          <p:cNvPr id="131" name="These systems do not necessarily rely on a Central Server to store all the versions of a project file.…"/>
          <p:cNvSpPr txBox="1"/>
          <p:nvPr>
            <p:ph type="body" idx="1"/>
          </p:nvPr>
        </p:nvSpPr>
        <p:spPr>
          <a:xfrm>
            <a:off x="952500" y="1739900"/>
            <a:ext cx="11099800" cy="6273800"/>
          </a:xfrm>
          <a:prstGeom prst="rect">
            <a:avLst/>
          </a:prstGeom>
        </p:spPr>
        <p:txBody>
          <a:bodyPr/>
          <a:lstStyle/>
          <a:p>
            <a:pPr/>
            <a:r>
              <a:t>These systems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do not</a:t>
            </a:r>
            <a:r>
              <a:t> necessarily rely on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Central Server</a:t>
            </a:r>
            <a:r>
              <a:t> to store all the versions of a project file.</a:t>
            </a:r>
          </a:p>
          <a:p>
            <a:pPr/>
            <a:r>
              <a:t>In Distributed VCS, every contributor has a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local copy</a:t>
            </a:r>
            <a:r>
              <a:t> or “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clone</a:t>
            </a:r>
            <a:r>
              <a:t>” of the main repository i.e. everyone maintains a local repository of their own which contains all the files and metadata present in the main repository.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istributed Version Control Tool"/>
          <p:cNvSpPr txBox="1"/>
          <p:nvPr>
            <p:ph type="title"/>
          </p:nvPr>
        </p:nvSpPr>
        <p:spPr>
          <a:xfrm>
            <a:off x="952500" y="406400"/>
            <a:ext cx="11099800" cy="943720"/>
          </a:xfrm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/>
            <a:r>
              <a:t>Distributed Version Control Tool 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8663" y="2057400"/>
            <a:ext cx="9127474" cy="5295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it vs GitHub"/>
          <p:cNvSpPr txBox="1"/>
          <p:nvPr>
            <p:ph type="title"/>
          </p:nvPr>
        </p:nvSpPr>
        <p:spPr>
          <a:xfrm>
            <a:off x="952500" y="406400"/>
            <a:ext cx="10937677" cy="1544340"/>
          </a:xfrm>
          <a:prstGeom prst="rect">
            <a:avLst/>
          </a:prstGeom>
        </p:spPr>
        <p:txBody>
          <a:bodyPr/>
          <a:lstStyle/>
          <a:p>
            <a:pPr/>
            <a:r>
              <a:t>Git vs GitHub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350" y="2641600"/>
            <a:ext cx="9779000" cy="666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it vs GitHub"/>
          <p:cNvSpPr txBox="1"/>
          <p:nvPr>
            <p:ph type="title"/>
          </p:nvPr>
        </p:nvSpPr>
        <p:spPr>
          <a:xfrm>
            <a:off x="952500" y="406400"/>
            <a:ext cx="11099800" cy="1450926"/>
          </a:xfrm>
          <a:prstGeom prst="rect">
            <a:avLst/>
          </a:prstGeom>
        </p:spPr>
        <p:txBody>
          <a:bodyPr/>
          <a:lstStyle/>
          <a:p>
            <a:pPr/>
            <a:r>
              <a:t>Git vs GitHub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450" y="2540000"/>
            <a:ext cx="9359900" cy="524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</p:txBody>
      </p:sp>
      <p:sp>
        <p:nvSpPr>
          <p:cNvPr id="143" name="Signup - https://github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3100"/>
              </a:spcBef>
              <a:defRPr sz="2888"/>
            </a:pPr>
            <a:r>
              <a:t>Signup - </a:t>
            </a:r>
            <a:r>
              <a:rPr u="sng">
                <a:hlinkClick r:id="rId2" invalidUrl="" action="" tgtFrame="" tooltip="" history="1" highlightClick="0" endSnd="0"/>
              </a:rPr>
              <a:t>https://github.com/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Login to GitHub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Install Git Client on Local - </a:t>
            </a:r>
            <a:r>
              <a:rPr u="sng">
                <a:hlinkClick r:id="rId3" invalidUrl="" action="" tgtFrame="" tooltip="" history="1" highlightClick="0" endSnd="0"/>
              </a:rPr>
              <a:t>https://carpentries.github.io/workshop-template/#git</a:t>
            </a:r>
          </a:p>
          <a:p>
            <a:pPr marL="347472" indent="-347472" defTabSz="443991">
              <a:spcBef>
                <a:spcPts val="3100"/>
              </a:spcBef>
              <a:defRPr sz="2888"/>
            </a:pPr>
            <a:r>
              <a:t>Git Config</a:t>
            </a:r>
          </a:p>
          <a:p>
            <a:pPr marL="0" indent="0" defTabSz="347472">
              <a:lnSpc>
                <a:spcPts val="2900"/>
              </a:lnSpc>
              <a:spcBef>
                <a:spcPts val="0"/>
              </a:spcBef>
              <a:buSzTx/>
              <a:buNone/>
              <a:defRPr sz="1292">
                <a:solidFill>
                  <a:srgbClr val="BA212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BA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rPr>
                <a:solidFill>
                  <a:srgbClr val="333333"/>
                </a:solidFill>
              </a:rPr>
              <a:t>git config </a:t>
            </a:r>
            <a:r>
              <a:rPr b="1">
                <a:solidFill>
                  <a:srgbClr val="008000"/>
                </a:solidFill>
              </a:rPr>
              <a:t>--global</a:t>
            </a:r>
            <a:r>
              <a:rPr>
                <a:solidFill>
                  <a:srgbClr val="333333"/>
                </a:solidFill>
              </a:rPr>
              <a:t> user.name </a:t>
            </a:r>
            <a:r>
              <a:t>"Vlad Dracula"</a:t>
            </a:r>
            <a:endParaRPr>
              <a:solidFill>
                <a:srgbClr val="333333"/>
              </a:solidFill>
            </a:endParaR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BA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rPr>
                <a:solidFill>
                  <a:srgbClr val="333333"/>
                </a:solidFill>
              </a:rPr>
              <a:t>git config </a:t>
            </a:r>
            <a:r>
              <a:rPr b="1">
                <a:solidFill>
                  <a:srgbClr val="008000"/>
                </a:solidFill>
              </a:rPr>
              <a:t>--global</a:t>
            </a:r>
            <a:r>
              <a:rPr>
                <a:solidFill>
                  <a:srgbClr val="333333"/>
                </a:solidFill>
              </a:rPr>
              <a:t> user.email </a:t>
            </a:r>
            <a:r>
              <a:t>“vlad@tran.sylvan.ia”</a:t>
            </a: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01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 git config </a:t>
            </a:r>
            <a:r>
              <a:rPr b="1">
                <a:solidFill>
                  <a:srgbClr val="008000"/>
                </a:solidFill>
              </a:rPr>
              <a:t>--global</a:t>
            </a:r>
            <a:r>
              <a:t> color.ui </a:t>
            </a:r>
            <a:r>
              <a:rPr>
                <a:solidFill>
                  <a:srgbClr val="9C2B25"/>
                </a:solidFill>
              </a:rPr>
              <a:t>"auto"</a:t>
            </a: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BA212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BA2121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t>git config </a:t>
            </a:r>
            <a:r>
              <a:rPr b="1">
                <a:solidFill>
                  <a:srgbClr val="008000"/>
                </a:solidFill>
              </a:rPr>
              <a:t>--global</a:t>
            </a:r>
            <a:r>
              <a:t> </a:t>
            </a:r>
            <a:r>
              <a:rPr b="1">
                <a:solidFill>
                  <a:srgbClr val="008000"/>
                </a:solidFill>
              </a:rPr>
              <a:t>—list</a:t>
            </a:r>
            <a:endParaRPr b="1">
              <a:solidFill>
                <a:srgbClr val="008000"/>
              </a:solidFill>
            </a:endParaR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008000"/>
              </a:solidFill>
            </a:endParaR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endParaRPr b="1">
              <a:solidFill>
                <a:srgbClr val="008000"/>
              </a:solidFill>
            </a:endParaRP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t>git config </a:t>
            </a:r>
            <a:r>
              <a:rPr b="1">
                <a:solidFill>
                  <a:srgbClr val="008000"/>
                </a:solidFill>
              </a:rPr>
              <a:t>-h</a:t>
            </a:r>
          </a:p>
          <a:p>
            <a:pPr marL="0" indent="0" defTabSz="347472">
              <a:lnSpc>
                <a:spcPts val="3100"/>
              </a:lnSpc>
              <a:spcBef>
                <a:spcPts val="0"/>
              </a:spcBef>
              <a:buSzTx/>
              <a:buNone/>
              <a:defRPr sz="1444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19177C"/>
                </a:solidFill>
              </a:rPr>
              <a:t>$ </a:t>
            </a:r>
            <a:r>
              <a:t>git config </a:t>
            </a:r>
            <a:r>
              <a:rPr b="1">
                <a:solidFill>
                  <a:srgbClr val="008000"/>
                </a:solidFill>
              </a:rPr>
              <a:t>--help</a:t>
            </a:r>
          </a:p>
          <a:p>
            <a:pPr marL="0" indent="0" defTabSz="347472">
              <a:lnSpc>
                <a:spcPts val="2500"/>
              </a:lnSpc>
              <a:spcBef>
                <a:spcPts val="0"/>
              </a:spcBef>
              <a:buSzTx/>
              <a:buNone/>
              <a:defRPr sz="988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347472">
              <a:lnSpc>
                <a:spcPts val="2500"/>
              </a:lnSpc>
              <a:spcBef>
                <a:spcPts val="0"/>
              </a:spcBef>
              <a:buSzTx/>
              <a:buNone/>
              <a:defRPr sz="988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