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YTHON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</a:t>
            </a:r>
          </a:p>
          <a:p>
            <a:pPr/>
            <a:r>
              <a:t>CRASH 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YTHON - FUNCTIONS"/>
          <p:cNvSpPr txBox="1"/>
          <p:nvPr>
            <p:ph type="title"/>
          </p:nvPr>
        </p:nvSpPr>
        <p:spPr>
          <a:xfrm>
            <a:off x="952500" y="406400"/>
            <a:ext cx="11099800" cy="1377603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PYTHON - FUNCTIONS</a:t>
            </a:r>
          </a:p>
        </p:txBody>
      </p:sp>
      <p:sp>
        <p:nvSpPr>
          <p:cNvPr id="156" name="A function in a programming language is a program fragment that 'knows' how to perform a defined task. For example a function may be written that finds the average of three supplied numbers. Once written, this function may be used many times without having to rewrite it over and over.…"/>
          <p:cNvSpPr txBox="1"/>
          <p:nvPr>
            <p:ph type="body" idx="1"/>
          </p:nvPr>
        </p:nvSpPr>
        <p:spPr>
          <a:xfrm>
            <a:off x="952500" y="1761529"/>
            <a:ext cx="11099800" cy="7115771"/>
          </a:xfrm>
          <a:prstGeom prst="rect">
            <a:avLst/>
          </a:prstGeom>
        </p:spPr>
        <p:txBody>
          <a:bodyPr/>
          <a:lstStyle/>
          <a:p>
            <a:pPr lvl="1" marL="0" indent="0" defTabSz="484886">
              <a:spcBef>
                <a:spcPts val="800"/>
              </a:spcBef>
              <a:buSzTx/>
              <a:buNone/>
              <a:defRPr sz="3154"/>
            </a:pPr>
            <a:r>
              <a:t>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function</a:t>
            </a:r>
            <a:r>
              <a:t> in a programming language is a program fragment that 'knows' how to perform a defined task. For example a function may be written that finds the average of three supplied numbers. Once written, this function may be used many times without having to rewrite it over and over.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Functions</a:t>
            </a:r>
          </a:p>
          <a:p>
            <a:pPr lvl="1" marL="758951" indent="-379475" defTabSz="484886">
              <a:spcBef>
                <a:spcPts val="3400"/>
              </a:spcBef>
              <a:defRPr sz="3154"/>
            </a:pPr>
            <a:r>
              <a:t>functions</a:t>
            </a:r>
          </a:p>
          <a:p>
            <a:pPr lvl="2" marL="1138427" indent="-379475" defTabSz="484886">
              <a:spcBef>
                <a:spcPts val="3400"/>
              </a:spcBef>
              <a:defRPr sz="3154"/>
            </a:pPr>
            <a:r>
              <a:t>e.g. range()</a:t>
            </a:r>
          </a:p>
          <a:p>
            <a:pPr lvl="1" marL="758951" indent="-379475" defTabSz="484886">
              <a:spcBef>
                <a:spcPts val="3400"/>
              </a:spcBef>
              <a:defRPr sz="3154"/>
            </a:pPr>
            <a:r>
              <a:t>lambda expressions</a:t>
            </a:r>
          </a:p>
          <a:p>
            <a:pPr lvl="2" marL="1138427" indent="-379475" defTabSz="484886">
              <a:spcBef>
                <a:spcPts val="3400"/>
              </a:spcBef>
              <a:defRPr sz="3154"/>
            </a:pPr>
            <a:r>
              <a:t>e.g. map() and filter()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lasses, Objects, Methods"/>
          <p:cNvSpPr txBox="1"/>
          <p:nvPr>
            <p:ph type="title"/>
          </p:nvPr>
        </p:nvSpPr>
        <p:spPr>
          <a:xfrm>
            <a:off x="952500" y="406400"/>
            <a:ext cx="11099800" cy="1437134"/>
          </a:xfrm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Classes, Objects, Methods</a:t>
            </a:r>
          </a:p>
        </p:txBody>
      </p:sp>
      <p:sp>
        <p:nvSpPr>
          <p:cNvPr id="159" name="In Object-Oriented language, Classes provide a means of bundling data (to maintain the state) and functionality (methods) together.…"/>
          <p:cNvSpPr txBox="1"/>
          <p:nvPr>
            <p:ph type="body" idx="1"/>
          </p:nvPr>
        </p:nvSpPr>
        <p:spPr>
          <a:xfrm>
            <a:off x="952500" y="1955353"/>
            <a:ext cx="11099800" cy="5461348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1000"/>
              </a:spcBef>
            </a:pPr>
            <a:r>
              <a:t>In Object-Oriented language,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Classes</a:t>
            </a:r>
            <a:r>
              <a:t> provide a means of bundling data (to maintain the state) and functionality (methods) together. </a:t>
            </a:r>
          </a:p>
          <a:p>
            <a:pPr lvl="1">
              <a:spcBef>
                <a:spcPts val="1000"/>
              </a:spcBef>
            </a:pPr>
            <a:r>
              <a:t>A Class is like an object constructor, or a “template / blueprint” for creating objects.</a:t>
            </a:r>
          </a:p>
          <a:p>
            <a:pPr lvl="1">
              <a:spcBef>
                <a:spcPts val="1000"/>
              </a:spcBef>
            </a:pPr>
            <a:r>
              <a:t>Instances of the Class are called Objects.</a:t>
            </a:r>
          </a:p>
          <a:p>
            <a:pPr lvl="1">
              <a:spcBef>
                <a:spcPts val="1000"/>
              </a:spcBef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Python</a:t>
            </a:r>
            <a:r>
              <a:t> is an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Object-Oriented programming language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YTHON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OVERVIEW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2" name="WHY IS CODING REQUIRED?…"/>
          <p:cNvSpPr txBox="1"/>
          <p:nvPr>
            <p:ph type="body" sz="half" idx="1"/>
          </p:nvPr>
        </p:nvSpPr>
        <p:spPr>
          <a:xfrm>
            <a:off x="952500" y="2590800"/>
            <a:ext cx="11099800" cy="3801269"/>
          </a:xfrm>
          <a:prstGeom prst="rect">
            <a:avLst/>
          </a:prstGeom>
        </p:spPr>
        <p:txBody>
          <a:bodyPr/>
          <a:lstStyle/>
          <a:p>
            <a:pPr marL="429768" indent="-429768" defTabSz="549148">
              <a:spcBef>
                <a:spcPts val="3900"/>
              </a:spcBef>
              <a:defRPr sz="3572"/>
            </a:pPr>
            <a:r>
              <a:t>WHY IS CODING REQUIRED?</a:t>
            </a:r>
          </a:p>
          <a:p>
            <a:pPr marL="429768" indent="-429768" defTabSz="549148">
              <a:spcBef>
                <a:spcPts val="3900"/>
              </a:spcBef>
              <a:defRPr sz="3572"/>
            </a:pPr>
            <a:r>
              <a:t>WHAT IS HIGH LEVEL LANGUAGE?</a:t>
            </a:r>
          </a:p>
          <a:p>
            <a:pPr marL="429768" indent="-429768" defTabSz="549148">
              <a:spcBef>
                <a:spcPts val="3900"/>
              </a:spcBef>
              <a:defRPr sz="3572"/>
            </a:pPr>
            <a:r>
              <a:t>PROGRAMMING LANGUAGE HIGHLIGHTS</a:t>
            </a:r>
          </a:p>
          <a:p>
            <a:pPr marL="429768" indent="-429768" defTabSz="549148">
              <a:spcBef>
                <a:spcPts val="3900"/>
              </a:spcBef>
              <a:defRPr sz="3572"/>
            </a:pPr>
            <a:r>
              <a:t>PYTHON CRASH COURSE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600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6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6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6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6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HY IS CODING REQUIRE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WHY IS CODING REQUIRED?</a:t>
            </a:r>
          </a:p>
        </p:txBody>
      </p:sp>
      <p:sp>
        <p:nvSpPr>
          <p:cNvPr id="125" name="Computers don’t understand human language and in order for us to see some results (like display a web page), we have to write it in a way that the computer would understan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Computers don’t understand human language and in order for us to see some results (like display a web page), we have to write it in a way that the computer would understand.</a:t>
            </a:r>
          </a:p>
          <a:p>
            <a:pPr/>
            <a:r>
              <a:t>Think of your code as a translator between English (or whatever language you speak) and Binary. If you can do this, it will suddenly become much easier to grasp the basics of what is coding.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600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6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6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WHY IS CODING REQUIRE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WHY IS CODING REQUIRED?</a:t>
            </a:r>
          </a:p>
        </p:txBody>
      </p:sp>
      <p:sp>
        <p:nvSpPr>
          <p:cNvPr id="128" name="COMPUTER"/>
          <p:cNvSpPr/>
          <p:nvPr/>
        </p:nvSpPr>
        <p:spPr>
          <a:xfrm>
            <a:off x="4340076" y="2728391"/>
            <a:ext cx="7354591" cy="2671218"/>
          </a:xfrm>
          <a:prstGeom prst="roundRect">
            <a:avLst>
              <a:gd name="adj" fmla="val 7612"/>
            </a:avLst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COMPUTER</a:t>
            </a:r>
          </a:p>
        </p:txBody>
      </p:sp>
      <p:sp>
        <p:nvSpPr>
          <p:cNvPr id="129" name="CPU…"/>
          <p:cNvSpPr/>
          <p:nvPr/>
        </p:nvSpPr>
        <p:spPr>
          <a:xfrm>
            <a:off x="8053685" y="3527995"/>
            <a:ext cx="1629520" cy="1462535"/>
          </a:xfrm>
          <a:prstGeom prst="roundRect">
            <a:avLst>
              <a:gd name="adj" fmla="val 13025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CPU</a:t>
            </a:r>
          </a:p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rPr sz="1200"/>
              <a:t>(MACHINE / BINARY</a:t>
            </a:r>
            <a:r>
              <a:t> </a:t>
            </a:r>
            <a:r>
              <a:rPr sz="1200"/>
              <a:t>LANGUAGE)</a:t>
            </a:r>
            <a:endParaRPr sz="1200"/>
          </a:p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endParaRPr sz="1200"/>
          </a:p>
          <a:p>
            <a:pPr>
              <a:defRPr b="1"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rPr sz="1200"/>
              <a:t>010100100…</a:t>
            </a:r>
            <a:endParaRPr sz="1200"/>
          </a:p>
          <a:p>
            <a:pPr>
              <a:defRPr b="1" sz="10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200"/>
              <a:t>10101001000….</a:t>
            </a:r>
          </a:p>
        </p:txBody>
      </p:sp>
      <p:sp>
        <p:nvSpPr>
          <p:cNvPr id="130" name="MEMORY…"/>
          <p:cNvSpPr/>
          <p:nvPr/>
        </p:nvSpPr>
        <p:spPr>
          <a:xfrm>
            <a:off x="10121900" y="3527995"/>
            <a:ext cx="1270000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MEMORY </a:t>
            </a:r>
          </a:p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rPr sz="1200"/>
              <a:t>(TEMPORARY</a:t>
            </a:r>
            <a:r>
              <a:t> </a:t>
            </a:r>
            <a:r>
              <a:rPr sz="1200"/>
              <a:t>STORAGE)</a:t>
            </a:r>
          </a:p>
        </p:txBody>
      </p:sp>
      <p:sp>
        <p:nvSpPr>
          <p:cNvPr id="131" name="Line"/>
          <p:cNvSpPr/>
          <p:nvPr/>
        </p:nvSpPr>
        <p:spPr>
          <a:xfrm>
            <a:off x="9713937" y="4162995"/>
            <a:ext cx="39682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2" name="PYTHON…"/>
          <p:cNvSpPr/>
          <p:nvPr/>
        </p:nvSpPr>
        <p:spPr>
          <a:xfrm>
            <a:off x="4762500" y="3527995"/>
            <a:ext cx="1270000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PYTHON </a:t>
            </a:r>
          </a:p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CODE</a:t>
            </a:r>
          </a:p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rPr sz="1200"/>
              <a:t>(HIGH LEVEL LANGUAGE)</a:t>
            </a:r>
          </a:p>
        </p:txBody>
      </p:sp>
      <p:sp>
        <p:nvSpPr>
          <p:cNvPr id="133" name="Line"/>
          <p:cNvSpPr/>
          <p:nvPr/>
        </p:nvSpPr>
        <p:spPr>
          <a:xfrm>
            <a:off x="6063233" y="4162995"/>
            <a:ext cx="195972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4" name="COMPILER / INTERPRETER"/>
          <p:cNvSpPr txBox="1"/>
          <p:nvPr/>
        </p:nvSpPr>
        <p:spPr>
          <a:xfrm>
            <a:off x="6149807" y="4226991"/>
            <a:ext cx="178657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COMPILER / INTERPRETER</a:t>
            </a:r>
          </a:p>
        </p:txBody>
      </p:sp>
      <p:sp>
        <p:nvSpPr>
          <p:cNvPr id="135" name="ENGLISH…"/>
          <p:cNvSpPr/>
          <p:nvPr/>
        </p:nvSpPr>
        <p:spPr>
          <a:xfrm>
            <a:off x="408483" y="3527995"/>
            <a:ext cx="1458417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ENGLISH</a:t>
            </a:r>
          </a:p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1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(PSEUDO CODE)</a:t>
            </a:r>
          </a:p>
        </p:txBody>
      </p:sp>
      <p:sp>
        <p:nvSpPr>
          <p:cNvPr id="136" name="Line"/>
          <p:cNvSpPr/>
          <p:nvPr/>
        </p:nvSpPr>
        <p:spPr>
          <a:xfrm>
            <a:off x="1912416" y="4162995"/>
            <a:ext cx="238214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7" name="CONVERT"/>
          <p:cNvSpPr txBox="1"/>
          <p:nvPr/>
        </p:nvSpPr>
        <p:spPr>
          <a:xfrm>
            <a:off x="2704169" y="4226991"/>
            <a:ext cx="73522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CONVERT</a:t>
            </a:r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2150" y="6180683"/>
            <a:ext cx="4279900" cy="2832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HAT IS HIGH LEVEL LANGUAG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WHAT IS HIGH LEVEL LANGUAGE?</a:t>
            </a:r>
          </a:p>
        </p:txBody>
      </p:sp>
      <p:sp>
        <p:nvSpPr>
          <p:cNvPr id="141" name="A high-level language (HLL) is a programming language such as C, Java, Python that enables a programmer to write programs that are independent of a particular type of computer. Such languages are considered high-level because they are closer to human languages and further from machine languages."/>
          <p:cNvSpPr txBox="1"/>
          <p:nvPr>
            <p:ph type="body" idx="1"/>
          </p:nvPr>
        </p:nvSpPr>
        <p:spPr>
          <a:xfrm>
            <a:off x="952500" y="2590800"/>
            <a:ext cx="11099800" cy="4683225"/>
          </a:xfrm>
          <a:prstGeom prst="rect">
            <a:avLst/>
          </a:prstGeom>
        </p:spPr>
        <p:txBody>
          <a:bodyPr/>
          <a:lstStyle/>
          <a:p>
            <a:pPr/>
            <a:r>
              <a:t>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high-level language (HLL)</a:t>
            </a:r>
            <a:r>
              <a:t> is a programming language such as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C, Java, Python</a:t>
            </a:r>
            <a:r>
              <a:t> that enables a programmer to write programs that are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independent</a:t>
            </a:r>
            <a:r>
              <a:t> of a particular type of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computer</a:t>
            </a:r>
            <a:r>
              <a:t>. Such languages are considered high-level because they are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closer</a:t>
            </a:r>
            <a:r>
              <a:t> 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human languages</a:t>
            </a:r>
            <a:r>
              <a:t> and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further</a:t>
            </a:r>
            <a:r>
              <a:t> from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machine languages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600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6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ROGRAMMING LANGU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PROGRAMMING LANGUAGE</a:t>
            </a:r>
          </a:p>
        </p:txBody>
      </p:sp>
      <p:sp>
        <p:nvSpPr>
          <p:cNvPr id="144" name="Basic parts of any Programming Language are -…"/>
          <p:cNvSpPr txBox="1"/>
          <p:nvPr>
            <p:ph type="body" sz="half" idx="1"/>
          </p:nvPr>
        </p:nvSpPr>
        <p:spPr>
          <a:xfrm>
            <a:off x="952500" y="2590800"/>
            <a:ext cx="11099800" cy="4431110"/>
          </a:xfrm>
          <a:prstGeom prst="rect">
            <a:avLst/>
          </a:prstGeom>
        </p:spPr>
        <p:txBody>
          <a:bodyPr/>
          <a:lstStyle/>
          <a:p>
            <a:pPr/>
            <a:r>
              <a:t>Basic parts of any Programming Language are - </a:t>
            </a:r>
          </a:p>
          <a:p>
            <a:pPr lvl="1">
              <a:spcBef>
                <a:spcPts val="1000"/>
              </a:spcBef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 Types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lvl="1">
              <a:spcBef>
                <a:spcPts val="1000"/>
              </a:spcBef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Operators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lvl="1">
              <a:spcBef>
                <a:spcPts val="1000"/>
              </a:spcBef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Statements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lvl="1">
              <a:spcBef>
                <a:spcPts val="1000"/>
              </a:spcBef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Functions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lvl="1">
              <a:spcBef>
                <a:spcPts val="1000"/>
              </a:spcBef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Class, Objects and Methods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YTHON - DATA TYPES"/>
          <p:cNvSpPr txBox="1"/>
          <p:nvPr>
            <p:ph type="title"/>
          </p:nvPr>
        </p:nvSpPr>
        <p:spPr>
          <a:xfrm>
            <a:off x="952500" y="406400"/>
            <a:ext cx="11099800" cy="713086"/>
          </a:xfrm>
          <a:prstGeom prst="rect">
            <a:avLst/>
          </a:prstGeom>
        </p:spPr>
        <p:txBody>
          <a:bodyPr/>
          <a:lstStyle>
            <a:lvl1pPr defTabSz="426466">
              <a:defRPr sz="4088"/>
            </a:lvl1pPr>
          </a:lstStyle>
          <a:p>
            <a:pPr/>
            <a:r>
              <a:t>PYTHON - DATA TYPES</a:t>
            </a:r>
          </a:p>
        </p:txBody>
      </p:sp>
      <p:sp>
        <p:nvSpPr>
          <p:cNvPr id="147" name="Data Types to store data…"/>
          <p:cNvSpPr txBox="1"/>
          <p:nvPr>
            <p:ph type="body" idx="1"/>
          </p:nvPr>
        </p:nvSpPr>
        <p:spPr>
          <a:xfrm>
            <a:off x="952500" y="1067742"/>
            <a:ext cx="11099800" cy="8275936"/>
          </a:xfrm>
          <a:prstGeom prst="rect">
            <a:avLst/>
          </a:prstGeom>
        </p:spPr>
        <p:txBody>
          <a:bodyPr/>
          <a:lstStyle/>
          <a:p>
            <a:pPr lvl="1" marL="0" indent="0" defTabSz="251206">
              <a:spcBef>
                <a:spcPts val="400"/>
              </a:spcBef>
              <a:buSzTx/>
              <a:buNone/>
              <a:defRPr sz="25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 Types</a:t>
            </a:r>
            <a:r>
              <a:t> to store data</a:t>
            </a:r>
          </a:p>
          <a:p>
            <a:pPr marL="196596" indent="-196596" defTabSz="251206">
              <a:spcBef>
                <a:spcPts val="1800"/>
              </a:spcBef>
              <a:buSzPct val="108000"/>
              <a:defRPr b="1" sz="1634">
                <a:latin typeface="Helvetica"/>
                <a:ea typeface="Helvetica"/>
                <a:cs typeface="Helvetica"/>
                <a:sym typeface="Helvetica"/>
              </a:defRPr>
            </a:pPr>
            <a:r>
              <a:t>Data Types </a:t>
            </a:r>
          </a:p>
          <a:p>
            <a:pPr lvl="1" marL="393192" indent="-196596" defTabSz="251206">
              <a:spcBef>
                <a:spcPts val="1800"/>
              </a:spcBef>
              <a:buSzPct val="100000"/>
              <a:defRPr b="1" sz="1634">
                <a:latin typeface="Helvetica"/>
                <a:ea typeface="Helvetica"/>
                <a:cs typeface="Helvetica"/>
                <a:sym typeface="Helvetica"/>
              </a:defRPr>
            </a:pPr>
            <a:r>
              <a:t>Primitive Data Types</a:t>
            </a:r>
          </a:p>
          <a:p>
            <a:pPr lvl="2" marL="589788" indent="-196596" defTabSz="251206">
              <a:spcBef>
                <a:spcPts val="1800"/>
              </a:spcBef>
              <a:defRPr sz="1634"/>
            </a:pPr>
            <a:r>
              <a:t>None - None</a:t>
            </a:r>
          </a:p>
          <a:p>
            <a:pPr lvl="2" marL="589788" indent="-196596" defTabSz="251206">
              <a:spcBef>
                <a:spcPts val="1800"/>
              </a:spcBef>
              <a:defRPr sz="1634"/>
            </a:pPr>
            <a:r>
              <a:t>Integer Numbers - int</a:t>
            </a:r>
          </a:p>
          <a:p>
            <a:pPr lvl="2" marL="589788" indent="-196596" defTabSz="251206">
              <a:spcBef>
                <a:spcPts val="1800"/>
              </a:spcBef>
              <a:defRPr sz="1634"/>
            </a:pPr>
            <a:r>
              <a:t>Floating Point Numbers - float</a:t>
            </a:r>
          </a:p>
          <a:p>
            <a:pPr lvl="2" marL="589788" indent="-196596" defTabSz="251206">
              <a:spcBef>
                <a:spcPts val="1800"/>
              </a:spcBef>
              <a:defRPr sz="1634"/>
            </a:pPr>
            <a:r>
              <a:t>Strings - str</a:t>
            </a:r>
          </a:p>
          <a:p>
            <a:pPr lvl="2" marL="589788" indent="-196596" defTabSz="251206">
              <a:spcBef>
                <a:spcPts val="1800"/>
              </a:spcBef>
              <a:defRPr sz="1634"/>
            </a:pPr>
            <a:r>
              <a:t>Booleans - bool</a:t>
            </a:r>
          </a:p>
          <a:p>
            <a:pPr lvl="2" marL="589788" indent="-196596" defTabSz="251206">
              <a:spcBef>
                <a:spcPts val="1800"/>
              </a:spcBef>
              <a:defRPr sz="1634"/>
            </a:pPr>
            <a:r>
              <a:t>(Type Conversion)</a:t>
            </a:r>
          </a:p>
          <a:p>
            <a:pPr lvl="2" marL="589788" indent="-196596" defTabSz="251206">
              <a:spcBef>
                <a:spcPts val="1800"/>
              </a:spcBef>
              <a:defRPr sz="1634"/>
            </a:pPr>
            <a:r>
              <a:t>(Variable Assignment)</a:t>
            </a:r>
          </a:p>
          <a:p>
            <a:pPr lvl="2" marL="589788" indent="-196596" defTabSz="251206">
              <a:spcBef>
                <a:spcPts val="1800"/>
              </a:spcBef>
              <a:defRPr sz="1634"/>
            </a:pPr>
            <a:r>
              <a:t>(Printing)</a:t>
            </a:r>
          </a:p>
          <a:p>
            <a:pPr lvl="1" marL="393192" indent="-196596" defTabSz="251206">
              <a:spcBef>
                <a:spcPts val="1800"/>
              </a:spcBef>
              <a:buSzPct val="100000"/>
              <a:defRPr b="1" sz="1634">
                <a:latin typeface="Helvetica"/>
                <a:ea typeface="Helvetica"/>
                <a:cs typeface="Helvetica"/>
                <a:sym typeface="Helvetica"/>
              </a:defRPr>
            </a:pPr>
            <a:r>
              <a:t>Collection Data Types</a:t>
            </a:r>
          </a:p>
          <a:p>
            <a:pPr lvl="2" marL="589788" indent="-196596" defTabSz="251206">
              <a:spcBef>
                <a:spcPts val="1800"/>
              </a:spcBef>
              <a:defRPr sz="1634"/>
            </a:pPr>
            <a:r>
              <a:t>Lists - list</a:t>
            </a:r>
          </a:p>
          <a:p>
            <a:pPr lvl="2" marL="589788" indent="-196596" defTabSz="251206">
              <a:spcBef>
                <a:spcPts val="1800"/>
              </a:spcBef>
              <a:defRPr sz="1634"/>
            </a:pPr>
            <a:r>
              <a:t>Sets - set</a:t>
            </a:r>
          </a:p>
          <a:p>
            <a:pPr lvl="2" marL="589788" indent="-196596" defTabSz="251206">
              <a:spcBef>
                <a:spcPts val="1800"/>
              </a:spcBef>
              <a:defRPr sz="1634"/>
            </a:pPr>
            <a:r>
              <a:t>Tuples - tuple</a:t>
            </a:r>
          </a:p>
          <a:p>
            <a:pPr lvl="2" marL="589788" indent="-196596" defTabSz="251206">
              <a:spcBef>
                <a:spcPts val="1800"/>
              </a:spcBef>
              <a:defRPr sz="1634"/>
            </a:pPr>
            <a:r>
              <a:t>Tuple Unpacking</a:t>
            </a:r>
          </a:p>
          <a:p>
            <a:pPr lvl="2" marL="589788" indent="-196596" defTabSz="251206">
              <a:spcBef>
                <a:spcPts val="1800"/>
              </a:spcBef>
              <a:defRPr sz="1634"/>
            </a:pPr>
            <a:r>
              <a:t>Dictionaries - dict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YTHON - OPERATORS"/>
          <p:cNvSpPr txBox="1"/>
          <p:nvPr>
            <p:ph type="title"/>
          </p:nvPr>
        </p:nvSpPr>
        <p:spPr>
          <a:xfrm>
            <a:off x="952500" y="406400"/>
            <a:ext cx="11099800" cy="12660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PYTHON - OPERATORS</a:t>
            </a:r>
          </a:p>
        </p:txBody>
      </p:sp>
      <p:sp>
        <p:nvSpPr>
          <p:cNvPr id="150" name="Operators are used to perform operations on the data…"/>
          <p:cNvSpPr txBox="1"/>
          <p:nvPr>
            <p:ph type="body" idx="1"/>
          </p:nvPr>
        </p:nvSpPr>
        <p:spPr>
          <a:xfrm>
            <a:off x="952500" y="1925339"/>
            <a:ext cx="11099800" cy="6951961"/>
          </a:xfrm>
          <a:prstGeom prst="rect">
            <a:avLst/>
          </a:prstGeom>
        </p:spPr>
        <p:txBody>
          <a:bodyPr/>
          <a:lstStyle/>
          <a:p>
            <a:pPr lvl="1" marL="0" indent="0" defTabSz="543305">
              <a:spcBef>
                <a:spcPts val="900"/>
              </a:spcBef>
              <a:buSzTx/>
              <a:buNone/>
              <a:defRPr sz="3534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Operators</a:t>
            </a:r>
            <a:r>
              <a:t> are used to perform operations on the data</a:t>
            </a:r>
          </a:p>
          <a:p>
            <a:pPr marL="425195" indent="-425195" defTabSz="543305">
              <a:spcBef>
                <a:spcPts val="3900"/>
              </a:spcBef>
              <a:defRPr sz="3534"/>
            </a:pPr>
            <a:r>
              <a:t>Operators</a:t>
            </a:r>
          </a:p>
          <a:p>
            <a:pPr lvl="1" marL="850391" indent="-425195" defTabSz="543305">
              <a:spcBef>
                <a:spcPts val="3900"/>
              </a:spcBef>
              <a:defRPr sz="3534"/>
            </a:pPr>
            <a:r>
              <a:t>Arithmetic operators</a:t>
            </a:r>
          </a:p>
          <a:p>
            <a:pPr lvl="1" marL="850391" indent="-425195" defTabSz="543305">
              <a:spcBef>
                <a:spcPts val="3900"/>
              </a:spcBef>
              <a:defRPr sz="3534"/>
            </a:pPr>
            <a:r>
              <a:t>Assignment operators</a:t>
            </a:r>
          </a:p>
          <a:p>
            <a:pPr lvl="1" marL="850391" indent="-425195" defTabSz="543305">
              <a:spcBef>
                <a:spcPts val="3900"/>
              </a:spcBef>
              <a:defRPr sz="3534"/>
            </a:pPr>
            <a:r>
              <a:t>Comparison operators</a:t>
            </a:r>
          </a:p>
          <a:p>
            <a:pPr lvl="1" marL="850391" indent="-425195" defTabSz="543305">
              <a:spcBef>
                <a:spcPts val="3900"/>
              </a:spcBef>
              <a:defRPr sz="3534"/>
            </a:pPr>
            <a:r>
              <a:t>Logical operators</a:t>
            </a:r>
          </a:p>
          <a:p>
            <a:pPr lvl="1" marL="850391" indent="-425195" defTabSz="543305">
              <a:spcBef>
                <a:spcPts val="3900"/>
              </a:spcBef>
              <a:defRPr sz="3534"/>
            </a:pPr>
            <a:r>
              <a:t>Membership Operator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YTHON - STATEMENTS"/>
          <p:cNvSpPr txBox="1"/>
          <p:nvPr>
            <p:ph type="title"/>
          </p:nvPr>
        </p:nvSpPr>
        <p:spPr>
          <a:xfrm>
            <a:off x="952500" y="406400"/>
            <a:ext cx="11099800" cy="1370906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PYTHON - STATEMENTS</a:t>
            </a:r>
          </a:p>
        </p:txBody>
      </p:sp>
      <p:sp>
        <p:nvSpPr>
          <p:cNvPr id="153" name="Statements to perform an action to process the data…"/>
          <p:cNvSpPr txBox="1"/>
          <p:nvPr>
            <p:ph type="body" idx="1"/>
          </p:nvPr>
        </p:nvSpPr>
        <p:spPr>
          <a:xfrm>
            <a:off x="952500" y="1699468"/>
            <a:ext cx="11099800" cy="7177832"/>
          </a:xfrm>
          <a:prstGeom prst="rect">
            <a:avLst/>
          </a:prstGeom>
        </p:spPr>
        <p:txBody>
          <a:bodyPr/>
          <a:lstStyle/>
          <a:p>
            <a:pPr lvl="1" marL="0" indent="0" defTabSz="356362">
              <a:spcBef>
                <a:spcPts val="600"/>
              </a:spcBef>
              <a:buSzTx/>
              <a:buNone/>
              <a:defRPr sz="366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Statements</a:t>
            </a:r>
            <a:r>
              <a:t> to perform an action to process the data</a:t>
            </a:r>
          </a:p>
          <a:p>
            <a:pPr marL="278892" indent="-278892" defTabSz="356362">
              <a:spcBef>
                <a:spcPts val="2500"/>
              </a:spcBef>
              <a:defRPr sz="2318"/>
            </a:pPr>
            <a:r>
              <a:t>Statements</a:t>
            </a:r>
          </a:p>
          <a:p>
            <a:pPr lvl="1" marL="557784" indent="-278892" defTabSz="356362">
              <a:spcBef>
                <a:spcPts val="2500"/>
              </a:spcBef>
              <a:defRPr sz="2318"/>
            </a:pPr>
            <a:r>
              <a:t>Sequential Statements</a:t>
            </a:r>
          </a:p>
          <a:p>
            <a:pPr lvl="2" marL="836676" indent="-278892" defTabSz="356362">
              <a:spcBef>
                <a:spcPts val="2500"/>
              </a:spcBef>
              <a:defRPr sz="2318"/>
            </a:pPr>
            <a:r>
              <a:t>Printing</a:t>
            </a:r>
          </a:p>
          <a:p>
            <a:pPr lvl="1" marL="557784" indent="-278892" defTabSz="356362">
              <a:spcBef>
                <a:spcPts val="2500"/>
              </a:spcBef>
              <a:defRPr sz="2318"/>
            </a:pPr>
            <a:r>
              <a:t>Conditional Statements</a:t>
            </a:r>
          </a:p>
          <a:p>
            <a:pPr lvl="2" marL="836676" indent="-278892" defTabSz="356362">
              <a:spcBef>
                <a:spcPts val="2500"/>
              </a:spcBef>
              <a:defRPr sz="2318"/>
            </a:pPr>
            <a:r>
              <a:t>if, elif, else</a:t>
            </a:r>
          </a:p>
          <a:p>
            <a:pPr lvl="2" marL="836676" indent="-278892" defTabSz="356362">
              <a:spcBef>
                <a:spcPts val="2500"/>
              </a:spcBef>
              <a:defRPr sz="2318"/>
            </a:pPr>
            <a:r>
              <a:t>Loop Commands</a:t>
            </a:r>
          </a:p>
          <a:p>
            <a:pPr lvl="2" marL="836676" indent="-278892" defTabSz="356362">
              <a:spcBef>
                <a:spcPts val="2500"/>
              </a:spcBef>
              <a:defRPr sz="2318"/>
            </a:pPr>
            <a:r>
              <a:t>for Loops</a:t>
            </a:r>
          </a:p>
          <a:p>
            <a:pPr lvl="2" marL="836676" indent="-278892" defTabSz="356362">
              <a:spcBef>
                <a:spcPts val="2500"/>
              </a:spcBef>
              <a:defRPr sz="2318"/>
            </a:pPr>
            <a:r>
              <a:t>(list comprehension)</a:t>
            </a:r>
          </a:p>
          <a:p>
            <a:pPr lvl="2" marL="836676" indent="-278892" defTabSz="356362">
              <a:spcBef>
                <a:spcPts val="2500"/>
              </a:spcBef>
              <a:defRPr sz="2318"/>
            </a:pPr>
            <a:r>
              <a:t>while Loops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