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Lst>
  <p:notesMasterIdLst>
    <p:notesMasterId r:id="rId40"/>
  </p:notesMasterIdLst>
  <p:sldIdLst>
    <p:sldId id="256" r:id="rId3"/>
    <p:sldId id="270" r:id="rId4"/>
    <p:sldId id="305" r:id="rId5"/>
    <p:sldId id="294" r:id="rId6"/>
    <p:sldId id="280" r:id="rId7"/>
    <p:sldId id="271" r:id="rId8"/>
    <p:sldId id="273" r:id="rId9"/>
    <p:sldId id="274" r:id="rId10"/>
    <p:sldId id="275" r:id="rId11"/>
    <p:sldId id="276" r:id="rId12"/>
    <p:sldId id="272" r:id="rId13"/>
    <p:sldId id="279" r:id="rId14"/>
    <p:sldId id="289" r:id="rId15"/>
    <p:sldId id="278" r:id="rId16"/>
    <p:sldId id="291" r:id="rId17"/>
    <p:sldId id="290" r:id="rId18"/>
    <p:sldId id="281" r:id="rId19"/>
    <p:sldId id="282" r:id="rId20"/>
    <p:sldId id="283" r:id="rId21"/>
    <p:sldId id="284" r:id="rId22"/>
    <p:sldId id="285" r:id="rId23"/>
    <p:sldId id="286" r:id="rId24"/>
    <p:sldId id="287" r:id="rId25"/>
    <p:sldId id="288" r:id="rId26"/>
    <p:sldId id="292" r:id="rId27"/>
    <p:sldId id="293" r:id="rId28"/>
    <p:sldId id="295" r:id="rId29"/>
    <p:sldId id="296" r:id="rId30"/>
    <p:sldId id="297" r:id="rId31"/>
    <p:sldId id="298" r:id="rId32"/>
    <p:sldId id="299" r:id="rId33"/>
    <p:sldId id="300" r:id="rId34"/>
    <p:sldId id="301" r:id="rId35"/>
    <p:sldId id="302" r:id="rId36"/>
    <p:sldId id="303" r:id="rId37"/>
    <p:sldId id="304" r:id="rId38"/>
    <p:sldId id="30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1657" autoAdjust="0"/>
  </p:normalViewPr>
  <p:slideViewPr>
    <p:cSldViewPr snapToGrid="0" snapToObjects="1">
      <p:cViewPr varScale="1">
        <p:scale>
          <a:sx n="104" d="100"/>
          <a:sy n="104" d="100"/>
        </p:scale>
        <p:origin x="75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2017 </a:t>
            </a:r>
            <a:r>
              <a:rPr lang="en-US" dirty="0" err="1" smtClean="0"/>
              <a:t>Stackoverflow</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6</a:t>
            </a:fld>
            <a:endParaRPr lang="en-US"/>
          </a:p>
        </p:txBody>
      </p:sp>
    </p:spTree>
    <p:extLst>
      <p:ext uri="{BB962C8B-B14F-4D97-AF65-F5344CB8AC3E}">
        <p14:creationId xmlns:p14="http://schemas.microsoft.com/office/powerpoint/2010/main" val="426162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10 primary languages over time, ranked by number of unique contributors to public and private repositories tagged with the appropriate primary language. 2019 </a:t>
            </a:r>
            <a:r>
              <a:rPr lang="en-US" sz="1200" b="0" i="0" kern="1200" dirty="0" err="1" smtClean="0">
                <a:solidFill>
                  <a:schemeClr val="tx1"/>
                </a:solidFill>
                <a:effectLst/>
                <a:latin typeface="+mn-lt"/>
                <a:ea typeface="+mn-ea"/>
                <a:cs typeface="+mn-cs"/>
              </a:rPr>
              <a:t>github</a:t>
            </a:r>
            <a:r>
              <a:rPr lang="en-US" sz="1200" b="0" i="0" kern="1200" baseline="0" dirty="0" smtClean="0">
                <a:solidFill>
                  <a:schemeClr val="tx1"/>
                </a:solidFill>
                <a:effectLst/>
                <a:latin typeface="+mn-lt"/>
                <a:ea typeface="+mn-ea"/>
                <a:cs typeface="+mn-cs"/>
              </a:rPr>
              <a:t> data</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7</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2019</a:t>
            </a:r>
            <a:r>
              <a:rPr lang="en-US" baseline="0" dirty="0" smtClean="0"/>
              <a:t> </a:t>
            </a:r>
            <a:r>
              <a:rPr lang="en-US" baseline="0" dirty="0" err="1" smtClean="0"/>
              <a:t>Stackoverflow</a:t>
            </a:r>
            <a:r>
              <a:rPr lang="en-US" baseline="0" dirty="0" smtClean="0"/>
              <a:t> survey data – this is ~70,000 professional developers stating what languages they use</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8</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9</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10</a:t>
            </a:fld>
            <a:endParaRPr lang="en-US"/>
          </a:p>
        </p:txBody>
      </p:sp>
    </p:spTree>
    <p:extLst>
      <p:ext uri="{BB962C8B-B14F-4D97-AF65-F5344CB8AC3E}">
        <p14:creationId xmlns:p14="http://schemas.microsoft.com/office/powerpoint/2010/main" val="587470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87400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6925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04913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19528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6528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14537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8000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54574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63232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354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3874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220765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7157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47623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97613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53779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99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1778831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kaggle.com/paultimothymooney/2018-kaggle-machine-learning-data-science-survey"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anaconda.com/distribution/"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hackerrank.com/challenges/py-if-else/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https://www.hackerrank.com/challenges/python-string-split-and-join/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www.hackerrank.com/challenges/python-string-split-and-join/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tackoverflow.blog/2017/09/06/incredible-growth-pyth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ctoverse.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insights.stackoverflow.com/survey/2019#technology"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kaggle.com/paultimothymooney/2018-kaggle-machine-learning-data-science-surv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7A758-AEE3-F448-B52F-E54C9D78CC84}"/>
              </a:ext>
            </a:extLst>
          </p:cNvPr>
          <p:cNvSpPr>
            <a:spLocks noGrp="1"/>
          </p:cNvSpPr>
          <p:nvPr>
            <p:ph type="ctrTitle"/>
          </p:nvPr>
        </p:nvSpPr>
        <p:spPr/>
        <p:txBody>
          <a:bodyPr/>
          <a:lstStyle/>
          <a:p>
            <a:r>
              <a:rPr lang="en-US" dirty="0" smtClean="0"/>
              <a:t>Data science week 2</a:t>
            </a:r>
            <a:endParaRPr lang="en-US" dirty="0"/>
          </a:p>
        </p:txBody>
      </p:sp>
      <p:sp>
        <p:nvSpPr>
          <p:cNvPr id="3" name="Subtitle 2">
            <a:extLst>
              <a:ext uri="{FF2B5EF4-FFF2-40B4-BE49-F238E27FC236}">
                <a16:creationId xmlns:a16="http://schemas.microsoft.com/office/drawing/2014/main" xmlns="" id="{B113600D-E305-CB4E-BFB0-C1EC00DBC445}"/>
              </a:ext>
            </a:extLst>
          </p:cNvPr>
          <p:cNvSpPr>
            <a:spLocks noGrp="1"/>
          </p:cNvSpPr>
          <p:nvPr>
            <p:ph type="subTitle" idx="1"/>
          </p:nvPr>
        </p:nvSpPr>
        <p:spPr/>
        <p:txBody>
          <a:bodyPr/>
          <a:lstStyle/>
          <a:p>
            <a:r>
              <a:rPr lang="en-US" dirty="0" smtClean="0"/>
              <a:t>Winter 2020 </a:t>
            </a:r>
            <a:r>
              <a:rPr lang="en-US" dirty="0"/>
              <a:t>Data Science Cohort</a:t>
            </a:r>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73" name="TextBox 72"/>
          <p:cNvSpPr txBox="1"/>
          <p:nvPr/>
        </p:nvSpPr>
        <p:spPr>
          <a:xfrm>
            <a:off x="4953000" y="191153"/>
            <a:ext cx="6417141" cy="400110"/>
          </a:xfrm>
          <a:prstGeom prst="rect">
            <a:avLst/>
          </a:prstGeom>
          <a:solidFill>
            <a:schemeClr val="bg2">
              <a:lumMod val="60000"/>
              <a:lumOff val="40000"/>
            </a:schemeClr>
          </a:solidFill>
        </p:spPr>
        <p:txBody>
          <a:bodyPr wrap="none" rtlCol="0">
            <a:spAutoFit/>
          </a:bodyPr>
          <a:lstStyle/>
          <a:p>
            <a:r>
              <a:rPr lang="en-US" sz="2000" b="1" dirty="0" smtClean="0"/>
              <a:t>Python is the most popular Data Science language</a:t>
            </a:r>
            <a:endParaRPr lang="en-US" sz="2000" b="1" dirty="0"/>
          </a:p>
        </p:txBody>
      </p:sp>
      <p:sp>
        <p:nvSpPr>
          <p:cNvPr id="4" name="Content Placeholder 3"/>
          <p:cNvSpPr>
            <a:spLocks noGrp="1"/>
          </p:cNvSpPr>
          <p:nvPr>
            <p:ph idx="1"/>
          </p:nvPr>
        </p:nvSpPr>
        <p:spPr>
          <a:xfrm>
            <a:off x="4314824" y="6224317"/>
            <a:ext cx="7686676" cy="423862"/>
          </a:xfrm>
        </p:spPr>
        <p:txBody>
          <a:bodyPr>
            <a:noAutofit/>
          </a:bodyPr>
          <a:lstStyle/>
          <a:p>
            <a:pPr marL="0" indent="0">
              <a:buNone/>
            </a:pPr>
            <a:r>
              <a:rPr lang="en-US" sz="1400" dirty="0" smtClean="0"/>
              <a:t>Source: </a:t>
            </a:r>
            <a:r>
              <a:rPr lang="en-US" sz="1400" dirty="0">
                <a:hlinkClick r:id="rId4"/>
              </a:rPr>
              <a:t>https://www.kaggle.com/paultimothymooney/2018-kaggle-machine-learning-data-science-survey</a:t>
            </a:r>
            <a:endParaRPr lang="en-US" sz="1400" dirty="0"/>
          </a:p>
        </p:txBody>
      </p:sp>
      <p:pic>
        <p:nvPicPr>
          <p:cNvPr id="51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295" b="2726"/>
          <a:stretch/>
        </p:blipFill>
        <p:spPr bwMode="auto">
          <a:xfrm>
            <a:off x="4210049" y="829519"/>
            <a:ext cx="7436326" cy="458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83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What can you do with python?</a:t>
            </a:r>
            <a:endParaRPr lang="en-US" dirty="0">
              <a:solidFill>
                <a:srgbClr val="FFFFFF"/>
              </a:solidFill>
            </a:endParaRPr>
          </a:p>
        </p:txBody>
      </p:sp>
      <p:sp>
        <p:nvSpPr>
          <p:cNvPr id="3" name="Content Placeholder 2"/>
          <p:cNvSpPr>
            <a:spLocks noGrp="1"/>
          </p:cNvSpPr>
          <p:nvPr>
            <p:ph idx="1"/>
          </p:nvPr>
        </p:nvSpPr>
        <p:spPr>
          <a:xfrm>
            <a:off x="4438357" y="449312"/>
            <a:ext cx="6810667" cy="6250746"/>
          </a:xfrm>
        </p:spPr>
        <p:txBody>
          <a:bodyPr>
            <a:normAutofit fontScale="85000" lnSpcReduction="10000"/>
          </a:bodyPr>
          <a:lstStyle/>
          <a:p>
            <a:pPr marL="0" indent="0">
              <a:buNone/>
            </a:pPr>
            <a:r>
              <a:rPr lang="en-US" sz="4000" dirty="0" smtClean="0"/>
              <a:t>Data science!</a:t>
            </a:r>
          </a:p>
          <a:p>
            <a:pPr lvl="1"/>
            <a:r>
              <a:rPr lang="en-US" sz="3600" dirty="0" smtClean="0"/>
              <a:t>Libraries for data handling, visualization, machine learning, statistics, web scraping, etc., etc.</a:t>
            </a:r>
          </a:p>
          <a:p>
            <a:pPr marL="0" indent="0">
              <a:buNone/>
            </a:pPr>
            <a:r>
              <a:rPr lang="en-US" sz="4000" dirty="0" smtClean="0"/>
              <a:t>Can work for big tech companies</a:t>
            </a:r>
          </a:p>
          <a:p>
            <a:pPr lvl="1"/>
            <a:r>
              <a:rPr lang="en-US" sz="3600" dirty="0" smtClean="0"/>
              <a:t>Instagram, Google, Facebook, Spotify, Netflix, etc., etc.</a:t>
            </a:r>
          </a:p>
          <a:p>
            <a:pPr marL="0" indent="0">
              <a:buNone/>
            </a:pPr>
            <a:r>
              <a:rPr lang="en-US" sz="4000" dirty="0" smtClean="0"/>
              <a:t>Build all kinds of projects quickly</a:t>
            </a:r>
          </a:p>
          <a:p>
            <a:pPr lvl="1"/>
            <a:r>
              <a:rPr lang="en-US" sz="3600" dirty="0" smtClean="0"/>
              <a:t>Data mining, automation, Raspberry PI IOT devices, web applications…</a:t>
            </a:r>
          </a:p>
        </p:txBody>
      </p:sp>
    </p:spTree>
    <p:extLst>
      <p:ext uri="{BB962C8B-B14F-4D97-AF65-F5344CB8AC3E}">
        <p14:creationId xmlns:p14="http://schemas.microsoft.com/office/powerpoint/2010/main" val="21668580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 note on python 2 vs python 3</a:t>
            </a:r>
            <a:endParaRPr lang="en-US" dirty="0">
              <a:solidFill>
                <a:srgbClr val="FFFFFF"/>
              </a:solidFill>
            </a:endParaRPr>
          </a:p>
        </p:txBody>
      </p:sp>
      <p:sp>
        <p:nvSpPr>
          <p:cNvPr id="3" name="Content Placeholder 2"/>
          <p:cNvSpPr>
            <a:spLocks noGrp="1"/>
          </p:cNvSpPr>
          <p:nvPr>
            <p:ph idx="1"/>
          </p:nvPr>
        </p:nvSpPr>
        <p:spPr>
          <a:xfrm>
            <a:off x="4438357" y="449312"/>
            <a:ext cx="6810667" cy="3541714"/>
          </a:xfrm>
        </p:spPr>
        <p:txBody>
          <a:bodyPr>
            <a:normAutofit fontScale="85000" lnSpcReduction="20000"/>
          </a:bodyPr>
          <a:lstStyle/>
          <a:p>
            <a:pPr marL="0" indent="0">
              <a:buNone/>
            </a:pPr>
            <a:r>
              <a:rPr lang="en-US" sz="3200" dirty="0" smtClean="0"/>
              <a:t>Python 3:</a:t>
            </a:r>
          </a:p>
          <a:p>
            <a:r>
              <a:rPr lang="en-US" sz="3200" dirty="0" smtClean="0"/>
              <a:t>Introduced in 2008</a:t>
            </a:r>
          </a:p>
          <a:p>
            <a:r>
              <a:rPr lang="en-US" sz="3200" dirty="0" smtClean="0"/>
              <a:t>Python 2 officially no longer supported as of 01/01/2020</a:t>
            </a:r>
          </a:p>
          <a:p>
            <a:r>
              <a:rPr lang="en-US" sz="3200" b="1" dirty="0" smtClean="0">
                <a:solidFill>
                  <a:srgbClr val="FF0000"/>
                </a:solidFill>
              </a:rPr>
              <a:t>You should use Python 3</a:t>
            </a:r>
            <a:r>
              <a:rPr lang="en-US" sz="3200" dirty="0" smtClean="0"/>
              <a:t>, but you might encounter 2 in the wild</a:t>
            </a:r>
          </a:p>
          <a:p>
            <a:pPr lvl="1"/>
            <a:r>
              <a:rPr lang="en-US" sz="2800" dirty="0" smtClean="0"/>
              <a:t>“Print x” vs “Print(x)”</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907" y="4020665"/>
            <a:ext cx="7772366"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47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p>
          <a:p>
            <a:r>
              <a:rPr lang="en-US" sz="2800" dirty="0" smtClean="0"/>
              <a:t>Why Python</a:t>
            </a:r>
          </a:p>
          <a:p>
            <a:r>
              <a:rPr lang="en-US" sz="2800" dirty="0"/>
              <a:t>Install </a:t>
            </a:r>
            <a:r>
              <a:rPr lang="en-US" sz="2800" dirty="0" smtClean="0"/>
              <a:t>Anaconda</a:t>
            </a:r>
          </a:p>
          <a:p>
            <a:r>
              <a:rPr lang="en-US" sz="2800" dirty="0" smtClean="0"/>
              <a:t>Review Homework</a:t>
            </a:r>
          </a:p>
          <a:p>
            <a:pPr lvl="1"/>
            <a:r>
              <a:rPr lang="en-US" sz="2400" dirty="0" smtClean="0"/>
              <a:t>Odds and Evens</a:t>
            </a:r>
          </a:p>
          <a:p>
            <a:pPr lvl="1"/>
            <a:r>
              <a:rPr lang="en-US" sz="2400" dirty="0" smtClean="0"/>
              <a:t>Functions</a:t>
            </a:r>
          </a:p>
          <a:p>
            <a:pPr lvl="1"/>
            <a:r>
              <a:rPr lang="en-US" sz="2400" dirty="0" smtClean="0"/>
              <a:t>Other questions?</a:t>
            </a:r>
          </a:p>
          <a:p>
            <a:pPr lvl="1"/>
            <a:r>
              <a:rPr lang="en-US" sz="2400" dirty="0" err="1" smtClean="0"/>
              <a:t>Github</a:t>
            </a:r>
            <a:endParaRPr lang="en-US" sz="2400" dirty="0" smtClean="0"/>
          </a:p>
          <a:p>
            <a:r>
              <a:rPr lang="en-US" sz="2800" dirty="0" smtClean="0"/>
              <a:t>In-Class Assignment</a:t>
            </a:r>
          </a:p>
        </p:txBody>
      </p:sp>
    </p:spTree>
    <p:extLst>
      <p:ext uri="{BB962C8B-B14F-4D97-AF65-F5344CB8AC3E}">
        <p14:creationId xmlns:p14="http://schemas.microsoft.com/office/powerpoint/2010/main" val="11469139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I run python? (when I’m not on a homework website?)</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62" y="2097088"/>
            <a:ext cx="5315584" cy="265779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137159" y="2097088"/>
            <a:ext cx="2658195" cy="2674425"/>
            <a:chOff x="6137159" y="2030672"/>
            <a:chExt cx="2724208" cy="2740841"/>
          </a:xfrm>
        </p:grpSpPr>
        <p:sp>
          <p:nvSpPr>
            <p:cNvPr id="3" name="Rectangle 2"/>
            <p:cNvSpPr/>
            <p:nvPr/>
          </p:nvSpPr>
          <p:spPr>
            <a:xfrm>
              <a:off x="6137159" y="2047305"/>
              <a:ext cx="2724208" cy="27242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anaconda spyd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159" y="2030672"/>
              <a:ext cx="2724208" cy="27242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134907" y="2097088"/>
            <a:ext cx="2494667" cy="2657792"/>
            <a:chOff x="2410691" y="-4670424"/>
            <a:chExt cx="2776451" cy="2958002"/>
          </a:xfrm>
        </p:grpSpPr>
        <p:sp>
          <p:nvSpPr>
            <p:cNvPr id="5" name="Rectangle 4"/>
            <p:cNvSpPr/>
            <p:nvPr/>
          </p:nvSpPr>
          <p:spPr>
            <a:xfrm>
              <a:off x="2410691" y="-4670424"/>
              <a:ext cx="2776451" cy="29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jupyter la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407" y="-4537422"/>
              <a:ext cx="2438392" cy="2825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2656084" y="5443737"/>
            <a:ext cx="6879832" cy="584775"/>
          </a:xfrm>
          <a:prstGeom prst="rect">
            <a:avLst/>
          </a:prstGeom>
          <a:solidFill>
            <a:srgbClr val="82FFFF">
              <a:lumMod val="60000"/>
              <a:lumOff val="40000"/>
            </a:srgbClr>
          </a:solidFill>
        </p:spPr>
        <p:txBody>
          <a:bodyPr wrap="none" rtlCol="0">
            <a:spAutoFit/>
          </a:bodyPr>
          <a:lstStyle/>
          <a:p>
            <a:r>
              <a:rPr lang="en-US" sz="3200" dirty="0">
                <a:hlinkClick r:id="rId5"/>
              </a:rPr>
              <a:t>https://www.anaconda.com/distribution/</a:t>
            </a:r>
            <a:endParaRPr lang="en-US" sz="3200" dirty="0"/>
          </a:p>
        </p:txBody>
      </p:sp>
    </p:spTree>
    <p:extLst>
      <p:ext uri="{BB962C8B-B14F-4D97-AF65-F5344CB8AC3E}">
        <p14:creationId xmlns:p14="http://schemas.microsoft.com/office/powerpoint/2010/main" val="54637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125" y="2689715"/>
            <a:ext cx="7383750" cy="1478570"/>
          </a:xfrm>
        </p:spPr>
        <p:txBody>
          <a:bodyPr/>
          <a:lstStyle/>
          <a:p>
            <a:r>
              <a:rPr lang="en-US" dirty="0" smtClean="0"/>
              <a:t>IDE</a:t>
            </a:r>
            <a:r>
              <a:rPr lang="en-US" dirty="0" smtClean="0"/>
              <a:t> </a:t>
            </a:r>
            <a:r>
              <a:rPr lang="en-US" dirty="0" smtClean="0"/>
              <a:t>DEMO: </a:t>
            </a:r>
            <a:r>
              <a:rPr lang="en-US" dirty="0" err="1" smtClean="0"/>
              <a:t>spyder</a:t>
            </a:r>
            <a:r>
              <a:rPr lang="en-US" dirty="0" smtClean="0"/>
              <a:t> and </a:t>
            </a:r>
            <a:r>
              <a:rPr lang="en-US" dirty="0" err="1" smtClean="0"/>
              <a:t>jupyter</a:t>
            </a:r>
            <a:r>
              <a:rPr lang="en-US" dirty="0" smtClean="0"/>
              <a:t> lab</a:t>
            </a:r>
            <a:endParaRPr lang="en-US" dirty="0"/>
          </a:p>
        </p:txBody>
      </p:sp>
    </p:spTree>
    <p:extLst>
      <p:ext uri="{BB962C8B-B14F-4D97-AF65-F5344CB8AC3E}">
        <p14:creationId xmlns:p14="http://schemas.microsoft.com/office/powerpoint/2010/main" val="4270307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p>
          <a:p>
            <a:r>
              <a:rPr lang="en-US" sz="2800" dirty="0" smtClean="0"/>
              <a:t>Why Python</a:t>
            </a:r>
          </a:p>
          <a:p>
            <a:r>
              <a:rPr lang="en-US" sz="2800" dirty="0"/>
              <a:t>Install </a:t>
            </a:r>
            <a:r>
              <a:rPr lang="en-US" sz="2800" dirty="0" smtClean="0"/>
              <a:t>Anaconda</a:t>
            </a:r>
          </a:p>
          <a:p>
            <a:r>
              <a:rPr lang="en-US" sz="2800" dirty="0" smtClean="0"/>
              <a:t>Review Homework</a:t>
            </a:r>
          </a:p>
          <a:p>
            <a:pPr lvl="1"/>
            <a:r>
              <a:rPr lang="en-US" sz="2400" dirty="0" smtClean="0"/>
              <a:t>Odds and Evens</a:t>
            </a:r>
          </a:p>
          <a:p>
            <a:pPr lvl="1"/>
            <a:r>
              <a:rPr lang="en-US" sz="2400" dirty="0" smtClean="0"/>
              <a:t>Functions</a:t>
            </a:r>
          </a:p>
          <a:p>
            <a:pPr lvl="1"/>
            <a:r>
              <a:rPr lang="en-US" sz="2400" dirty="0" smtClean="0"/>
              <a:t>Other questions?</a:t>
            </a:r>
          </a:p>
          <a:p>
            <a:pPr lvl="1"/>
            <a:r>
              <a:rPr lang="en-US" sz="2400" dirty="0" err="1" smtClean="0"/>
              <a:t>Github</a:t>
            </a:r>
            <a:endParaRPr lang="en-US" sz="2400" dirty="0" smtClean="0"/>
          </a:p>
          <a:p>
            <a:r>
              <a:rPr lang="en-US" sz="2800" dirty="0" smtClean="0"/>
              <a:t>In-Class Assignment</a:t>
            </a:r>
          </a:p>
        </p:txBody>
      </p:sp>
    </p:spTree>
    <p:extLst>
      <p:ext uri="{BB962C8B-B14F-4D97-AF65-F5344CB8AC3E}">
        <p14:creationId xmlns:p14="http://schemas.microsoft.com/office/powerpoint/2010/main" val="7719117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1</a:t>
            </a:r>
            <a:endParaRPr lang="en-US" dirty="0">
              <a:solidFill>
                <a:srgbClr val="FFFFFF"/>
              </a:solidFill>
            </a:endParaRPr>
          </a:p>
        </p:txBody>
      </p:sp>
      <p:sp>
        <p:nvSpPr>
          <p:cNvPr id="73" name="Content Placeholder 2"/>
          <p:cNvSpPr>
            <a:spLocks noGrp="1"/>
          </p:cNvSpPr>
          <p:nvPr>
            <p:ph idx="1"/>
          </p:nvPr>
        </p:nvSpPr>
        <p:spPr>
          <a:xfrm>
            <a:off x="4438357" y="1159120"/>
            <a:ext cx="6810667" cy="3541714"/>
          </a:xfrm>
        </p:spPr>
        <p:txBody>
          <a:bodyPr>
            <a:normAutofit/>
          </a:bodyPr>
          <a:lstStyle/>
          <a:p>
            <a:pPr marL="0" indent="0">
              <a:buNone/>
            </a:pPr>
            <a:r>
              <a:rPr lang="en-US" sz="3200" dirty="0" err="1" smtClean="0"/>
              <a:t>Hackerrank</a:t>
            </a:r>
            <a:r>
              <a:rPr lang="en-US" sz="3200" dirty="0" smtClean="0"/>
              <a:t>: If-else</a:t>
            </a:r>
          </a:p>
          <a:p>
            <a:r>
              <a:rPr lang="en-US" sz="3200" dirty="0" smtClean="0"/>
              <a:t>How to program “if a number is odd”?</a:t>
            </a:r>
          </a:p>
          <a:p>
            <a:r>
              <a:rPr lang="en-US" sz="3200" dirty="0">
                <a:hlinkClick r:id="rId3"/>
              </a:rPr>
              <a:t>https://www.hackerrank.com/challenges/py-if-else/problem</a:t>
            </a:r>
            <a:endParaRPr lang="en-US" sz="3200" dirty="0" smtClean="0"/>
          </a:p>
          <a:p>
            <a:pPr marL="0" indent="0">
              <a:buNone/>
            </a:pPr>
            <a:endParaRPr lang="en-US" sz="3200" dirty="0" smtClean="0"/>
          </a:p>
          <a:p>
            <a:endParaRPr lang="en-US" sz="2800" dirty="0" smtClean="0"/>
          </a:p>
        </p:txBody>
      </p:sp>
    </p:spTree>
    <p:extLst>
      <p:ext uri="{BB962C8B-B14F-4D97-AF65-F5344CB8AC3E}">
        <p14:creationId xmlns:p14="http://schemas.microsoft.com/office/powerpoint/2010/main" val="25045017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2</a:t>
            </a:r>
            <a:endParaRPr lang="en-US" dirty="0">
              <a:solidFill>
                <a:srgbClr val="FFFFFF"/>
              </a:solidFill>
            </a:endParaRPr>
          </a:p>
        </p:txBody>
      </p:sp>
      <p:sp>
        <p:nvSpPr>
          <p:cNvPr id="73" name="Content Placeholder 2"/>
          <p:cNvSpPr>
            <a:spLocks noGrp="1"/>
          </p:cNvSpPr>
          <p:nvPr>
            <p:ph idx="1"/>
          </p:nvPr>
        </p:nvSpPr>
        <p:spPr>
          <a:xfrm>
            <a:off x="4438357" y="1159120"/>
            <a:ext cx="6810667" cy="3887070"/>
          </a:xfrm>
        </p:spPr>
        <p:txBody>
          <a:bodyPr>
            <a:normAutofit lnSpcReduction="10000"/>
          </a:bodyPr>
          <a:lstStyle/>
          <a:p>
            <a:pPr marL="0" indent="0">
              <a:buNone/>
            </a:pPr>
            <a:r>
              <a:rPr lang="en-US" sz="3200" dirty="0" err="1" smtClean="0"/>
              <a:t>Hackerrank</a:t>
            </a:r>
            <a:r>
              <a:rPr lang="en-US" sz="3200" dirty="0" smtClean="0"/>
              <a:t>: String manipulations</a:t>
            </a:r>
          </a:p>
          <a:p>
            <a:r>
              <a:rPr lang="en-US" sz="3200" dirty="0" smtClean="0"/>
              <a:t>What the heck is that block of code doing?</a:t>
            </a:r>
          </a:p>
          <a:p>
            <a:r>
              <a:rPr lang="en-US" sz="3200" dirty="0">
                <a:hlinkClick r:id="rId3"/>
              </a:rPr>
              <a:t>https://</a:t>
            </a:r>
            <a:r>
              <a:rPr lang="en-US" sz="3200" dirty="0" smtClean="0">
                <a:hlinkClick r:id="rId3"/>
              </a:rPr>
              <a:t>www.hackerrank.com/challenges/python-string-split-and-join/problem</a:t>
            </a:r>
            <a:endParaRPr lang="en-US" sz="3200" dirty="0" smtClean="0"/>
          </a:p>
          <a:p>
            <a:r>
              <a:rPr lang="en-US" sz="3200" dirty="0" smtClean="0"/>
              <a:t>First, let’s talk about functions</a:t>
            </a:r>
          </a:p>
          <a:p>
            <a:endParaRPr lang="en-US" sz="2800" dirty="0" smtClean="0"/>
          </a:p>
        </p:txBody>
      </p:sp>
    </p:spTree>
    <p:extLst>
      <p:ext uri="{BB962C8B-B14F-4D97-AF65-F5344CB8AC3E}">
        <p14:creationId xmlns:p14="http://schemas.microsoft.com/office/powerpoint/2010/main" val="1803901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What is a function?</a:t>
            </a:r>
            <a:endParaRPr lang="en-US" dirty="0">
              <a:solidFill>
                <a:srgbClr val="FFFFFF"/>
              </a:solidFill>
            </a:endParaRPr>
          </a:p>
        </p:txBody>
      </p:sp>
      <p:sp>
        <p:nvSpPr>
          <p:cNvPr id="73" name="Content Placeholder 2"/>
          <p:cNvSpPr>
            <a:spLocks noGrp="1"/>
          </p:cNvSpPr>
          <p:nvPr>
            <p:ph idx="1"/>
          </p:nvPr>
        </p:nvSpPr>
        <p:spPr>
          <a:xfrm>
            <a:off x="4438357" y="1159120"/>
            <a:ext cx="6810667" cy="5160446"/>
          </a:xfrm>
        </p:spPr>
        <p:txBody>
          <a:bodyPr>
            <a:normAutofit fontScale="92500" lnSpcReduction="10000"/>
          </a:bodyPr>
          <a:lstStyle/>
          <a:p>
            <a:r>
              <a:rPr lang="en-US" sz="3200" dirty="0" smtClean="0"/>
              <a:t>Functions are a set of instructions for what you want the program to do when it gets some input and what output to send back</a:t>
            </a:r>
          </a:p>
          <a:p>
            <a:r>
              <a:rPr lang="en-US" sz="3200" dirty="0" smtClean="0"/>
              <a:t>You’ve already learned lots of functions – you just didn’t have to write them yourself</a:t>
            </a:r>
          </a:p>
          <a:p>
            <a:pPr lvl="1"/>
            <a:r>
              <a:rPr lang="en-US" sz="2800" dirty="0" smtClean="0"/>
              <a:t>E.g.: abs(), </a:t>
            </a:r>
            <a:r>
              <a:rPr lang="en-US" sz="2800" dirty="0" err="1" smtClean="0"/>
              <a:t>string.split</a:t>
            </a:r>
            <a:r>
              <a:rPr lang="en-US" sz="2800" dirty="0" smtClean="0"/>
              <a:t>()</a:t>
            </a:r>
          </a:p>
          <a:p>
            <a:r>
              <a:rPr lang="en-US" sz="3200" dirty="0" smtClean="0"/>
              <a:t>Writing the function code DOES NOT MEAN the function automatically runs. Functions only run when you call them.</a:t>
            </a:r>
          </a:p>
          <a:p>
            <a:endParaRPr lang="en-US" sz="2800" dirty="0" smtClean="0"/>
          </a:p>
        </p:txBody>
      </p:sp>
    </p:spTree>
    <p:extLst>
      <p:ext uri="{BB962C8B-B14F-4D97-AF65-F5344CB8AC3E}">
        <p14:creationId xmlns:p14="http://schemas.microsoft.com/office/powerpoint/2010/main" val="23350607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Attendance Code</a:t>
            </a:r>
            <a:endParaRPr lang="en-US" dirty="0">
              <a:solidFill>
                <a:srgbClr val="FFFFFF"/>
              </a:solidFill>
            </a:endParaRPr>
          </a:p>
        </p:txBody>
      </p:sp>
      <p:sp>
        <p:nvSpPr>
          <p:cNvPr id="3" name="Content Placeholder 2"/>
          <p:cNvSpPr>
            <a:spLocks noGrp="1"/>
          </p:cNvSpPr>
          <p:nvPr>
            <p:ph idx="1"/>
          </p:nvPr>
        </p:nvSpPr>
        <p:spPr>
          <a:xfrm>
            <a:off x="4682609" y="3076768"/>
            <a:ext cx="6613463" cy="677988"/>
          </a:xfrm>
        </p:spPr>
        <p:txBody>
          <a:bodyPr>
            <a:noAutofit/>
          </a:bodyPr>
          <a:lstStyle/>
          <a:p>
            <a:pPr marL="0" indent="0">
              <a:buNone/>
            </a:pPr>
            <a:r>
              <a:rPr lang="en-US" sz="2800" dirty="0" smtClean="0"/>
              <a:t>Attendance code time!</a:t>
            </a:r>
            <a:endParaRPr lang="en-US" sz="2800" dirty="0" smtClean="0"/>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Anatomy of a function</a:t>
            </a:r>
            <a:endParaRPr lang="en-US" dirty="0">
              <a:solidFill>
                <a:srgbClr val="FFFFFF"/>
              </a:solidFill>
            </a:endParaRPr>
          </a:p>
        </p:txBody>
      </p:sp>
      <p:sp>
        <p:nvSpPr>
          <p:cNvPr id="73" name="Content Placeholder 2"/>
          <p:cNvSpPr>
            <a:spLocks noGrp="1"/>
          </p:cNvSpPr>
          <p:nvPr>
            <p:ph idx="1"/>
          </p:nvPr>
        </p:nvSpPr>
        <p:spPr>
          <a:xfrm>
            <a:off x="4438357" y="1159120"/>
            <a:ext cx="7328770" cy="5160446"/>
          </a:xfrm>
        </p:spPr>
        <p:txBody>
          <a:bodyPr>
            <a:normAutofit/>
          </a:bodyPr>
          <a:lstStyle/>
          <a:p>
            <a:pPr marL="0" indent="0">
              <a:buNone/>
            </a:pPr>
            <a:r>
              <a:rPr lang="en-US" dirty="0" err="1"/>
              <a:t>def</a:t>
            </a:r>
            <a:r>
              <a:rPr lang="en-US" dirty="0"/>
              <a:t> greet(name):</a:t>
            </a:r>
          </a:p>
          <a:p>
            <a:pPr marL="0" indent="0">
              <a:buNone/>
            </a:pPr>
            <a:r>
              <a:rPr lang="en-US" dirty="0"/>
              <a:t>    </a:t>
            </a:r>
            <a:r>
              <a:rPr lang="en-US" dirty="0" smtClean="0"/>
              <a:t>greeting </a:t>
            </a:r>
            <a:r>
              <a:rPr lang="en-US" dirty="0"/>
              <a:t>= "Hello " + name + ", it's nice to meet you"</a:t>
            </a:r>
          </a:p>
          <a:p>
            <a:pPr marL="0" indent="0">
              <a:buNone/>
            </a:pPr>
            <a:r>
              <a:rPr lang="en-US" dirty="0"/>
              <a:t>    </a:t>
            </a:r>
          </a:p>
          <a:p>
            <a:pPr marL="0" indent="0">
              <a:buNone/>
            </a:pPr>
            <a:r>
              <a:rPr lang="en-US" dirty="0"/>
              <a:t>    return greeting</a:t>
            </a:r>
            <a:endParaRPr lang="en-US" dirty="0" smtClean="0"/>
          </a:p>
        </p:txBody>
      </p:sp>
      <p:cxnSp>
        <p:nvCxnSpPr>
          <p:cNvPr id="4" name="Straight Arrow Connector 3"/>
          <p:cNvCxnSpPr/>
          <p:nvPr/>
        </p:nvCxnSpPr>
        <p:spPr>
          <a:xfrm>
            <a:off x="5283200" y="626590"/>
            <a:ext cx="18473" cy="6203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02784" y="210228"/>
            <a:ext cx="3586431" cy="369332"/>
          </a:xfrm>
          <a:prstGeom prst="rect">
            <a:avLst/>
          </a:prstGeom>
          <a:noFill/>
        </p:spPr>
        <p:txBody>
          <a:bodyPr wrap="none" rtlCol="0">
            <a:spAutoFit/>
          </a:bodyPr>
          <a:lstStyle/>
          <a:p>
            <a:r>
              <a:rPr lang="en-US" dirty="0" smtClean="0">
                <a:solidFill>
                  <a:srgbClr val="FF0000"/>
                </a:solidFill>
              </a:rPr>
              <a:t>Function name (should be descriptive)</a:t>
            </a:r>
            <a:endParaRPr lang="en-US" dirty="0">
              <a:solidFill>
                <a:srgbClr val="FF0000"/>
              </a:solidFill>
            </a:endParaRPr>
          </a:p>
        </p:txBody>
      </p:sp>
      <p:cxnSp>
        <p:nvCxnSpPr>
          <p:cNvPr id="75" name="Straight Arrow Connector 74"/>
          <p:cNvCxnSpPr/>
          <p:nvPr/>
        </p:nvCxnSpPr>
        <p:spPr>
          <a:xfrm flipH="1">
            <a:off x="6359236" y="987154"/>
            <a:ext cx="549564" cy="2742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991271" y="802488"/>
            <a:ext cx="2426818" cy="369332"/>
          </a:xfrm>
          <a:prstGeom prst="rect">
            <a:avLst/>
          </a:prstGeom>
          <a:noFill/>
        </p:spPr>
        <p:txBody>
          <a:bodyPr wrap="none" rtlCol="0">
            <a:spAutoFit/>
          </a:bodyPr>
          <a:lstStyle/>
          <a:p>
            <a:r>
              <a:rPr lang="en-US" dirty="0" smtClean="0">
                <a:solidFill>
                  <a:srgbClr val="FF0000"/>
                </a:solidFill>
              </a:rPr>
              <a:t>Inputs (what you send in)</a:t>
            </a:r>
            <a:endParaRPr lang="en-US" dirty="0">
              <a:solidFill>
                <a:srgbClr val="FF0000"/>
              </a:solidFill>
            </a:endParaRPr>
          </a:p>
        </p:txBody>
      </p:sp>
      <p:cxnSp>
        <p:nvCxnSpPr>
          <p:cNvPr id="8" name="Straight Connector 7"/>
          <p:cNvCxnSpPr/>
          <p:nvPr/>
        </p:nvCxnSpPr>
        <p:spPr>
          <a:xfrm>
            <a:off x="4733262" y="1918815"/>
            <a:ext cx="0" cy="92598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82591" y="2355579"/>
            <a:ext cx="6127190" cy="369332"/>
          </a:xfrm>
          <a:prstGeom prst="rect">
            <a:avLst/>
          </a:prstGeom>
          <a:noFill/>
        </p:spPr>
        <p:txBody>
          <a:bodyPr wrap="none" rtlCol="0">
            <a:spAutoFit/>
          </a:bodyPr>
          <a:lstStyle/>
          <a:p>
            <a:r>
              <a:rPr lang="en-US" dirty="0" smtClean="0">
                <a:solidFill>
                  <a:srgbClr val="FF0000"/>
                </a:solidFill>
              </a:rPr>
              <a:t>All the code saying what is </a:t>
            </a:r>
            <a:r>
              <a:rPr lang="en-US" dirty="0" err="1" smtClean="0">
                <a:solidFill>
                  <a:srgbClr val="FF0000"/>
                </a:solidFill>
              </a:rPr>
              <a:t>gonna</a:t>
            </a:r>
            <a:r>
              <a:rPr lang="en-US" dirty="0" smtClean="0">
                <a:solidFill>
                  <a:srgbClr val="FF0000"/>
                </a:solidFill>
              </a:rPr>
              <a:t> happen to the inputs (indent it)</a:t>
            </a:r>
            <a:endParaRPr lang="en-US" dirty="0">
              <a:solidFill>
                <a:srgbClr val="FF0000"/>
              </a:solidFill>
            </a:endParaRPr>
          </a:p>
        </p:txBody>
      </p:sp>
      <p:cxnSp>
        <p:nvCxnSpPr>
          <p:cNvPr id="78" name="Straight Arrow Connector 77"/>
          <p:cNvCxnSpPr/>
          <p:nvPr/>
        </p:nvCxnSpPr>
        <p:spPr>
          <a:xfrm>
            <a:off x="3659781" y="1481979"/>
            <a:ext cx="7785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62638" y="1000055"/>
            <a:ext cx="3136243" cy="646331"/>
          </a:xfrm>
          <a:prstGeom prst="rect">
            <a:avLst/>
          </a:prstGeom>
          <a:solidFill>
            <a:schemeClr val="bg1"/>
          </a:solidFill>
        </p:spPr>
        <p:txBody>
          <a:bodyPr wrap="none" rtlCol="0">
            <a:spAutoFit/>
          </a:bodyPr>
          <a:lstStyle/>
          <a:p>
            <a:r>
              <a:rPr lang="en-US" dirty="0" smtClean="0">
                <a:solidFill>
                  <a:srgbClr val="FF0000"/>
                </a:solidFill>
              </a:rPr>
              <a:t>“Def” means define, tells Python</a:t>
            </a:r>
          </a:p>
          <a:p>
            <a:r>
              <a:rPr lang="en-US" dirty="0" smtClean="0">
                <a:solidFill>
                  <a:srgbClr val="FF0000"/>
                </a:solidFill>
              </a:rPr>
              <a:t>this is a function, don’t run it yet</a:t>
            </a:r>
            <a:endParaRPr lang="en-US" dirty="0">
              <a:solidFill>
                <a:srgbClr val="FF0000"/>
              </a:solidFill>
            </a:endParaRPr>
          </a:p>
        </p:txBody>
      </p:sp>
      <p:cxnSp>
        <p:nvCxnSpPr>
          <p:cNvPr id="80" name="Straight Arrow Connector 79"/>
          <p:cNvCxnSpPr/>
          <p:nvPr/>
        </p:nvCxnSpPr>
        <p:spPr>
          <a:xfrm flipH="1" flipV="1">
            <a:off x="5301673" y="3394121"/>
            <a:ext cx="216" cy="6265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572785" y="3594106"/>
            <a:ext cx="5510852" cy="1477328"/>
          </a:xfrm>
          <a:prstGeom prst="rect">
            <a:avLst/>
          </a:prstGeom>
          <a:noFill/>
        </p:spPr>
        <p:txBody>
          <a:bodyPr wrap="square" rtlCol="0">
            <a:spAutoFit/>
          </a:bodyPr>
          <a:lstStyle/>
          <a:p>
            <a:r>
              <a:rPr lang="en-US" dirty="0" smtClean="0">
                <a:solidFill>
                  <a:srgbClr val="FF0000"/>
                </a:solidFill>
              </a:rPr>
              <a:t>Return [variable] says what you are going to return when you call this function. If you say a = greet(name), a will be equal to what you return here, which is greeting. You do not have to name this the same as the variable you’re assigning it to in your main code</a:t>
            </a:r>
            <a:endParaRPr lang="en-US" dirty="0">
              <a:solidFill>
                <a:srgbClr val="FF0000"/>
              </a:solidFill>
            </a:endParaRPr>
          </a:p>
        </p:txBody>
      </p:sp>
    </p:spTree>
    <p:extLst>
      <p:ext uri="{BB962C8B-B14F-4D97-AF65-F5344CB8AC3E}">
        <p14:creationId xmlns:p14="http://schemas.microsoft.com/office/powerpoint/2010/main" val="3752083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7" y="2689715"/>
            <a:ext cx="9905998" cy="1478570"/>
          </a:xfrm>
        </p:spPr>
        <p:txBody>
          <a:bodyPr/>
          <a:lstStyle/>
          <a:p>
            <a:r>
              <a:rPr lang="en-US" dirty="0" smtClean="0"/>
              <a:t>CODE DEMO: GREETING FUNCTION</a:t>
            </a:r>
            <a:endParaRPr lang="en-US" dirty="0"/>
          </a:p>
        </p:txBody>
      </p:sp>
    </p:spTree>
    <p:extLst>
      <p:ext uri="{BB962C8B-B14F-4D97-AF65-F5344CB8AC3E}">
        <p14:creationId xmlns:p14="http://schemas.microsoft.com/office/powerpoint/2010/main" val="3303661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2</a:t>
            </a:r>
            <a:endParaRPr lang="en-US" dirty="0">
              <a:solidFill>
                <a:srgbClr val="FFFFFF"/>
              </a:solidFill>
            </a:endParaRPr>
          </a:p>
        </p:txBody>
      </p:sp>
      <p:sp>
        <p:nvSpPr>
          <p:cNvPr id="73" name="Content Placeholder 2"/>
          <p:cNvSpPr>
            <a:spLocks noGrp="1"/>
          </p:cNvSpPr>
          <p:nvPr>
            <p:ph idx="1"/>
          </p:nvPr>
        </p:nvSpPr>
        <p:spPr>
          <a:xfrm>
            <a:off x="4438357" y="1159120"/>
            <a:ext cx="6810667" cy="3887070"/>
          </a:xfrm>
        </p:spPr>
        <p:txBody>
          <a:bodyPr>
            <a:normAutofit/>
          </a:bodyPr>
          <a:lstStyle/>
          <a:p>
            <a:pPr marL="0" indent="0">
              <a:buNone/>
            </a:pPr>
            <a:r>
              <a:rPr lang="en-US" sz="3200" dirty="0" err="1" smtClean="0"/>
              <a:t>Hackerrank</a:t>
            </a:r>
            <a:r>
              <a:rPr lang="en-US" sz="3200" dirty="0" smtClean="0"/>
              <a:t>: String manipulations</a:t>
            </a:r>
          </a:p>
          <a:p>
            <a:r>
              <a:rPr lang="en-US" sz="3200" dirty="0" smtClean="0"/>
              <a:t>What the heck is that block of code doing?</a:t>
            </a:r>
          </a:p>
          <a:p>
            <a:r>
              <a:rPr lang="en-US" sz="3200" dirty="0">
                <a:hlinkClick r:id="rId3"/>
              </a:rPr>
              <a:t>https://</a:t>
            </a:r>
            <a:r>
              <a:rPr lang="en-US" sz="3200" dirty="0" smtClean="0">
                <a:hlinkClick r:id="rId3"/>
              </a:rPr>
              <a:t>www.hackerrank.com/challenges/python-string-split-and-join/problem</a:t>
            </a:r>
            <a:endParaRPr lang="en-US" sz="3200" dirty="0" smtClean="0"/>
          </a:p>
          <a:p>
            <a:pPr marL="0" indent="0">
              <a:buNone/>
            </a:pPr>
            <a:endParaRPr lang="en-US" sz="2800" dirty="0" smtClean="0"/>
          </a:p>
        </p:txBody>
      </p:sp>
    </p:spTree>
    <p:extLst>
      <p:ext uri="{BB962C8B-B14F-4D97-AF65-F5344CB8AC3E}">
        <p14:creationId xmlns:p14="http://schemas.microsoft.com/office/powerpoint/2010/main" val="35227451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FUNCTIONS ARE IMPORTANT</a:t>
            </a:r>
            <a:endParaRPr lang="en-US" dirty="0">
              <a:solidFill>
                <a:srgbClr val="FFFFFF"/>
              </a:solidFill>
            </a:endParaRPr>
          </a:p>
        </p:txBody>
      </p:sp>
      <p:sp>
        <p:nvSpPr>
          <p:cNvPr id="73" name="Content Placeholder 2"/>
          <p:cNvSpPr>
            <a:spLocks noGrp="1"/>
          </p:cNvSpPr>
          <p:nvPr>
            <p:ph idx="1"/>
          </p:nvPr>
        </p:nvSpPr>
        <p:spPr>
          <a:xfrm>
            <a:off x="4438357" y="1159120"/>
            <a:ext cx="6810667" cy="5160446"/>
          </a:xfrm>
        </p:spPr>
        <p:txBody>
          <a:bodyPr>
            <a:normAutofit/>
          </a:bodyPr>
          <a:lstStyle/>
          <a:p>
            <a:pPr marL="0" indent="0">
              <a:buNone/>
            </a:pPr>
            <a:r>
              <a:rPr lang="en-US" sz="3200" dirty="0" smtClean="0"/>
              <a:t>Why do we care about functions?</a:t>
            </a:r>
          </a:p>
          <a:p>
            <a:r>
              <a:rPr lang="en-US" sz="3200" dirty="0" smtClean="0"/>
              <a:t>You’ll use functions other people have written a lot – that’s one of the strengths of Python</a:t>
            </a:r>
          </a:p>
          <a:p>
            <a:r>
              <a:rPr lang="en-US" sz="3200" dirty="0" smtClean="0"/>
              <a:t>Any time you find yourself copy/pasting the same code several times – make it a function!</a:t>
            </a:r>
          </a:p>
          <a:p>
            <a:endParaRPr lang="en-US" sz="2800" dirty="0" smtClean="0"/>
          </a:p>
        </p:txBody>
      </p:sp>
    </p:spTree>
    <p:extLst>
      <p:ext uri="{BB962C8B-B14F-4D97-AF65-F5344CB8AC3E}">
        <p14:creationId xmlns:p14="http://schemas.microsoft.com/office/powerpoint/2010/main" val="32479652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7" y="2689715"/>
            <a:ext cx="9905998" cy="1478570"/>
          </a:xfrm>
        </p:spPr>
        <p:txBody>
          <a:bodyPr/>
          <a:lstStyle/>
          <a:p>
            <a:r>
              <a:rPr lang="en-US" dirty="0" smtClean="0"/>
              <a:t>CODE DEMO: saving time with functions</a:t>
            </a:r>
            <a:endParaRPr lang="en-US" dirty="0"/>
          </a:p>
        </p:txBody>
      </p:sp>
    </p:spTree>
    <p:extLst>
      <p:ext uri="{BB962C8B-B14F-4D97-AF65-F5344CB8AC3E}">
        <p14:creationId xmlns:p14="http://schemas.microsoft.com/office/powerpoint/2010/main" val="48176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a:t>
            </a:r>
            <a:r>
              <a:rPr lang="en-US" dirty="0" smtClean="0">
                <a:solidFill>
                  <a:srgbClr val="FFFFFF"/>
                </a:solidFill>
              </a:rPr>
              <a:t>3</a:t>
            </a:r>
            <a:endParaRPr lang="en-US" dirty="0">
              <a:solidFill>
                <a:srgbClr val="FFFFFF"/>
              </a:solidFill>
            </a:endParaRPr>
          </a:p>
        </p:txBody>
      </p:sp>
      <p:sp>
        <p:nvSpPr>
          <p:cNvPr id="73" name="Content Placeholder 2"/>
          <p:cNvSpPr>
            <a:spLocks noGrp="1"/>
          </p:cNvSpPr>
          <p:nvPr>
            <p:ph idx="1"/>
          </p:nvPr>
        </p:nvSpPr>
        <p:spPr>
          <a:xfrm>
            <a:off x="4438357" y="2835564"/>
            <a:ext cx="6810667" cy="2210626"/>
          </a:xfrm>
        </p:spPr>
        <p:txBody>
          <a:bodyPr>
            <a:normAutofit/>
          </a:bodyPr>
          <a:lstStyle/>
          <a:p>
            <a:pPr marL="0" indent="0">
              <a:buNone/>
            </a:pPr>
            <a:r>
              <a:rPr lang="en-US" sz="3200" dirty="0" smtClean="0"/>
              <a:t>Other </a:t>
            </a:r>
            <a:r>
              <a:rPr lang="en-US" sz="3200" dirty="0" err="1" smtClean="0"/>
              <a:t>Hackerrank</a:t>
            </a:r>
            <a:r>
              <a:rPr lang="en-US" sz="3200" dirty="0" smtClean="0"/>
              <a:t> questions before we move on to </a:t>
            </a:r>
            <a:r>
              <a:rPr lang="en-US" sz="3200" dirty="0" err="1" smtClean="0"/>
              <a:t>Github</a:t>
            </a:r>
            <a:r>
              <a:rPr lang="en-US" sz="3200" dirty="0" smtClean="0"/>
              <a:t>?</a:t>
            </a:r>
            <a:endParaRPr lang="en-US" sz="3200" dirty="0" smtClean="0"/>
          </a:p>
          <a:p>
            <a:pPr marL="0" indent="0">
              <a:buNone/>
            </a:pPr>
            <a:endParaRPr lang="en-US" sz="2800" dirty="0" smtClean="0"/>
          </a:p>
        </p:txBody>
      </p:sp>
    </p:spTree>
    <p:extLst>
      <p:ext uri="{BB962C8B-B14F-4D97-AF65-F5344CB8AC3E}">
        <p14:creationId xmlns:p14="http://schemas.microsoft.com/office/powerpoint/2010/main" val="38647461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What is </a:t>
            </a:r>
            <a:r>
              <a:rPr lang="en-US" dirty="0" err="1" smtClean="0">
                <a:solidFill>
                  <a:srgbClr val="FFFFFF"/>
                </a:solidFill>
              </a:rPr>
              <a:t>git</a:t>
            </a:r>
            <a:r>
              <a:rPr lang="en-US" dirty="0" smtClean="0">
                <a:solidFill>
                  <a:srgbClr val="FFFFFF"/>
                </a:solidFill>
              </a:rPr>
              <a:t>/</a:t>
            </a:r>
            <a:r>
              <a:rPr lang="en-US" dirty="0" err="1" smtClean="0">
                <a:solidFill>
                  <a:srgbClr val="FFFFFF"/>
                </a:solidFill>
              </a:rPr>
              <a:t>github</a:t>
            </a:r>
            <a:r>
              <a:rPr lang="en-US" dirty="0">
                <a:solidFill>
                  <a:srgbClr val="FFFFFF"/>
                </a:solidFill>
              </a:rPr>
              <a:t>?</a:t>
            </a:r>
            <a:endParaRPr lang="en-US" dirty="0">
              <a:solidFill>
                <a:srgbClr val="FFFFFF"/>
              </a:solidFill>
            </a:endParaRPr>
          </a:p>
        </p:txBody>
      </p:sp>
      <p:sp>
        <p:nvSpPr>
          <p:cNvPr id="3" name="Content Placeholder 2"/>
          <p:cNvSpPr>
            <a:spLocks noGrp="1"/>
          </p:cNvSpPr>
          <p:nvPr>
            <p:ph idx="1"/>
          </p:nvPr>
        </p:nvSpPr>
        <p:spPr>
          <a:xfrm>
            <a:off x="4394405" y="489472"/>
            <a:ext cx="7695995" cy="6262310"/>
          </a:xfrm>
        </p:spPr>
        <p:txBody>
          <a:bodyPr>
            <a:normAutofit fontScale="55000" lnSpcReduction="20000"/>
          </a:bodyPr>
          <a:lstStyle/>
          <a:p>
            <a:pPr marL="0" indent="0">
              <a:buNone/>
            </a:pPr>
            <a:r>
              <a:rPr lang="en-US" sz="4000" dirty="0" smtClean="0"/>
              <a:t>What is </a:t>
            </a:r>
            <a:r>
              <a:rPr lang="en-US" sz="4000" dirty="0" err="1" smtClean="0"/>
              <a:t>Git</a:t>
            </a:r>
            <a:r>
              <a:rPr lang="en-US" sz="4000" dirty="0" smtClean="0"/>
              <a:t>?</a:t>
            </a:r>
            <a:endParaRPr lang="en-US" sz="4000" dirty="0" smtClean="0"/>
          </a:p>
          <a:p>
            <a:pPr lvl="1"/>
            <a:r>
              <a:rPr lang="en-US" sz="3600" dirty="0" err="1" smtClean="0"/>
              <a:t>Git</a:t>
            </a:r>
            <a:r>
              <a:rPr lang="en-US" sz="3600" dirty="0" smtClean="0"/>
              <a:t> is a version control system.</a:t>
            </a:r>
          </a:p>
          <a:p>
            <a:pPr lvl="2"/>
            <a:r>
              <a:rPr lang="en-US" sz="3400" dirty="0" smtClean="0"/>
              <a:t>It can tell when you’ve made changes to a file and lets you manage those changes</a:t>
            </a:r>
          </a:p>
          <a:p>
            <a:pPr marL="0" indent="0">
              <a:buNone/>
            </a:pPr>
            <a:r>
              <a:rPr lang="en-US" sz="4000" dirty="0" smtClean="0"/>
              <a:t>What is </a:t>
            </a:r>
            <a:r>
              <a:rPr lang="en-US" sz="4000" dirty="0" err="1" smtClean="0"/>
              <a:t>Github</a:t>
            </a:r>
            <a:r>
              <a:rPr lang="en-US" sz="4000" dirty="0" smtClean="0"/>
              <a:t>?</a:t>
            </a:r>
          </a:p>
          <a:p>
            <a:pPr lvl="1"/>
            <a:r>
              <a:rPr lang="en-US" sz="3600" dirty="0" err="1" smtClean="0"/>
              <a:t>Github</a:t>
            </a:r>
            <a:r>
              <a:rPr lang="en-US" sz="3600" dirty="0" smtClean="0"/>
              <a:t> is an interface for tracking and storing and sharing changes</a:t>
            </a:r>
          </a:p>
          <a:p>
            <a:pPr lvl="1"/>
            <a:r>
              <a:rPr lang="en-US" sz="3600" dirty="0" smtClean="0"/>
              <a:t>There are other interfaces that run on top of </a:t>
            </a:r>
            <a:r>
              <a:rPr lang="en-US" sz="3600" dirty="0" err="1" smtClean="0"/>
              <a:t>Git</a:t>
            </a:r>
            <a:r>
              <a:rPr lang="en-US" sz="3600" dirty="0" smtClean="0"/>
              <a:t> (e.g. </a:t>
            </a:r>
            <a:r>
              <a:rPr lang="en-US" sz="3600" dirty="0" err="1" smtClean="0"/>
              <a:t>Bitbucket</a:t>
            </a:r>
            <a:r>
              <a:rPr lang="en-US" sz="3600" dirty="0" smtClean="0"/>
              <a:t>) but </a:t>
            </a:r>
            <a:r>
              <a:rPr lang="en-US" sz="3600" dirty="0" err="1" smtClean="0"/>
              <a:t>Github</a:t>
            </a:r>
            <a:r>
              <a:rPr lang="en-US" sz="3600" dirty="0" smtClean="0"/>
              <a:t> is free and most widely used</a:t>
            </a:r>
          </a:p>
          <a:p>
            <a:pPr marL="0" indent="0">
              <a:buNone/>
            </a:pPr>
            <a:r>
              <a:rPr lang="en-US" sz="4000" dirty="0" smtClean="0"/>
              <a:t>Why should I care?</a:t>
            </a:r>
          </a:p>
          <a:p>
            <a:pPr lvl="1"/>
            <a:r>
              <a:rPr lang="en-US" sz="3600" dirty="0" smtClean="0"/>
              <a:t>Jobs often ask if you know how to use this tool. Will come up in code reviews and collaborating with teams</a:t>
            </a:r>
          </a:p>
          <a:p>
            <a:pPr lvl="1"/>
            <a:r>
              <a:rPr lang="en-US" sz="3600" dirty="0" smtClean="0"/>
              <a:t>Can save you the headaches of v1, v2, final_v2…. And trying to revert to a version of your code that used to work</a:t>
            </a:r>
          </a:p>
          <a:p>
            <a:pPr lvl="1"/>
            <a:r>
              <a:rPr lang="en-US" sz="3600" dirty="0" smtClean="0"/>
              <a:t>Can share your code with other people (employers?) and can download other people’s projects</a:t>
            </a:r>
            <a:endParaRPr lang="en-US" sz="3600" dirty="0" smtClean="0"/>
          </a:p>
        </p:txBody>
      </p:sp>
    </p:spTree>
    <p:extLst>
      <p:ext uri="{BB962C8B-B14F-4D97-AF65-F5344CB8AC3E}">
        <p14:creationId xmlns:p14="http://schemas.microsoft.com/office/powerpoint/2010/main" val="35012220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725" y="2689715"/>
            <a:ext cx="4640550" cy="1478570"/>
          </a:xfrm>
        </p:spPr>
        <p:txBody>
          <a:bodyPr/>
          <a:lstStyle/>
          <a:p>
            <a:r>
              <a:rPr lang="en-US" dirty="0" smtClean="0"/>
              <a:t>CODE DEMO: </a:t>
            </a:r>
            <a:r>
              <a:rPr lang="en-US" dirty="0" err="1" smtClean="0"/>
              <a:t>github</a:t>
            </a:r>
            <a:r>
              <a:rPr lang="en-US" dirty="0" smtClean="0"/>
              <a:t>!</a:t>
            </a:r>
            <a:endParaRPr lang="en-US" dirty="0"/>
          </a:p>
        </p:txBody>
      </p:sp>
    </p:spTree>
    <p:extLst>
      <p:ext uri="{BB962C8B-B14F-4D97-AF65-F5344CB8AC3E}">
        <p14:creationId xmlns:p14="http://schemas.microsoft.com/office/powerpoint/2010/main" val="3061776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0</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Create a repository</a:t>
            </a:r>
          </a:p>
          <a:p>
            <a:pPr marL="0" indent="0">
              <a:buNone/>
            </a:pPr>
            <a:endParaRPr lang="en-US" sz="3600" dirty="0" smtClean="0"/>
          </a:p>
        </p:txBody>
      </p:sp>
      <p:sp>
        <p:nvSpPr>
          <p:cNvPr id="73" name="Content Placeholder 2"/>
          <p:cNvSpPr txBox="1">
            <a:spLocks/>
          </p:cNvSpPr>
          <p:nvPr/>
        </p:nvSpPr>
        <p:spPr>
          <a:xfrm>
            <a:off x="4394404" y="3842329"/>
            <a:ext cx="7695995" cy="79432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(If you had issues with the </a:t>
            </a:r>
            <a:r>
              <a:rPr lang="en-US" sz="4000" dirty="0" err="1" smtClean="0"/>
              <a:t>Github</a:t>
            </a:r>
            <a:r>
              <a:rPr lang="en-US" sz="4000" dirty="0" smtClean="0"/>
              <a:t> homework and you aren’t set up, let us know now and we’ll help while everyone is working on this)</a:t>
            </a:r>
          </a:p>
          <a:p>
            <a:pPr marL="0" indent="0">
              <a:buFont typeface="Arial" panose="020B0604020202020204" pitchFamily="34" charset="0"/>
              <a:buNone/>
            </a:pPr>
            <a:endParaRPr lang="en-US" sz="3600" dirty="0" smtClean="0"/>
          </a:p>
        </p:txBody>
      </p:sp>
    </p:spTree>
    <p:extLst>
      <p:ext uri="{BB962C8B-B14F-4D97-AF65-F5344CB8AC3E}">
        <p14:creationId xmlns:p14="http://schemas.microsoft.com/office/powerpoint/2010/main" val="16209939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1</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Write some code</a:t>
            </a:r>
            <a:endParaRPr lang="en-US" sz="3600" dirty="0" smtClean="0"/>
          </a:p>
        </p:txBody>
      </p:sp>
    </p:spTree>
    <p:extLst>
      <p:ext uri="{BB962C8B-B14F-4D97-AF65-F5344CB8AC3E}">
        <p14:creationId xmlns:p14="http://schemas.microsoft.com/office/powerpoint/2010/main" val="670743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Quick notes!</a:t>
            </a:r>
            <a:endParaRPr lang="en-US" dirty="0">
              <a:solidFill>
                <a:srgbClr val="FFFFFF"/>
              </a:solidFill>
            </a:endParaRPr>
          </a:p>
        </p:txBody>
      </p:sp>
      <p:sp>
        <p:nvSpPr>
          <p:cNvPr id="3" name="Content Placeholder 2"/>
          <p:cNvSpPr>
            <a:spLocks noGrp="1"/>
          </p:cNvSpPr>
          <p:nvPr>
            <p:ph idx="1"/>
          </p:nvPr>
        </p:nvSpPr>
        <p:spPr>
          <a:xfrm>
            <a:off x="4571772" y="1724016"/>
            <a:ext cx="6613463" cy="3133261"/>
          </a:xfrm>
        </p:spPr>
        <p:txBody>
          <a:bodyPr>
            <a:noAutofit/>
          </a:bodyPr>
          <a:lstStyle/>
          <a:p>
            <a:r>
              <a:rPr lang="en-US" sz="2800" dirty="0" smtClean="0"/>
              <a:t>Way to use slack for help! Keep it up!</a:t>
            </a:r>
          </a:p>
          <a:p>
            <a:r>
              <a:rPr lang="en-US" sz="2800" dirty="0" smtClean="0"/>
              <a:t>Remember: don’t be shy about questions!</a:t>
            </a:r>
          </a:p>
          <a:p>
            <a:pPr lvl="1"/>
            <a:r>
              <a:rPr lang="en-US" dirty="0" smtClean="0"/>
              <a:t>Especially call me out on programmer jargon!</a:t>
            </a:r>
            <a:endParaRPr lang="en-US" dirty="0" smtClean="0"/>
          </a:p>
        </p:txBody>
      </p:sp>
    </p:spTree>
    <p:extLst>
      <p:ext uri="{BB962C8B-B14F-4D97-AF65-F5344CB8AC3E}">
        <p14:creationId xmlns:p14="http://schemas.microsoft.com/office/powerpoint/2010/main" val="9008113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2</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Commit it and push it</a:t>
            </a:r>
            <a:endParaRPr lang="en-US" sz="3600" dirty="0" smtClean="0"/>
          </a:p>
        </p:txBody>
      </p:sp>
    </p:spTree>
    <p:extLst>
      <p:ext uri="{BB962C8B-B14F-4D97-AF65-F5344CB8AC3E}">
        <p14:creationId xmlns:p14="http://schemas.microsoft.com/office/powerpoint/2010/main" val="20855880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3</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Change your code</a:t>
            </a:r>
            <a:endParaRPr lang="en-US" sz="3600" dirty="0" smtClean="0"/>
          </a:p>
        </p:txBody>
      </p:sp>
    </p:spTree>
    <p:extLst>
      <p:ext uri="{BB962C8B-B14F-4D97-AF65-F5344CB8AC3E}">
        <p14:creationId xmlns:p14="http://schemas.microsoft.com/office/powerpoint/2010/main" val="1926830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4</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Commit your changes and push it</a:t>
            </a:r>
            <a:endParaRPr lang="en-US" sz="3600" dirty="0" smtClean="0"/>
          </a:p>
        </p:txBody>
      </p:sp>
    </p:spTree>
    <p:extLst>
      <p:ext uri="{BB962C8B-B14F-4D97-AF65-F5344CB8AC3E}">
        <p14:creationId xmlns:p14="http://schemas.microsoft.com/office/powerpoint/2010/main" val="41675196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5</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Fork and clone your neighbor’s repo</a:t>
            </a:r>
            <a:endParaRPr lang="en-US" sz="3600" dirty="0" smtClean="0"/>
          </a:p>
        </p:txBody>
      </p:sp>
    </p:spTree>
    <p:extLst>
      <p:ext uri="{BB962C8B-B14F-4D97-AF65-F5344CB8AC3E}">
        <p14:creationId xmlns:p14="http://schemas.microsoft.com/office/powerpoint/2010/main" val="1796254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Step 6</a:t>
            </a:r>
            <a:endParaRPr lang="en-US" dirty="0">
              <a:solidFill>
                <a:srgbClr val="FFFFFF"/>
              </a:solidFill>
            </a:endParaRPr>
          </a:p>
        </p:txBody>
      </p:sp>
      <p:sp>
        <p:nvSpPr>
          <p:cNvPr id="3" name="Content Placeholder 2"/>
          <p:cNvSpPr>
            <a:spLocks noGrp="1"/>
          </p:cNvSpPr>
          <p:nvPr>
            <p:ph idx="1"/>
          </p:nvPr>
        </p:nvSpPr>
        <p:spPr>
          <a:xfrm>
            <a:off x="4394405" y="2872509"/>
            <a:ext cx="7695995" cy="794328"/>
          </a:xfrm>
        </p:spPr>
        <p:txBody>
          <a:bodyPr>
            <a:normAutofit lnSpcReduction="10000"/>
          </a:bodyPr>
          <a:lstStyle/>
          <a:p>
            <a:pPr marL="0" indent="0">
              <a:buNone/>
            </a:pPr>
            <a:r>
              <a:rPr lang="en-US" sz="4000" dirty="0" smtClean="0"/>
              <a:t>Change it, commit it, push it!</a:t>
            </a:r>
            <a:endParaRPr lang="en-US" sz="3600" dirty="0" smtClean="0"/>
          </a:p>
        </p:txBody>
      </p:sp>
    </p:spTree>
    <p:extLst>
      <p:ext uri="{BB962C8B-B14F-4D97-AF65-F5344CB8AC3E}">
        <p14:creationId xmlns:p14="http://schemas.microsoft.com/office/powerpoint/2010/main" val="2167755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p>
          <a:p>
            <a:r>
              <a:rPr lang="en-US" sz="2800" dirty="0" smtClean="0"/>
              <a:t>Why Python</a:t>
            </a:r>
          </a:p>
          <a:p>
            <a:r>
              <a:rPr lang="en-US" sz="2800" dirty="0"/>
              <a:t>Install </a:t>
            </a:r>
            <a:r>
              <a:rPr lang="en-US" sz="2800" dirty="0" smtClean="0"/>
              <a:t>Anaconda</a:t>
            </a:r>
          </a:p>
          <a:p>
            <a:r>
              <a:rPr lang="en-US" sz="2800" dirty="0" smtClean="0"/>
              <a:t>Review Homework</a:t>
            </a:r>
          </a:p>
          <a:p>
            <a:pPr lvl="1"/>
            <a:r>
              <a:rPr lang="en-US" sz="2400" dirty="0" smtClean="0"/>
              <a:t>Odds and Evens</a:t>
            </a:r>
          </a:p>
          <a:p>
            <a:pPr lvl="1"/>
            <a:r>
              <a:rPr lang="en-US" sz="2400" dirty="0" smtClean="0"/>
              <a:t>Functions</a:t>
            </a:r>
          </a:p>
          <a:p>
            <a:pPr lvl="1"/>
            <a:r>
              <a:rPr lang="en-US" sz="2400" dirty="0" smtClean="0"/>
              <a:t>Other questions?</a:t>
            </a:r>
          </a:p>
          <a:p>
            <a:pPr lvl="1"/>
            <a:r>
              <a:rPr lang="en-US" sz="2400" dirty="0" err="1" smtClean="0"/>
              <a:t>Github</a:t>
            </a:r>
            <a:endParaRPr lang="en-US" sz="2400" dirty="0" smtClean="0"/>
          </a:p>
          <a:p>
            <a:r>
              <a:rPr lang="en-US" sz="2800" dirty="0" smtClean="0"/>
              <a:t>In-Class Assignment</a:t>
            </a:r>
          </a:p>
        </p:txBody>
      </p:sp>
    </p:spTree>
    <p:extLst>
      <p:ext uri="{BB962C8B-B14F-4D97-AF65-F5344CB8AC3E}">
        <p14:creationId xmlns:p14="http://schemas.microsoft.com/office/powerpoint/2010/main" val="3383926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291" y="2689715"/>
            <a:ext cx="7675419" cy="1478570"/>
          </a:xfrm>
        </p:spPr>
        <p:txBody>
          <a:bodyPr>
            <a:normAutofit/>
          </a:bodyPr>
          <a:lstStyle/>
          <a:p>
            <a:r>
              <a:rPr lang="en-US" dirty="0" smtClean="0"/>
              <a:t>In-class assignment: see </a:t>
            </a:r>
            <a:r>
              <a:rPr lang="en-US" dirty="0" err="1" smtClean="0"/>
              <a:t>github</a:t>
            </a:r>
            <a:endParaRPr lang="en-US" dirty="0"/>
          </a:p>
        </p:txBody>
      </p:sp>
    </p:spTree>
    <p:extLst>
      <p:ext uri="{BB962C8B-B14F-4D97-AF65-F5344CB8AC3E}">
        <p14:creationId xmlns:p14="http://schemas.microsoft.com/office/powerpoint/2010/main" val="3646390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Notes on homework</a:t>
            </a:r>
            <a:endParaRPr lang="en-US" dirty="0">
              <a:solidFill>
                <a:srgbClr val="FFFFFF"/>
              </a:solidFill>
            </a:endParaRPr>
          </a:p>
        </p:txBody>
      </p:sp>
      <p:sp>
        <p:nvSpPr>
          <p:cNvPr id="3" name="Content Placeholder 2"/>
          <p:cNvSpPr>
            <a:spLocks noGrp="1"/>
          </p:cNvSpPr>
          <p:nvPr>
            <p:ph idx="1"/>
          </p:nvPr>
        </p:nvSpPr>
        <p:spPr>
          <a:xfrm>
            <a:off x="4571772" y="1724016"/>
            <a:ext cx="6613463" cy="3133261"/>
          </a:xfrm>
        </p:spPr>
        <p:txBody>
          <a:bodyPr>
            <a:noAutofit/>
          </a:bodyPr>
          <a:lstStyle/>
          <a:p>
            <a:r>
              <a:rPr lang="en-US" sz="3200" dirty="0" smtClean="0"/>
              <a:t>Getting deeper into Python</a:t>
            </a:r>
          </a:p>
          <a:p>
            <a:r>
              <a:rPr lang="en-US" sz="3200" dirty="0" smtClean="0"/>
              <a:t>Lambda functions, etc. can be tricky</a:t>
            </a:r>
          </a:p>
          <a:p>
            <a:pPr lvl="1"/>
            <a:r>
              <a:rPr lang="en-US" sz="2400" dirty="0" smtClean="0"/>
              <a:t>Sometimes even I get confused</a:t>
            </a:r>
          </a:p>
          <a:p>
            <a:r>
              <a:rPr lang="en-US" sz="3200" dirty="0" smtClean="0"/>
              <a:t>Stay with it, use slack, now would be a good time to use study groups</a:t>
            </a:r>
          </a:p>
        </p:txBody>
      </p:sp>
    </p:spTree>
    <p:extLst>
      <p:ext uri="{BB962C8B-B14F-4D97-AF65-F5344CB8AC3E}">
        <p14:creationId xmlns:p14="http://schemas.microsoft.com/office/powerpoint/2010/main" val="3511917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p>
          <a:p>
            <a:r>
              <a:rPr lang="en-US" sz="2800" dirty="0" smtClean="0"/>
              <a:t>Why Python</a:t>
            </a:r>
          </a:p>
          <a:p>
            <a:r>
              <a:rPr lang="en-US" sz="2800" dirty="0"/>
              <a:t>Install </a:t>
            </a:r>
            <a:r>
              <a:rPr lang="en-US" sz="2800" dirty="0" smtClean="0"/>
              <a:t>Anaconda</a:t>
            </a:r>
          </a:p>
          <a:p>
            <a:r>
              <a:rPr lang="en-US" sz="2800" dirty="0" smtClean="0"/>
              <a:t>Review Homework</a:t>
            </a:r>
          </a:p>
          <a:p>
            <a:pPr lvl="1"/>
            <a:r>
              <a:rPr lang="en-US" sz="2400" dirty="0" smtClean="0"/>
              <a:t>Odds and Evens</a:t>
            </a:r>
          </a:p>
          <a:p>
            <a:pPr lvl="1"/>
            <a:r>
              <a:rPr lang="en-US" sz="2400" dirty="0" smtClean="0"/>
              <a:t>Functions</a:t>
            </a:r>
          </a:p>
          <a:p>
            <a:pPr lvl="1"/>
            <a:r>
              <a:rPr lang="en-US" sz="2400" dirty="0" smtClean="0"/>
              <a:t>Other questions?</a:t>
            </a:r>
          </a:p>
          <a:p>
            <a:pPr lvl="1"/>
            <a:r>
              <a:rPr lang="en-US" sz="2400" dirty="0" err="1" smtClean="0"/>
              <a:t>Github</a:t>
            </a:r>
            <a:endParaRPr lang="en-US" sz="2400" dirty="0" smtClean="0"/>
          </a:p>
          <a:p>
            <a:r>
              <a:rPr lang="en-US" sz="2800" dirty="0" smtClean="0"/>
              <a:t>In-Class Assignment</a:t>
            </a:r>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394405" y="489472"/>
            <a:ext cx="7226787" cy="5595444"/>
          </a:xfrm>
        </p:spPr>
        <p:txBody>
          <a:bodyPr>
            <a:normAutofit/>
          </a:bodyPr>
          <a:lstStyle/>
          <a:p>
            <a:pPr marL="0" indent="0">
              <a:buNone/>
            </a:pPr>
            <a:r>
              <a:rPr lang="en-US" sz="4000" dirty="0" smtClean="0"/>
              <a:t>What is Python?</a:t>
            </a:r>
          </a:p>
          <a:p>
            <a:r>
              <a:rPr lang="en-US" sz="4000" dirty="0" smtClean="0"/>
              <a:t>General-purpose programming language</a:t>
            </a:r>
          </a:p>
          <a:p>
            <a:r>
              <a:rPr lang="en-US" sz="4000" dirty="0" smtClean="0"/>
              <a:t>Designed to be “readable”, fast to develop, quick to debug</a:t>
            </a:r>
          </a:p>
          <a:p>
            <a:r>
              <a:rPr lang="en-US" sz="4000" dirty="0" smtClean="0"/>
              <a:t>Lots of open-source packages and modules</a:t>
            </a:r>
          </a:p>
          <a:p>
            <a:endParaRPr lang="en-US" sz="4000" dirty="0" smtClean="0"/>
          </a:p>
        </p:txBody>
      </p:sp>
    </p:spTree>
    <p:extLst>
      <p:ext uri="{BB962C8B-B14F-4D97-AF65-F5344CB8AC3E}">
        <p14:creationId xmlns:p14="http://schemas.microsoft.com/office/powerpoint/2010/main" val="3628618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824" y="708548"/>
            <a:ext cx="6886574" cy="570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4404970" y="168205"/>
            <a:ext cx="7225055" cy="400110"/>
          </a:xfrm>
          <a:prstGeom prst="rect">
            <a:avLst/>
          </a:prstGeom>
          <a:solidFill>
            <a:schemeClr val="bg2">
              <a:lumMod val="60000"/>
              <a:lumOff val="40000"/>
            </a:schemeClr>
          </a:solidFill>
        </p:spPr>
        <p:txBody>
          <a:bodyPr wrap="none" rtlCol="0">
            <a:spAutoFit/>
          </a:bodyPr>
          <a:lstStyle/>
          <a:p>
            <a:r>
              <a:rPr lang="en-US" sz="2000" b="1" dirty="0" smtClean="0"/>
              <a:t>Python is the fastest growing language on </a:t>
            </a:r>
            <a:r>
              <a:rPr lang="en-US" sz="2000" b="1" dirty="0" err="1" smtClean="0"/>
              <a:t>Stackoverflow</a:t>
            </a:r>
            <a:endParaRPr lang="en-US" sz="2000" b="1" dirty="0"/>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5"/>
              </a:rPr>
              <a:t>https://stackoverflow.blog/2017/09/06/incredible-growth-python/</a:t>
            </a:r>
            <a:endParaRPr lang="en-US" sz="1400" dirty="0"/>
          </a:p>
        </p:txBody>
      </p:sp>
    </p:spTree>
    <p:extLst>
      <p:ext uri="{BB962C8B-B14F-4D97-AF65-F5344CB8AC3E}">
        <p14:creationId xmlns:p14="http://schemas.microsoft.com/office/powerpoint/2010/main" val="85097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4"/>
              </a:rPr>
              <a:t>https://octoverse.github.com/</a:t>
            </a:r>
            <a:endParaRPr lang="en-US" sz="14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941" y="798240"/>
            <a:ext cx="7868280" cy="542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22162" y="225094"/>
            <a:ext cx="8069838" cy="400110"/>
          </a:xfrm>
          <a:prstGeom prst="rect">
            <a:avLst/>
          </a:prstGeom>
          <a:solidFill>
            <a:schemeClr val="bg2">
              <a:lumMod val="60000"/>
              <a:lumOff val="40000"/>
            </a:schemeClr>
          </a:solidFill>
        </p:spPr>
        <p:txBody>
          <a:bodyPr wrap="none" rtlCol="0">
            <a:spAutoFit/>
          </a:bodyPr>
          <a:lstStyle/>
          <a:p>
            <a:r>
              <a:rPr lang="en-US" sz="2000" b="1" dirty="0" smtClean="0"/>
              <a:t>Python is the 2</a:t>
            </a:r>
            <a:r>
              <a:rPr lang="en-US" sz="2000" b="1" baseline="30000" dirty="0" smtClean="0"/>
              <a:t>nd</a:t>
            </a:r>
            <a:r>
              <a:rPr lang="en-US" sz="2000" b="1" dirty="0" smtClean="0"/>
              <a:t> most popular language in </a:t>
            </a:r>
            <a:r>
              <a:rPr lang="en-US" sz="2000" b="1" dirty="0" err="1" smtClean="0"/>
              <a:t>Github</a:t>
            </a:r>
            <a:r>
              <a:rPr lang="en-US" sz="2000" b="1" dirty="0" smtClean="0"/>
              <a:t> Repositories</a:t>
            </a:r>
            <a:endParaRPr lang="en-US" sz="2000" b="1" dirty="0"/>
          </a:p>
        </p:txBody>
      </p:sp>
    </p:spTree>
    <p:extLst>
      <p:ext uri="{BB962C8B-B14F-4D97-AF65-F5344CB8AC3E}">
        <p14:creationId xmlns:p14="http://schemas.microsoft.com/office/powerpoint/2010/main" val="1357452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458" b="35313"/>
          <a:stretch/>
        </p:blipFill>
        <p:spPr bwMode="auto">
          <a:xfrm>
            <a:off x="4381499" y="517052"/>
            <a:ext cx="6762750" cy="596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72"/>
          <p:cNvSpPr txBox="1"/>
          <p:nvPr/>
        </p:nvSpPr>
        <p:spPr>
          <a:xfrm>
            <a:off x="6096000" y="152661"/>
            <a:ext cx="4573688" cy="400110"/>
          </a:xfrm>
          <a:prstGeom prst="rect">
            <a:avLst/>
          </a:prstGeom>
          <a:solidFill>
            <a:schemeClr val="bg2">
              <a:lumMod val="60000"/>
              <a:lumOff val="40000"/>
            </a:schemeClr>
          </a:solidFill>
        </p:spPr>
        <p:txBody>
          <a:bodyPr wrap="none" rtlCol="0">
            <a:spAutoFit/>
          </a:bodyPr>
          <a:lstStyle/>
          <a:p>
            <a:r>
              <a:rPr lang="en-US" sz="2000" b="1" dirty="0" smtClean="0"/>
              <a:t>Professional developers use Python</a:t>
            </a:r>
            <a:endParaRPr lang="en-US" sz="2000" b="1" dirty="0"/>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5"/>
              </a:rPr>
              <a:t>https://insights.stackoverflow.com/survey/2019#technology</a:t>
            </a:r>
            <a:endParaRPr lang="en-US" sz="1400" dirty="0"/>
          </a:p>
        </p:txBody>
      </p:sp>
    </p:spTree>
    <p:extLst>
      <p:ext uri="{BB962C8B-B14F-4D97-AF65-F5344CB8AC3E}">
        <p14:creationId xmlns:p14="http://schemas.microsoft.com/office/powerpoint/2010/main" val="38659467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4B9C16B-AC4A-44ED-9075-F76549B46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62A2FEB6-F419-4684-9ABC-9E32E012E8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xmlns="" id="{21E24A15-28D6-4CEB-9268-0BB0BEEAF38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345933F-9633-4510-90E1-08B0E2A19E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68A48FB-1BE4-4053-A76F-5A5511BA0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8149777B-6A9F-4C95-BF44-F964645071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0654845E-622A-4AD3-8F3A-6E1DEAB5FC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F1C0739-3D08-4C83-857E-B0724A6E8C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235EAA0-7D5A-453A-9643-EE7A4954E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94C6FB7C-72DE-42DE-8F58-CCE9B8F556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FE31E0FE-EC8D-4EA7-BD9D-02F8C54F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9FE4B12-13E0-48F9-9E18-66406B8D3C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87FAADC3-B321-43EE-B8F3-2842D84098D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90461464-1683-402F-A72B-8558CC67774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0F594E7-32D0-45B9-A3CF-636CF6FCBD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AEF60E1-26C2-4E3C-B839-347DDD23C3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792FE54B-EE9D-4E57-B6BC-6A9196BE89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72BE56DF-619D-463E-8F88-CABA09DA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430457-1935-4BBF-A6A7-7C3125A02EF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B006150-E547-4E84-A2B1-59131F3D5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A8CD074-956B-41A4-870B-001554B69B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070C253B-974E-459F-AD0B-7057224828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BC07B3D-A631-44EA-861A-7D80383A10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32039DC6-B4CF-4A5A-8D17-3A568D125C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99E0C81F-5D8D-4AF8-BDE5-4DF75868F7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0D946680-855C-41EC-BBA2-61F6F776E54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6FAD9E8-6E13-45A0-A5D6-8BCAD27B40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CCBC8FA-0581-454F-9FD1-6B6102A1A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5D6C328F-65A5-41E8-86E9-E4E638CC3B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xmlns="" id="{3E94A106-9341-485C-9057-9D62B2BD08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53044DC-4918-43DA-B49D-91673C6C9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1DCE6B36-1420-43AB-86CF-4E653A517B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xmlns="" id="{72626E0B-9628-468E-A713-011C02F60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xmlns="" id="{93F7977A-BD91-4B0D-9A8D-372DB67AD8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xmlns="" id="{9FEE6A56-01A1-404D-864E-1C2587C9AF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xmlns="" id="{E74DBBF2-EF6F-4E3E-B183-F8EEE76094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xmlns="" id="{ABCF0F27-B056-474C-A0FB-1DB747A92F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xmlns="" id="{0A0A5B7B-BA2A-45CC-AABE-9D5B08A5D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xmlns="" id="{3C9A5D2B-1787-4954-9108-B9D497A87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xmlns="" id="{818C4F8B-7556-49A7-83C6-C8F631F6A9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xmlns="" id="{22BED614-D078-47EA-9C72-190217FDD5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xmlns="" id="{73DE0BF2-86D7-4038-AC4B-AF0F116A5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xmlns="" id="{11D8BB55-D027-420C-9EF9-49B3BA79DC7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xmlns="" id="{3FAEF5CE-07ED-46A7-9777-D86C7071958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xmlns="" id="{29CAFB1A-357C-4313-B734-1CD4E4F9D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xmlns="" id="{653161D3-8634-4BB7-A2BC-028C4EAA15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xmlns="" id="{9537546A-6FF1-408B-AFE2-BBF7D3482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xmlns="" id="{F73EE662-79B7-404B-B1B8-0E096BE4CD6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xmlns="" id="{B6DDB906-1F52-4D64-8493-4816EDDD34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xmlns="" id="{4FA472A5-ABEA-4961-897B-7EB96AF09A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xmlns="" id="{54226E99-C38F-4456-A1F8-8897483FD9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xmlns="" id="{0A4A0196-A383-4629-B9A5-9C87E846C1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xmlns="" id="{BA5E608D-2E7B-4662-A9A0-18D4E0F0DC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xmlns="" id="{5E211F37-790F-4BD7-B055-022AE0C2E6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xmlns="" id="{96F375D0-232A-490A-9499-CB5FBA3FD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xmlns="" id="{6B33B423-FD0F-4780-A0D6-32FC040B37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xmlns="" id="{B6BD1710-838F-4CDD-A000-C6C710A6A0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xmlns="" id="{0BB93533-1C95-4B0A-B0E2-168602B08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xmlns="" id="{CB0B113D-1987-4D89-A475-511E092FE1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xmlns="" id="{9BE36DBF-0333-4D36-A5BF-81FDA2406FE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73" name="TextBox 72"/>
          <p:cNvSpPr txBox="1"/>
          <p:nvPr/>
        </p:nvSpPr>
        <p:spPr>
          <a:xfrm>
            <a:off x="4953000" y="191153"/>
            <a:ext cx="6417141" cy="400110"/>
          </a:xfrm>
          <a:prstGeom prst="rect">
            <a:avLst/>
          </a:prstGeom>
          <a:solidFill>
            <a:schemeClr val="bg2">
              <a:lumMod val="60000"/>
              <a:lumOff val="40000"/>
            </a:schemeClr>
          </a:solidFill>
        </p:spPr>
        <p:txBody>
          <a:bodyPr wrap="none" rtlCol="0">
            <a:spAutoFit/>
          </a:bodyPr>
          <a:lstStyle/>
          <a:p>
            <a:r>
              <a:rPr lang="en-US" sz="2000" b="1" dirty="0" smtClean="0"/>
              <a:t>Python is the most popular Data Science language</a:t>
            </a:r>
            <a:endParaRPr lang="en-US" sz="2000" b="1" dirty="0"/>
          </a:p>
        </p:txBody>
      </p:sp>
      <p:sp>
        <p:nvSpPr>
          <p:cNvPr id="4" name="Content Placeholder 3"/>
          <p:cNvSpPr>
            <a:spLocks noGrp="1"/>
          </p:cNvSpPr>
          <p:nvPr>
            <p:ph idx="1"/>
          </p:nvPr>
        </p:nvSpPr>
        <p:spPr>
          <a:xfrm>
            <a:off x="4314824" y="6224317"/>
            <a:ext cx="7686676" cy="423862"/>
          </a:xfrm>
        </p:spPr>
        <p:txBody>
          <a:bodyPr>
            <a:noAutofit/>
          </a:bodyPr>
          <a:lstStyle/>
          <a:p>
            <a:pPr marL="0" indent="0">
              <a:buNone/>
            </a:pPr>
            <a:r>
              <a:rPr lang="en-US" sz="1400" dirty="0" smtClean="0"/>
              <a:t>Source: </a:t>
            </a:r>
            <a:r>
              <a:rPr lang="en-US" sz="1400" dirty="0">
                <a:hlinkClick r:id="rId4"/>
              </a:rPr>
              <a:t>https://www.kaggle.com/paultimothymooney/2018-kaggle-machine-learning-data-science-survey</a:t>
            </a:r>
            <a:endParaRPr lang="en-US" sz="1400"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824" y="777713"/>
            <a:ext cx="7353300" cy="527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550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4016</TotalTime>
  <Words>1059</Words>
  <Application>Microsoft Office PowerPoint</Application>
  <PresentationFormat>Widescreen</PresentationFormat>
  <Paragraphs>162</Paragraphs>
  <Slides>37</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Trebuchet MS</vt:lpstr>
      <vt:lpstr>Tw Cen MT</vt:lpstr>
      <vt:lpstr>Circuit</vt:lpstr>
      <vt:lpstr>1_Circuit</vt:lpstr>
      <vt:lpstr>Data science week 2</vt:lpstr>
      <vt:lpstr>Attendance Code</vt:lpstr>
      <vt:lpstr>Quick notes!</vt:lpstr>
      <vt:lpstr>Welcome to Python!</vt:lpstr>
      <vt:lpstr>Welcome to Python!</vt:lpstr>
      <vt:lpstr>Why are we teaching you python?</vt:lpstr>
      <vt:lpstr>Why are we teaching you python?</vt:lpstr>
      <vt:lpstr>Why are we teaching you python?</vt:lpstr>
      <vt:lpstr>Why are we teaching you python?</vt:lpstr>
      <vt:lpstr>Why are we teaching you python?</vt:lpstr>
      <vt:lpstr>What can you do with python?</vt:lpstr>
      <vt:lpstr>A note on python 2 vs python 3</vt:lpstr>
      <vt:lpstr>Welcome to Python!</vt:lpstr>
      <vt:lpstr>So how do I run python? (when I’m not on a homework website?)</vt:lpstr>
      <vt:lpstr>IDE DEMO: spyder and jupyter lab</vt:lpstr>
      <vt:lpstr>Welcome to Python!</vt:lpstr>
      <vt:lpstr>Homework review 1</vt:lpstr>
      <vt:lpstr>Homework review 2</vt:lpstr>
      <vt:lpstr>What is a function?</vt:lpstr>
      <vt:lpstr>Anatomy of a function</vt:lpstr>
      <vt:lpstr>CODE DEMO: GREETING FUNCTION</vt:lpstr>
      <vt:lpstr>Homework review 2</vt:lpstr>
      <vt:lpstr>WHY FUNCTIONS ARE IMPORTANT</vt:lpstr>
      <vt:lpstr>CODE DEMO: saving time with functions</vt:lpstr>
      <vt:lpstr>Homework review 3</vt:lpstr>
      <vt:lpstr>What is git/github?</vt:lpstr>
      <vt:lpstr>CODE DEMO: github!</vt:lpstr>
      <vt:lpstr>Step 0</vt:lpstr>
      <vt:lpstr>Step 1</vt:lpstr>
      <vt:lpstr>Step 2</vt:lpstr>
      <vt:lpstr>Step 3</vt:lpstr>
      <vt:lpstr>Step 4</vt:lpstr>
      <vt:lpstr>Step 5</vt:lpstr>
      <vt:lpstr>Step 6</vt:lpstr>
      <vt:lpstr>Welcome to Python!</vt:lpstr>
      <vt:lpstr>In-class assignment: see github</vt:lpstr>
      <vt:lpstr>Notes on 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Michelle Faits</cp:lastModifiedBy>
  <cp:revision>67</cp:revision>
  <dcterms:created xsi:type="dcterms:W3CDTF">2019-01-21T21:50:42Z</dcterms:created>
  <dcterms:modified xsi:type="dcterms:W3CDTF">2020-01-30T15:36:40Z</dcterms:modified>
</cp:coreProperties>
</file>