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5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9" r:id="rId6"/>
    <p:sldId id="261" r:id="rId7"/>
    <p:sldId id="263" r:id="rId8"/>
    <p:sldId id="279" r:id="rId9"/>
    <p:sldId id="273" r:id="rId10"/>
    <p:sldId id="284" r:id="rId11"/>
    <p:sldId id="280" r:id="rId12"/>
    <p:sldId id="276" r:id="rId13"/>
    <p:sldId id="287" r:id="rId14"/>
    <p:sldId id="286" r:id="rId15"/>
    <p:sldId id="274" r:id="rId16"/>
    <p:sldId id="281" r:id="rId17"/>
    <p:sldId id="290" r:id="rId18"/>
    <p:sldId id="288" r:id="rId19"/>
    <p:sldId id="272" r:id="rId20"/>
    <p:sldId id="271" r:id="rId21"/>
    <p:sldId id="282" r:id="rId22"/>
    <p:sldId id="278" r:id="rId23"/>
    <p:sldId id="289" r:id="rId24"/>
    <p:sldId id="270" r:id="rId25"/>
  </p:sldIdLst>
  <p:sldSz cx="12190413" cy="6858000"/>
  <p:notesSz cx="6888163" cy="10020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49">
          <p15:clr>
            <a:srgbClr val="A4A3A4"/>
          </p15:clr>
        </p15:guide>
        <p15:guide id="21" pos="3908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57">
          <p15:clr>
            <a:srgbClr val="A4A3A4"/>
          </p15:clr>
        </p15:guide>
        <p15:guide id="4" pos="19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713"/>
    <a:srgbClr val="00A5E2"/>
    <a:srgbClr val="E61A5D"/>
    <a:srgbClr val="FF3162"/>
    <a:srgbClr val="624963"/>
    <a:srgbClr val="D30F4B"/>
    <a:srgbClr val="0091DF"/>
    <a:srgbClr val="00617F"/>
    <a:srgbClr val="2B6640"/>
    <a:srgbClr val="66B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5"/>
    <p:restoredTop sz="95442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192" y="360"/>
      </p:cViewPr>
      <p:guideLst>
        <p:guide orient="horz" pos="1093"/>
        <p:guide pos="619"/>
        <p:guide orient="horz" pos="2478"/>
        <p:guide orient="horz" pos="2704"/>
        <p:guide orient="horz" pos="4086"/>
        <p:guide orient="horz" pos="2592"/>
        <p:guide pos="7422"/>
        <p:guide pos="2149"/>
        <p:guide pos="3908"/>
        <p:guide pos="2376"/>
        <p:guide pos="5666"/>
        <p:guide pos="5894"/>
        <p:guide pos="4134"/>
        <p:guide pos="40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-4050" y="-114"/>
      </p:cViewPr>
      <p:guideLst>
        <p:guide orient="horz" pos="2880"/>
        <p:guide pos="2160"/>
        <p:guide orient="horz" pos="2857"/>
        <p:guide pos="19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82216" y="176715"/>
            <a:ext cx="5983605" cy="17856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216864" y="9671310"/>
            <a:ext cx="492259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494926" y="9671310"/>
            <a:ext cx="5567925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5703" y="9671310"/>
            <a:ext cx="190528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341769" y="192454"/>
            <a:ext cx="364262" cy="3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53988" y="617538"/>
            <a:ext cx="3292475" cy="18526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7598" tIns="43799" rIns="87598" bIns="437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2788" y="2938490"/>
            <a:ext cx="6506513" cy="646503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99933" y="183269"/>
            <a:ext cx="5900408" cy="185193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157508" y="9658526"/>
            <a:ext cx="540250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10/22/19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47782" y="9658526"/>
            <a:ext cx="5465661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2834" y="9658526"/>
            <a:ext cx="208896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298071" y="2056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09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0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6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6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6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45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7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44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4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A14EE25-B0A6-4C4A-8FE3-13AD8AE7D98A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0282" y="1138299"/>
            <a:ext cx="1079943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ACC3FA-741F-4DD7-A29C-E85845E74CE5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2" y="3892749"/>
            <a:ext cx="5220000" cy="259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0282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9B50E6-EFC3-4D55-B5FD-6C07B3F1809C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0EA7F3AE-922E-4A2E-A184-1A6BB453B592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6018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7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F5D252DB-0ED2-464E-8741-6A8F1AFB279A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6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551657"/>
            <a:ext cx="10800000" cy="5933094"/>
          </a:xfrm>
        </p:spPr>
        <p:txBody>
          <a:bodyPr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CF3B6FA-5BE5-423F-AE86-D3FCA9B0BA1B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D65EF7-0DB8-46AD-91BA-1361F976A2E5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07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1DAC8AC-69B9-434F-A771-029EB0ECF11E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1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576CC04-5BC7-4D90-881D-F4830D1A1CA8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0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2804E57-7BF7-4369-9EB4-F1EAB6B023F9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rea &amp;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restrict your content to this area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A92D2D8-DCB9-4F65-81AE-0C946BEE5F8C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 bwMode="gray">
          <a:xfrm>
            <a:off x="981820" y="590935"/>
            <a:ext cx="10800000" cy="4550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 area and guides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0" y="0"/>
            <a:ext cx="12190413" cy="6858002"/>
            <a:chOff x="0" y="0"/>
            <a:chExt cx="12190413" cy="6858002"/>
          </a:xfrm>
        </p:grpSpPr>
        <p:cxnSp>
          <p:nvCxnSpPr>
            <p:cNvPr id="10" name="Straight Connector 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gray">
            <a:xfrm>
              <a:off x="0" y="6484751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gray">
            <a:xfrm flipV="1">
              <a:off x="982664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gray">
            <a:xfrm flipV="1">
              <a:off x="117824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 flipV="1">
              <a:off x="620395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 flipV="1">
              <a:off x="656342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gray">
            <a:xfrm>
              <a:off x="0" y="393486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gray">
            <a:xfrm>
              <a:off x="0" y="4289945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gray">
            <a:xfrm flipV="1">
              <a:off x="3411538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gray">
            <a:xfrm flipV="1">
              <a:off x="3771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gray">
            <a:xfrm flipV="1">
              <a:off x="8992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gray">
            <a:xfrm flipV="1">
              <a:off x="93567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gray">
            <a:xfrm>
              <a:off x="98266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14,20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5.59</a:t>
              </a:r>
            </a:p>
            <a:p>
              <a:pPr algn="l"/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3030538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7,45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2.93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377247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6,45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2.54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 bwMode="gray">
            <a:xfrm>
              <a:off x="582295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0,30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0.12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6566371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1,30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0.51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861190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8,06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3.17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9357295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9,06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3.57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gray">
            <a:xfrm>
              <a:off x="1139837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15,80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6.22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1808730" y="1741637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4,70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1.85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11808730" y="62442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>
                  <a:solidFill>
                    <a:schemeClr val="accent6"/>
                  </a:solidFill>
                </a:rPr>
                <a:t>8,49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3.34</a:t>
              </a:r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11808730" y="42899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2,40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0.94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gray">
            <a:xfrm>
              <a:off x="11808730" y="369436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>
                  <a:solidFill>
                    <a:schemeClr val="accent6"/>
                  </a:solidFill>
                </a:rPr>
                <a:t>1,40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0.55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"/>
            <p:cNvCxnSpPr/>
            <p:nvPr userDrawn="1"/>
          </p:nvCxnSpPr>
          <p:spPr bwMode="gray">
            <a:xfrm flipV="1">
              <a:off x="6380857" y="0"/>
              <a:ext cx="0" cy="68580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37"/>
            <p:cNvSpPr/>
            <p:nvPr userDrawn="1"/>
          </p:nvSpPr>
          <p:spPr bwMode="gray">
            <a:xfrm>
              <a:off x="6181724" y="26194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0,80</a:t>
              </a:r>
            </a:p>
          </p:txBody>
        </p:sp>
        <p:sp>
          <p:nvSpPr>
            <p:cNvPr id="51" name="Rectangle 37"/>
            <p:cNvSpPr/>
            <p:nvPr userDrawn="1"/>
          </p:nvSpPr>
          <p:spPr bwMode="gray">
            <a:xfrm>
              <a:off x="6360320" y="26194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600" dirty="0">
                  <a:solidFill>
                    <a:schemeClr val="tx2"/>
                  </a:solidFill>
                </a:rPr>
                <a:t>0.31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sp>
          <p:nvSpPr>
            <p:cNvPr id="53" name="Rectangle 37"/>
            <p:cNvSpPr/>
            <p:nvPr userDrawn="1"/>
          </p:nvSpPr>
          <p:spPr bwMode="gray">
            <a:xfrm>
              <a:off x="11965895" y="4006695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1,90</a:t>
              </a:r>
            </a:p>
          </p:txBody>
        </p:sp>
        <p:sp>
          <p:nvSpPr>
            <p:cNvPr id="55" name="Rectangle 37"/>
            <p:cNvSpPr/>
            <p:nvPr userDrawn="1"/>
          </p:nvSpPr>
          <p:spPr bwMode="gray">
            <a:xfrm>
              <a:off x="11956369" y="4129086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0.75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cxnSp>
          <p:nvCxnSpPr>
            <p:cNvPr id="57" name="Straight Connector 27"/>
            <p:cNvCxnSpPr/>
            <p:nvPr userDrawn="1"/>
          </p:nvCxnSpPr>
          <p:spPr bwMode="gray">
            <a:xfrm>
              <a:off x="0" y="4113076"/>
              <a:ext cx="1219041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restrict your content to this area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3BC2FC-D4F7-4D79-83E6-5798C51CD9A0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257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10BFF6B-F625-4112-A1DC-C44A6FB2D2B0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2" y="0"/>
            <a:ext cx="8114954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FAAE86-FF76-44CC-A668-018373AE554F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832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29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D638D7-8796-4CCC-8CE6-AEAD9E04E798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49" y="1473902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26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33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080DD9-49B8-4603-936C-6A08F0541BA0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67E0C7B-342B-4B60-BBFA-D89E1406DD42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6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240F759-6C5A-4A96-885E-3AC3B4871ADC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7782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CC9A96C-B18F-4A61-9FE9-4BC0ED17C09C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3" y="1732750"/>
            <a:ext cx="5220000" cy="475200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603" y="1732750"/>
            <a:ext cx="5220000" cy="4752001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8E91F6B7-D9DD-40B9-8E0F-7B4E75E5DBFB}" type="datetime1">
              <a:rPr lang="en-US" smtClean="0"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  <p:sldLayoutId id="2147484348" r:id="rId13"/>
    <p:sldLayoutId id="2147484349" r:id="rId14"/>
    <p:sldLayoutId id="2147484350" r:id="rId15"/>
    <p:sldLayoutId id="2147484351" r:id="rId16"/>
    <p:sldLayoutId id="2147484352" r:id="rId17"/>
    <p:sldLayoutId id="2147484353" r:id="rId18"/>
    <p:sldLayoutId id="214748435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1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3" pos="4134" userDrawn="1">
          <p15:clr>
            <a:srgbClr val="F26B43"/>
          </p15:clr>
        </p15:guide>
        <p15:guide id="6" pos="7422" userDrawn="1">
          <p15:clr>
            <a:srgbClr val="F26B43"/>
          </p15:clr>
        </p15:guide>
        <p15:guide id="7" pos="2376" userDrawn="1">
          <p15:clr>
            <a:srgbClr val="F26B43"/>
          </p15:clr>
        </p15:guide>
        <p15:guide id="8" pos="2150" userDrawn="1">
          <p15:clr>
            <a:srgbClr val="F26B43"/>
          </p15:clr>
        </p15:guide>
        <p15:guide id="9" pos="619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orient="horz" pos="2592" userDrawn="1">
          <p15:clr>
            <a:srgbClr val="F26B43"/>
          </p15:clr>
        </p15:guide>
        <p15:guide id="12" orient="horz" pos="4086" userDrawn="1">
          <p15:clr>
            <a:srgbClr val="F26B43"/>
          </p15:clr>
        </p15:guide>
        <p15:guide id="13" pos="5894" userDrawn="1">
          <p15:clr>
            <a:srgbClr val="F26B43"/>
          </p15:clr>
        </p15:guide>
        <p15:guide id="14" pos="5666" userDrawn="1">
          <p15:clr>
            <a:srgbClr val="F26B43"/>
          </p15:clr>
        </p15:guide>
        <p15:guide id="15" pos="4020" userDrawn="1">
          <p15:clr>
            <a:srgbClr val="F26B43"/>
          </p15:clr>
        </p15:guide>
        <p15:guide id="16" orient="horz" pos="2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systems-manager/parameters/%252Fvcis%252Fnon-prod%252Finfra%252Fgithub-access-token?region=us-east-1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svill4/dev/repos/pod-slack-alert-notifier/saml.yaml" TargetMode="External"/><Relationship Id="rId2" Type="http://schemas.openxmlformats.org/officeDocument/2006/relationships/hyperlink" Target="https://vc-docs.velocity-np.ag/industry-system/monitoring/slack_notifications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file:///Users/svill4/dev/repos/pod-slack-alert-notifier/saml-config.js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bbjang/Documents/IndustrySystemProjects/vcis-cloudformation-templates/templates/account/account-level-resources/config/non-prod/params.json" TargetMode="External"/><Relationship Id="rId2" Type="http://schemas.openxmlformats.org/officeDocument/2006/relationships/hyperlink" Target="file:///Users/bbjang/Documents/IndustrySystemProjects/vcis-cloudformation-templates/templates/account/account-level-resources/vcis-account-level-resources.yaml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bbjang/Documents/IndustrySystemProjects/vcis-cloudformation-templates/templates/account/monitoring/config/non-prod/cd-param-non-prod.json" TargetMode="External"/><Relationship Id="rId2" Type="http://schemas.openxmlformats.org/officeDocument/2006/relationships/hyperlink" Target="file:///Users/bbjang/Documents/IndustrySystemProjects/vcis-cloudformation-templates/templates/foundations/pipeline/infrastructure/infra-pipeline.yaml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bbjang/Documents/IndustrySystemProjects/vcis-cloudformation-templates/templates/foundations/tags/tag-parameters.ya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file:///Users/bbjang/Documents/IndustrySystemProjects/vcis-cloudformation-templates/templates/foundations/tags/config/dev/tag-parameters-dev-config.js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c-docs.velocity-np.ag/industry-system/monitoring/slack_notification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hyperlink" Target="file:///Users/svill4/dev/repos/pod-slack-alert-notifier/saml-config.json" TargetMode="External"/><Relationship Id="rId4" Type="http://schemas.openxmlformats.org/officeDocument/2006/relationships/hyperlink" Target="file:///Users/svill4/dev/repos/pod-slack-alert-notifier/saml.ya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bbjang/Documents/IndustrySystemProjects/vcis-cloudformation-templates/templates/foundations/pipeline/infrastructure/infra-pipeline.ya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file:///Users/bbjang/Documents/IndustrySystemProjects/vcis-cloudformation-templates/templates/environment/vpc/config/dev/cd-param-dev.js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platforms.engineering/CloudOps/support/issues/515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bbjang/Documents/IndustrySystemProjects/vcis-cloudformation-templates/templates/foundations/tags/tag-parameters.ya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file:///Users/bbjang/Documents/IndustrySystemProjects/vcis-cloudformation-templates/templates/foundations/tags/config/non-prod/tag-parameters-non-prod-config.js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bbjang/Documents/IndustrySystemProjects/vcis-cloudformation-templates/templates/account/workloads-input-params/non-prod/workloads-input-params-non-prod-config.json" TargetMode="External"/><Relationship Id="rId2" Type="http://schemas.openxmlformats.org/officeDocument/2006/relationships/hyperlink" Target="file:///Users/bbjang/Documents/IndustrySystemProjects/vcis-cloudformation-templates/templates/account/workloads-input-params/workloads-input-params.yaml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svill4/dev/repos/pod-slack-alert-notifier/saml-config.json" TargetMode="External"/><Relationship Id="rId2" Type="http://schemas.openxmlformats.org/officeDocument/2006/relationships/hyperlink" Target="file:///Users/svill4/dev/repos/pod-slack-alert-notifier/saml.yaml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bbjang/Documents/IndustrySystemProjects/vcis-cloudformation-templates/templates/account/iam/config/non-prod/cd-param-non-prod.json" TargetMode="External"/><Relationship Id="rId2" Type="http://schemas.openxmlformats.org/officeDocument/2006/relationships/hyperlink" Target="file:///Users/bbjang/Documents/IndustrySystemProjects/vcis-cloudformation-templates/templates/foundations/pipeline/infrastructure/infra-pipeline.yaml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dl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arallelogram 32"/>
          <p:cNvSpPr/>
          <p:nvPr/>
        </p:nvSpPr>
        <p:spPr bwMode="gray">
          <a:xfrm>
            <a:off x="4086231" y="-724"/>
            <a:ext cx="4032000" cy="6858724"/>
          </a:xfrm>
          <a:prstGeom prst="parallelogram">
            <a:avLst>
              <a:gd name="adj" fmla="val 32935"/>
            </a:avLst>
          </a:prstGeom>
          <a:blipFill>
            <a:blip r:embed="rId3"/>
            <a:srcRect/>
            <a:stretch>
              <a:fillRect l="-6703" r="-67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arallelogram 37"/>
          <p:cNvSpPr/>
          <p:nvPr/>
        </p:nvSpPr>
        <p:spPr bwMode="gray">
          <a:xfrm>
            <a:off x="6787822" y="-724"/>
            <a:ext cx="4032000" cy="6858724"/>
          </a:xfrm>
          <a:custGeom>
            <a:avLst/>
            <a:gdLst/>
            <a:ahLst/>
            <a:cxnLst/>
            <a:rect l="l" t="t" r="r" b="b"/>
            <a:pathLst>
              <a:path w="4032000" h="6858724">
                <a:moveTo>
                  <a:pt x="1327939" y="0"/>
                </a:moveTo>
                <a:lnTo>
                  <a:pt x="4032000" y="0"/>
                </a:lnTo>
                <a:lnTo>
                  <a:pt x="2780422" y="6464325"/>
                </a:lnTo>
                <a:lnTo>
                  <a:pt x="517853" y="6858724"/>
                </a:lnTo>
                <a:lnTo>
                  <a:pt x="0" y="6858724"/>
                </a:lnTo>
                <a:close/>
              </a:path>
            </a:pathLst>
          </a:custGeom>
          <a:blipFill>
            <a:blip r:embed="rId4"/>
            <a:srcRect/>
            <a:stretch>
              <a:fillRect l="-105929" r="-492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Industry System Runbook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Account Set Up &amp; Environment Set Up </a:t>
            </a:r>
          </a:p>
          <a:p>
            <a:pPr lvl="1"/>
            <a:r>
              <a:rPr lang="en-US" dirty="0"/>
              <a:t>October 2019</a:t>
            </a:r>
          </a:p>
        </p:txBody>
      </p:sp>
      <p:sp>
        <p:nvSpPr>
          <p:cNvPr id="39" name="Parallelogram 38"/>
          <p:cNvSpPr/>
          <p:nvPr/>
        </p:nvSpPr>
        <p:spPr bwMode="gray">
          <a:xfrm>
            <a:off x="9565690" y="0"/>
            <a:ext cx="2627107" cy="6464770"/>
          </a:xfrm>
          <a:custGeom>
            <a:avLst/>
            <a:gdLst/>
            <a:ahLst/>
            <a:cxnLst/>
            <a:rect l="l" t="t" r="r" b="b"/>
            <a:pathLst>
              <a:path w="2627107" h="6464770">
                <a:moveTo>
                  <a:pt x="1251664" y="0"/>
                </a:moveTo>
                <a:lnTo>
                  <a:pt x="2627107" y="0"/>
                </a:lnTo>
                <a:lnTo>
                  <a:pt x="2627107" y="6007241"/>
                </a:lnTo>
                <a:lnTo>
                  <a:pt x="2624724" y="6007241"/>
                </a:lnTo>
                <a:lnTo>
                  <a:pt x="2624723" y="6007241"/>
                </a:lnTo>
                <a:lnTo>
                  <a:pt x="0" y="6464770"/>
                </a:lnTo>
                <a:close/>
              </a:path>
            </a:pathLst>
          </a:custGeom>
          <a:blipFill>
            <a:blip r:embed="rId5"/>
            <a:srcRect/>
            <a:stretch>
              <a:fillRect l="-22293" r="-222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 flipH="1">
            <a:off x="6787822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086231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9566722" y="-724"/>
            <a:ext cx="1253994" cy="64647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2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8980CB-C7BA-8F4D-9E51-EF384102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EDFCE-9110-064D-82AF-A17B7BAB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C702C-69D6-2946-A71C-F80242F4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527588-EF7B-604B-8716-58FBB78C86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212574"/>
            <a:ext cx="10800000" cy="5272177"/>
          </a:xfrm>
        </p:spPr>
        <p:txBody>
          <a:bodyPr/>
          <a:lstStyle/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7. Create SSM Parameters manually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vcis</a:t>
            </a:r>
            <a:r>
              <a:rPr lang="en-US" dirty="0"/>
              <a:t>-admin-role to create GitHub access token SSM Secure-String parameter manually</a:t>
            </a:r>
          </a:p>
          <a:p>
            <a:pPr lvl="4"/>
            <a:r>
              <a:rPr lang="en-US" dirty="0">
                <a:hlinkClick r:id="rId2"/>
              </a:rPr>
              <a:t>/vcis/non-prod/infra/github-access-token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718E7-C9D5-A941-B513-6CDF2442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C312-9707-3E47-ABD6-1888C79E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6FE01-FFA5-0348-8596-829112D9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A2A07B-C182-0C4D-8D07-D600E1404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182757"/>
            <a:ext cx="10800000" cy="5347252"/>
          </a:xfrm>
        </p:spPr>
        <p:txBody>
          <a:bodyPr/>
          <a:lstStyle/>
          <a:p>
            <a:pPr marL="270000" lvl="2" indent="0">
              <a:buNone/>
            </a:pPr>
            <a:r>
              <a:rPr lang="en-US" dirty="0"/>
              <a:t>8. Deploy Account Level Monitoring Slack Notifiers </a:t>
            </a:r>
          </a:p>
          <a:p>
            <a:pPr lvl="2"/>
            <a:r>
              <a:rPr lang="en-US" dirty="0"/>
              <a:t>Create account-level infra-operations (</a:t>
            </a:r>
            <a:r>
              <a:rPr lang="en-US" dirty="0" err="1"/>
              <a:t>vcis</a:t>
            </a:r>
            <a:r>
              <a:rPr lang="en-US" dirty="0"/>
              <a:t>-non-prod-infra-ops-slack-notifier) and security (</a:t>
            </a:r>
            <a:r>
              <a:rPr lang="en-US" dirty="0" err="1"/>
              <a:t>vcis</a:t>
            </a:r>
            <a:r>
              <a:rPr lang="en-US" dirty="0"/>
              <a:t>-non-prod-infra-security-slack-notifier) monitoring slack channels. Slack channel details can be found here - </a:t>
            </a:r>
            <a:r>
              <a:rPr lang="en-US" dirty="0">
                <a:hlinkClick r:id="rId2"/>
              </a:rPr>
              <a:t>https://vc-docs.velocity-np.ag/industry-system/monitoring/slack_notifications/</a:t>
            </a:r>
            <a:endParaRPr lang="en-US" dirty="0"/>
          </a:p>
          <a:p>
            <a:pPr lvl="2"/>
            <a:r>
              <a:rPr lang="en-US" dirty="0"/>
              <a:t>Work with Cloud Engineering team to create slack webhooks for these channels  </a:t>
            </a:r>
          </a:p>
          <a:p>
            <a:pPr lvl="2"/>
            <a:r>
              <a:rPr lang="en-US" dirty="0"/>
              <a:t>Deploy ’pod-slack-alert-notifier’ Git repo (without Lambda pipeline) to create SNS topic and Lambda and integrated to Slack webhook</a:t>
            </a:r>
          </a:p>
          <a:p>
            <a:pPr lvl="3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-non-prod-infra-ops-slack-notifier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3"/>
              </a:rPr>
              <a:t>file:///Users/svill4/dev/repos/pod-slack-alert-notifier/saml.yaml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4"/>
              </a:rPr>
              <a:t>file:///Users/svill4/dev/repos/pod-slack-alert-notifier/saml-config.json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--capabilities CAPABILITY_IAM CAPABILITY_AUTO_EXPAND</a:t>
            </a:r>
          </a:p>
          <a:p>
            <a:pPr lvl="3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-non-prod-infra-security-slack-notifier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3"/>
              </a:rPr>
              <a:t>file:///Users/svill4/dev/repos/pod-slack-alert-notifier/saml.yaml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4"/>
              </a:rPr>
              <a:t>file:///Users/svill4/dev/repos/pod-slack-alert-notifier/saml-config.json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--capabilities CAPABILITY_IAM CAPABILITY_AUTO_EXPAND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E2C334-7CE0-9047-AD56-2149D866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455CA-44D0-B34C-860B-C530B31B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305AB-4A0D-BA48-80F4-0B7234D3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864C3-D1A4-1840-B9CC-4DED404F9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331843"/>
            <a:ext cx="10800000" cy="5152908"/>
          </a:xfrm>
        </p:spPr>
        <p:txBody>
          <a:bodyPr/>
          <a:lstStyle/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9. Deploy account-level resources 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vcis</a:t>
            </a:r>
            <a:r>
              <a:rPr lang="en-US" dirty="0"/>
              <a:t>-admin-role, to deploy account level resources without infrastructure pipeline</a:t>
            </a:r>
          </a:p>
          <a:p>
            <a:pPr lvl="3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-non-prod-account-level-resources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2"/>
              </a:rPr>
              <a:t>file:///Users/bbjang/Documents/IndustrySystemProjects/vcis-cloudformation-templates/templates/account/account-level-resources/vcis-account-level-resources.yaml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3"/>
              </a:rPr>
              <a:t>file:///Users/bbjang/Documents/IndustrySystemProjects/vcis-cloudformation-templates/templates/account/account-level-resources/config/non-prod/params.json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--capabilities CAPABILITY_AUTO_EXPAND</a:t>
            </a:r>
          </a:p>
        </p:txBody>
      </p:sp>
    </p:spTree>
    <p:extLst>
      <p:ext uri="{BB962C8B-B14F-4D97-AF65-F5344CB8AC3E}">
        <p14:creationId xmlns:p14="http://schemas.microsoft.com/office/powerpoint/2010/main" val="4077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E2C334-7CE0-9047-AD56-2149D866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455CA-44D0-B34C-860B-C530B31B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305AB-4A0D-BA48-80F4-0B7234D3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864C3-D1A4-1840-B9CC-4DED404F9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331843"/>
            <a:ext cx="10800000" cy="5152908"/>
          </a:xfrm>
        </p:spPr>
        <p:txBody>
          <a:bodyPr/>
          <a:lstStyle/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10. Deploy account level monitoring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vcis</a:t>
            </a:r>
            <a:r>
              <a:rPr lang="en-US" dirty="0"/>
              <a:t>-admin-role to deploy ‘account level monitoring’ template using infrastructure pipeline</a:t>
            </a:r>
          </a:p>
          <a:p>
            <a:pPr lvl="3"/>
            <a:r>
              <a:rPr lang="en-US" dirty="0"/>
              <a:t>To deploy  ‘</a:t>
            </a:r>
            <a:r>
              <a:rPr lang="en-US" dirty="0" err="1"/>
              <a:t>vcis</a:t>
            </a:r>
            <a:r>
              <a:rPr lang="en-US" dirty="0"/>
              <a:t>-account-monitors-non-prod’ stack, execute</a:t>
            </a:r>
          </a:p>
          <a:p>
            <a:pPr lvl="4"/>
            <a:r>
              <a:rPr lang="en-US" dirty="0"/>
              <a:t>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-non-prod-infra-pipeline-account-monitors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2"/>
              </a:rPr>
              <a:t>file:///Users/bbjang/Documents/IndustrySystemProjects/vcis-cloudformation-templates/templates/foundations/pipeline/infrastructure/infra-pipeline.yaml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3"/>
              </a:rPr>
              <a:t>file:///Users/bbjang/Documents/IndustrySystemProjects/vcis-cloudformation-templates/templates/account/monitoring/config/non-prod/cd-param-non-prod.json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--capabilities CAPABILITY_IAM CAPABILITY_AUTO_EXPAND</a:t>
            </a:r>
          </a:p>
        </p:txBody>
      </p:sp>
    </p:spTree>
    <p:extLst>
      <p:ext uri="{BB962C8B-B14F-4D97-AF65-F5344CB8AC3E}">
        <p14:creationId xmlns:p14="http://schemas.microsoft.com/office/powerpoint/2010/main" val="120777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E2C334-7CE0-9047-AD56-2149D866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455CA-44D0-B34C-860B-C530B31B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305AB-4A0D-BA48-80F4-0B7234D3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864C3-D1A4-1840-B9CC-4DED404F9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331843"/>
            <a:ext cx="10800000" cy="5152908"/>
          </a:xfrm>
        </p:spPr>
        <p:txBody>
          <a:bodyPr/>
          <a:lstStyle/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11. Setup </a:t>
            </a:r>
            <a:r>
              <a:rPr lang="en-US" dirty="0" err="1"/>
              <a:t>CodeBuild</a:t>
            </a:r>
            <a:r>
              <a:rPr lang="en-US" dirty="0"/>
              <a:t> project for cloud-formation-templates CI/CD</a:t>
            </a:r>
          </a:p>
          <a:p>
            <a:pPr marL="270000" lvl="2" indent="0">
              <a:buNone/>
            </a:pPr>
            <a:endParaRPr lang="en-US" dirty="0"/>
          </a:p>
          <a:p>
            <a:pPr lvl="2"/>
            <a:r>
              <a:rPr lang="en-US" dirty="0"/>
              <a:t>Execute script -  /Users/</a:t>
            </a:r>
            <a:r>
              <a:rPr lang="en-US" dirty="0" err="1"/>
              <a:t>bbjang</a:t>
            </a:r>
            <a:r>
              <a:rPr lang="en-US" dirty="0"/>
              <a:t>/Documents/</a:t>
            </a:r>
            <a:r>
              <a:rPr lang="en-US" dirty="0" err="1"/>
              <a:t>IndustrySystemProjects</a:t>
            </a:r>
            <a:r>
              <a:rPr lang="en-US" dirty="0"/>
              <a:t>/</a:t>
            </a:r>
            <a:r>
              <a:rPr lang="en-US" dirty="0" err="1"/>
              <a:t>vcis</a:t>
            </a:r>
            <a:r>
              <a:rPr lang="en-US" dirty="0"/>
              <a:t>-</a:t>
            </a:r>
            <a:r>
              <a:rPr lang="en-US" dirty="0" err="1"/>
              <a:t>cloudformation</a:t>
            </a:r>
            <a:r>
              <a:rPr lang="en-US" dirty="0"/>
              <a:t>-templates/templates/foundations/scripts/pipeline/vcis-ghe-to-s3.sh</a:t>
            </a:r>
          </a:p>
        </p:txBody>
      </p:sp>
    </p:spTree>
    <p:extLst>
      <p:ext uri="{BB962C8B-B14F-4D97-AF65-F5344CB8AC3E}">
        <p14:creationId xmlns:p14="http://schemas.microsoft.com/office/powerpoint/2010/main" val="295216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E2C334-7CE0-9047-AD56-2149D866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455CA-44D0-B34C-860B-C530B31B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305AB-4A0D-BA48-80F4-0B7234D3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864C3-D1A4-1840-B9CC-4DED404F9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331843"/>
            <a:ext cx="10800000" cy="5152908"/>
          </a:xfrm>
        </p:spPr>
        <p:txBody>
          <a:bodyPr/>
          <a:lstStyle/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11. Setup </a:t>
            </a:r>
            <a:r>
              <a:rPr lang="en-US" dirty="0" err="1"/>
              <a:t>CodeBuild</a:t>
            </a:r>
            <a:r>
              <a:rPr lang="en-US" dirty="0"/>
              <a:t> project for CI/CD</a:t>
            </a:r>
          </a:p>
          <a:p>
            <a:pPr marL="270000" lvl="2" indent="0">
              <a:buNone/>
            </a:pPr>
            <a:r>
              <a:rPr lang="en-US" dirty="0"/>
              <a:t>Execute /Users/</a:t>
            </a:r>
            <a:r>
              <a:rPr lang="en-US" dirty="0" err="1"/>
              <a:t>bbjang</a:t>
            </a:r>
            <a:r>
              <a:rPr lang="en-US" dirty="0"/>
              <a:t>/Documents/</a:t>
            </a:r>
            <a:r>
              <a:rPr lang="en-US" dirty="0" err="1"/>
              <a:t>IndustrySystemProjects</a:t>
            </a:r>
            <a:r>
              <a:rPr lang="en-US" dirty="0"/>
              <a:t>/</a:t>
            </a:r>
            <a:r>
              <a:rPr lang="en-US" dirty="0" err="1"/>
              <a:t>vcis</a:t>
            </a:r>
            <a:r>
              <a:rPr lang="en-US" dirty="0"/>
              <a:t>-</a:t>
            </a:r>
            <a:r>
              <a:rPr lang="en-US" dirty="0" err="1"/>
              <a:t>cloudformation</a:t>
            </a:r>
            <a:r>
              <a:rPr lang="en-US" dirty="0"/>
              <a:t>-templates/templates/foundations/scripts/pipeline/vcis-ghe-to-s3.sh</a:t>
            </a:r>
          </a:p>
        </p:txBody>
      </p:sp>
    </p:spTree>
    <p:extLst>
      <p:ext uri="{BB962C8B-B14F-4D97-AF65-F5344CB8AC3E}">
        <p14:creationId xmlns:p14="http://schemas.microsoft.com/office/powerpoint/2010/main" val="19992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Environment Set Up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6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0281" y="1143000"/>
            <a:ext cx="10800000" cy="5073394"/>
          </a:xfrm>
        </p:spPr>
        <p:txBody>
          <a:bodyPr/>
          <a:lstStyle/>
          <a:p>
            <a:pPr marL="72900">
              <a:spcBef>
                <a:spcPts val="300"/>
              </a:spcBef>
            </a:pPr>
            <a:r>
              <a:rPr lang="en-US" sz="1000" b="1" i="1" dirty="0"/>
              <a:t>*</a:t>
            </a:r>
            <a:r>
              <a:rPr lang="en-US" sz="1100" b="1" i="1" dirty="0"/>
              <a:t>Environment setup should be using </a:t>
            </a:r>
            <a:r>
              <a:rPr lang="en-US" sz="1100" b="1" i="1" dirty="0" err="1"/>
              <a:t>vcis</a:t>
            </a:r>
            <a:r>
              <a:rPr lang="en-US" sz="1100" b="1" i="1" dirty="0"/>
              <a:t>-admin-role. All examples are for ‘dev’ environment. Please update the cli commands accordingly to deploy to respective environment</a:t>
            </a:r>
          </a:p>
          <a:p>
            <a:pPr marL="72900">
              <a:spcBef>
                <a:spcPts val="300"/>
              </a:spcBef>
            </a:pPr>
            <a:endParaRPr lang="en-US" sz="1000" dirty="0"/>
          </a:p>
          <a:p>
            <a:pPr marL="72900">
              <a:spcBef>
                <a:spcPts val="300"/>
              </a:spcBef>
            </a:pPr>
            <a:r>
              <a:rPr lang="en-US" dirty="0"/>
              <a:t>1.  Deploy Tag parameters</a:t>
            </a:r>
          </a:p>
          <a:p>
            <a:pPr lvl="2"/>
            <a:r>
              <a:rPr lang="en-US" dirty="0"/>
              <a:t>Deploy ‘tag parameters’ without infrastructure pipeline </a:t>
            </a:r>
          </a:p>
          <a:p>
            <a:pPr lvl="4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-dev-tag-parameters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3"/>
              </a:rPr>
              <a:t>file:///Users/bbjang/Documents/IndustrySystemProjects/vcis-cloudformation-templates/templates/foundations/tags/tag-parameters.yaml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4"/>
              </a:rPr>
              <a:t>file:///Users/bbjang/Documents/IndustrySystemProjects/vcis-cloudformation-templates/templates/foundations/tags/config/dev/tag-parameters-dev-config.json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312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 Steps (contd..)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0281" y="1143000"/>
            <a:ext cx="10800000" cy="5073394"/>
          </a:xfrm>
        </p:spPr>
        <p:txBody>
          <a:bodyPr/>
          <a:lstStyle/>
          <a:p>
            <a:pPr marL="810000" lvl="4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2. Deploy Environment level Slack Notifiers</a:t>
            </a:r>
          </a:p>
          <a:p>
            <a:pPr lvl="2"/>
            <a:r>
              <a:rPr lang="en-US" dirty="0"/>
              <a:t>Create environment-level infra-operations monitoring (e.g. </a:t>
            </a:r>
            <a:r>
              <a:rPr lang="en-US" dirty="0" err="1"/>
              <a:t>vcis</a:t>
            </a:r>
            <a:r>
              <a:rPr lang="en-US" dirty="0"/>
              <a:t>-dev-infra-ops-slack-notifier) and application-operations per team monitoring (e.g. </a:t>
            </a:r>
            <a:r>
              <a:rPr lang="en-US" dirty="0" err="1"/>
              <a:t>vcis</a:t>
            </a:r>
            <a:r>
              <a:rPr lang="en-US" dirty="0"/>
              <a:t>-dev-app-ops-</a:t>
            </a:r>
            <a:r>
              <a:rPr lang="en-US" dirty="0" err="1"/>
              <a:t>lannister</a:t>
            </a:r>
            <a:r>
              <a:rPr lang="en-US" dirty="0"/>
              <a:t>-slack-notifier)  slack channels. Slack channel details can be found here - </a:t>
            </a:r>
            <a:r>
              <a:rPr lang="en-US" dirty="0">
                <a:hlinkClick r:id="rId3"/>
              </a:rPr>
              <a:t>https://vc-docs.velocity-np.ag/industry-system/monitoring/slack_notifications/</a:t>
            </a:r>
            <a:endParaRPr lang="en-US" dirty="0"/>
          </a:p>
          <a:p>
            <a:pPr lvl="2"/>
            <a:r>
              <a:rPr lang="en-US" dirty="0"/>
              <a:t>Work with Cloud Engineering team to create slack webhooks for these channels  </a:t>
            </a:r>
          </a:p>
          <a:p>
            <a:pPr lvl="2"/>
            <a:r>
              <a:rPr lang="en-US" dirty="0"/>
              <a:t>Deploy Git repo ’pod-slack-alert-notifier’ (without Lambda pipeline) to create SNS topic and Lambda and integrated to Slack webhook</a:t>
            </a:r>
          </a:p>
          <a:p>
            <a:pPr lvl="3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-dev-infra-ops-slack-notifier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4"/>
              </a:rPr>
              <a:t>file:///Users/svill4/dev/repos/pod-slack-alert-notifier/saml.yaml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5"/>
              </a:rPr>
              <a:t>file:///Users/svill4/dev/repos/pod-slack-alert-notifier/saml-config.json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--capabilities CAPABILITY_IAM CAPABILITY_AUTO_EXPAND</a:t>
            </a:r>
          </a:p>
        </p:txBody>
      </p:sp>
    </p:spTree>
    <p:extLst>
      <p:ext uri="{BB962C8B-B14F-4D97-AF65-F5344CB8AC3E}">
        <p14:creationId xmlns:p14="http://schemas.microsoft.com/office/powerpoint/2010/main" val="6364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 Steps (contd..)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0281" y="1143000"/>
            <a:ext cx="10800000" cy="5073394"/>
          </a:xfrm>
        </p:spPr>
        <p:txBody>
          <a:bodyPr/>
          <a:lstStyle/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3. Deploy VPC</a:t>
            </a:r>
          </a:p>
          <a:p>
            <a:pPr lvl="2"/>
            <a:r>
              <a:rPr lang="en-US" dirty="0"/>
              <a:t>Deploy ‘</a:t>
            </a:r>
            <a:r>
              <a:rPr lang="en-US" dirty="0" err="1"/>
              <a:t>vpc</a:t>
            </a:r>
            <a:r>
              <a:rPr lang="en-US" dirty="0"/>
              <a:t>’ stack using infrastructure pipeline</a:t>
            </a:r>
          </a:p>
          <a:p>
            <a:pPr lvl="3"/>
            <a:r>
              <a:rPr lang="en-US" dirty="0"/>
              <a:t>To deploy  ‘</a:t>
            </a:r>
            <a:r>
              <a:rPr lang="en-US" dirty="0" err="1"/>
              <a:t>vcis</a:t>
            </a:r>
            <a:r>
              <a:rPr lang="en-US" dirty="0"/>
              <a:t>-</a:t>
            </a:r>
            <a:r>
              <a:rPr lang="en-US" dirty="0" err="1"/>
              <a:t>vpc</a:t>
            </a:r>
            <a:r>
              <a:rPr lang="en-US" dirty="0"/>
              <a:t>-dev’ stack, execute</a:t>
            </a:r>
          </a:p>
          <a:p>
            <a:pPr lvl="4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-dev-infra-pipeline-</a:t>
            </a:r>
            <a:r>
              <a:rPr lang="en-US" dirty="0" err="1"/>
              <a:t>vpc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3"/>
              </a:rPr>
              <a:t>file:///Users/bbjang/Documents/IndustrySystemProjects/vcis-cloudformation-templates/templates/foundations/pipeline/infrastructure/infra-pipeline.yaml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4"/>
              </a:rPr>
              <a:t>file:///Users/bbjang/Documents/IndustrySystemProjects/vcis-cloudformation-templates/templates/environment/vpc/config/dev/cd-param-dev.json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--capabilities CAPABILITY_AUTO_EXPAND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Account Set Up</a:t>
            </a:r>
          </a:p>
          <a:p>
            <a:r>
              <a:rPr lang="en-US" dirty="0"/>
              <a:t>Environment Set Up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4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 Steps (contd..)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0281" y="1143000"/>
            <a:ext cx="10800000" cy="5073394"/>
          </a:xfrm>
        </p:spPr>
        <p:txBody>
          <a:bodyPr/>
          <a:lstStyle/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4. Setup VPC Peering</a:t>
            </a:r>
          </a:p>
          <a:p>
            <a:pPr lvl="2"/>
            <a:r>
              <a:rPr lang="en-US" dirty="0"/>
              <a:t>Create ticket with Cloud Engineering team to request VPC peering connections with shared account to access RDS, Aurora and </a:t>
            </a:r>
            <a:r>
              <a:rPr lang="en-US" dirty="0" err="1"/>
              <a:t>Redis</a:t>
            </a:r>
            <a:r>
              <a:rPr lang="en-US" dirty="0"/>
              <a:t> instances. </a:t>
            </a:r>
          </a:p>
          <a:p>
            <a:pPr lvl="3"/>
            <a:r>
              <a:rPr lang="en-US" dirty="0"/>
              <a:t>e.g. Support Ticket reference: </a:t>
            </a:r>
            <a:r>
              <a:rPr lang="en-US" dirty="0">
                <a:hlinkClick r:id="rId3"/>
              </a:rPr>
              <a:t>https://github.platforms.engineering/CloudOps/support/issues/5151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250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581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Account Set Up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3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0281" y="1162878"/>
            <a:ext cx="10800000" cy="5053516"/>
          </a:xfrm>
        </p:spPr>
        <p:txBody>
          <a:bodyPr/>
          <a:lstStyle/>
          <a:p>
            <a:pPr marL="270000" lvl="2" indent="0">
              <a:buNone/>
            </a:pPr>
            <a:r>
              <a:rPr lang="en-US" sz="1000" b="1" i="1" dirty="0"/>
              <a:t>Note: All examples are for ‘non-prod’ account. Update file paths accordingly.</a:t>
            </a:r>
          </a:p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1. Deploy Tag Parameters</a:t>
            </a:r>
          </a:p>
          <a:p>
            <a:pPr lvl="2"/>
            <a:r>
              <a:rPr lang="en-US" dirty="0"/>
              <a:t>Use standard-user-role to deploy ‘tag parameters’ without infrastructure pipeline </a:t>
            </a:r>
          </a:p>
          <a:p>
            <a:pPr lvl="3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 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-non-prod-tag-parameters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3"/>
              </a:rPr>
              <a:t>file:///Users/bbjang/Documents/IndustrySystemProjects/vcis-cloudformation-templates/templates/foundations/tags/tag-parameters.yaml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4"/>
              </a:rPr>
              <a:t>file:///Users/bbjang/Documents/IndustrySystemProjects/vcis-cloudformation-templates/templates/foundations/tags/config/non-prod/tag-parameters-non-prod-config.json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0281" y="1162878"/>
            <a:ext cx="10800000" cy="5053516"/>
          </a:xfrm>
        </p:spPr>
        <p:txBody>
          <a:bodyPr/>
          <a:lstStyle/>
          <a:p>
            <a:pPr marL="270000" lvl="2" indent="0">
              <a:buNone/>
            </a:pPr>
            <a:r>
              <a:rPr lang="en-US" sz="1000" b="1" i="1" dirty="0"/>
              <a:t>Note: All examples are for ‘non-prod’ account. Update file paths accordingly.</a:t>
            </a:r>
          </a:p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2. Deploy Tagging Macro</a:t>
            </a:r>
          </a:p>
          <a:p>
            <a:pPr lvl="2"/>
            <a:r>
              <a:rPr lang="en-US" dirty="0"/>
              <a:t>Use standard-user-role to deploy ‘tagging macro’ without infrastructure pipeline</a:t>
            </a:r>
          </a:p>
          <a:p>
            <a:pPr lvl="3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package \</a:t>
            </a:r>
            <a:br>
              <a:rPr lang="en-US" dirty="0"/>
            </a:br>
            <a:r>
              <a:rPr lang="en-US" dirty="0"/>
              <a:t>--template-file common-</a:t>
            </a:r>
            <a:r>
              <a:rPr lang="en-US" dirty="0" err="1"/>
              <a:t>tags.yml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--s3-bucket </a:t>
            </a:r>
            <a:r>
              <a:rPr lang="en-US" dirty="0" err="1"/>
              <a:t>vcis</a:t>
            </a:r>
            <a:r>
              <a:rPr lang="en-US" dirty="0"/>
              <a:t>-</a:t>
            </a:r>
            <a:r>
              <a:rPr lang="en-US" dirty="0" err="1"/>
              <a:t>cloudformation</a:t>
            </a:r>
            <a:r>
              <a:rPr lang="en-US" dirty="0"/>
              <a:t>-macros-non-prod \</a:t>
            </a:r>
            <a:br>
              <a:rPr lang="en-US" dirty="0"/>
            </a:br>
            <a:r>
              <a:rPr lang="en-US" dirty="0"/>
              <a:t>--output-template-file packaged-</a:t>
            </a:r>
            <a:r>
              <a:rPr lang="en-US" dirty="0" err="1"/>
              <a:t>template.yml</a:t>
            </a:r>
            <a:endParaRPr lang="en-US" dirty="0"/>
          </a:p>
          <a:p>
            <a:pPr lvl="3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deploy \</a:t>
            </a:r>
            <a:br>
              <a:rPr lang="en-US" dirty="0"/>
            </a:br>
            <a:r>
              <a:rPr lang="en-US" dirty="0"/>
              <a:t>--template-file packaged-</a:t>
            </a:r>
            <a:r>
              <a:rPr lang="en-US" dirty="0" err="1"/>
              <a:t>template.yml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-infra-non-prod-macro-common-tags \</a:t>
            </a:r>
            <a:br>
              <a:rPr lang="en-US" dirty="0"/>
            </a:br>
            <a:r>
              <a:rPr lang="en-US" dirty="0"/>
              <a:t>--capabilities CAPABILITY_NAMED_IAM \</a:t>
            </a:r>
            <a:br>
              <a:rPr lang="en-US" dirty="0"/>
            </a:br>
            <a:r>
              <a:rPr lang="en-US" dirty="0"/>
              <a:t>--parameter-overrides </a:t>
            </a:r>
            <a:r>
              <a:rPr lang="en-US" dirty="0" err="1"/>
              <a:t>Env</a:t>
            </a:r>
            <a:r>
              <a:rPr lang="en-US" dirty="0"/>
              <a:t>=</a:t>
            </a:r>
            <a:r>
              <a:rPr lang="en-US" dirty="0" err="1"/>
              <a:t>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718E7-C9D5-A941-B513-6CDF2442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C312-9707-3E47-ABD6-1888C79E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6FE01-FFA5-0348-8596-829112D9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A2A07B-C182-0C4D-8D07-D600E1404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182757"/>
            <a:ext cx="10800000" cy="5347252"/>
          </a:xfrm>
        </p:spPr>
        <p:txBody>
          <a:bodyPr/>
          <a:lstStyle/>
          <a:p>
            <a:pPr lvl="2"/>
            <a:endParaRPr lang="en-US" dirty="0"/>
          </a:p>
          <a:p>
            <a:pPr marL="270000" lvl="2" indent="0">
              <a:buNone/>
            </a:pPr>
            <a:r>
              <a:rPr lang="en-US" dirty="0"/>
              <a:t>3. Deploy Workload Input Parameters</a:t>
            </a:r>
          </a:p>
          <a:p>
            <a:pPr lvl="2"/>
            <a:r>
              <a:rPr lang="en-US" dirty="0"/>
              <a:t>Using standard-user-role, deploy ‘workload input parameters’ without infrastructure pipeline</a:t>
            </a:r>
          </a:p>
          <a:p>
            <a:pPr lvl="3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-non-prod-workloads-account-input-</a:t>
            </a:r>
            <a:r>
              <a:rPr lang="en-US" dirty="0" err="1"/>
              <a:t>params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2"/>
              </a:rPr>
              <a:t>file:///Users/bbjang/Documents/IndustrySystemProjects/vcis-cloudformation-templates/templates/account/workloads-input-params/workloads-input-params.yaml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3"/>
              </a:rPr>
              <a:t>file:///Users/bbjang/Documents/IndustrySystemProjects/vcis-cloudformation-templates/templates/account/workloads-input-params/non-prod/workloads-input-params-non-prod-config.json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--capabilities CAPABILITY_AUTO_EXPAND</a:t>
            </a:r>
          </a:p>
        </p:txBody>
      </p:sp>
    </p:spTree>
    <p:extLst>
      <p:ext uri="{BB962C8B-B14F-4D97-AF65-F5344CB8AC3E}">
        <p14:creationId xmlns:p14="http://schemas.microsoft.com/office/powerpoint/2010/main" val="393796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718E7-C9D5-A941-B513-6CDF2442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C312-9707-3E47-ABD6-1888C79E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6FE01-FFA5-0348-8596-829112D9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A2A07B-C182-0C4D-8D07-D600E1404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182757"/>
            <a:ext cx="10800000" cy="5347252"/>
          </a:xfrm>
        </p:spPr>
        <p:txBody>
          <a:bodyPr/>
          <a:lstStyle/>
          <a:p>
            <a:pPr marL="270000" lvl="2" indent="0">
              <a:buNone/>
            </a:pPr>
            <a:r>
              <a:rPr lang="en-US" dirty="0"/>
              <a:t>4. Deploy Deployment-Approval Monitoring Slack Notifiers</a:t>
            </a:r>
          </a:p>
          <a:p>
            <a:pPr lvl="2"/>
            <a:r>
              <a:rPr lang="en-US" dirty="0"/>
              <a:t>Use standard-user-role - For prod account, create deployment approval monitoring slack channel. But for non-prod account, create an SSM parameter ‘/</a:t>
            </a:r>
            <a:r>
              <a:rPr lang="en-US" dirty="0" err="1"/>
              <a:t>vcis</a:t>
            </a:r>
            <a:r>
              <a:rPr lang="en-US" dirty="0"/>
              <a:t>/prod/infra/</a:t>
            </a:r>
            <a:r>
              <a:rPr lang="en-US" dirty="0" err="1"/>
              <a:t>cicd</a:t>
            </a:r>
            <a:r>
              <a:rPr lang="en-US" dirty="0"/>
              <a:t>/infrastructure-deployment-approvals-</a:t>
            </a:r>
            <a:r>
              <a:rPr lang="en-US" dirty="0" err="1"/>
              <a:t>sns</a:t>
            </a:r>
            <a:r>
              <a:rPr lang="en-US" dirty="0"/>
              <a:t>-topic’ with dummy value. </a:t>
            </a:r>
          </a:p>
          <a:p>
            <a:pPr lvl="2"/>
            <a:r>
              <a:rPr lang="en-US" dirty="0"/>
              <a:t>Work with Cloud Engineering team to create slack webhooks for these channels  </a:t>
            </a:r>
          </a:p>
          <a:p>
            <a:pPr lvl="2"/>
            <a:r>
              <a:rPr lang="en-US" dirty="0"/>
              <a:t>Deploy ’pod-slack-alert-notifier’ Git repo (without Lambda pipeline) to create SNS topic and Lambda and integrated to Slack webhook</a:t>
            </a:r>
          </a:p>
          <a:p>
            <a:pPr lvl="3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-infra-approvals-slack-notifier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2"/>
              </a:rPr>
              <a:t>file:///Users/svill4/dev/repos/pod-slack-alert-notifier/saml.yaml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3"/>
              </a:rPr>
              <a:t>file:///Users/svill4/dev/repos/pod-slack-alert-notifier/saml-config.json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--capabilities CAPABILITY_IAM CAPABILITY_AUTO_EXPAND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0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718E7-C9D5-A941-B513-6CDF2442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C312-9707-3E47-ABD6-1888C79E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6FE01-FFA5-0348-8596-829112D9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A2A07B-C182-0C4D-8D07-D600E1404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321904"/>
            <a:ext cx="10800000" cy="5208105"/>
          </a:xfrm>
        </p:spPr>
        <p:txBody>
          <a:bodyPr/>
          <a:lstStyle/>
          <a:p>
            <a:pPr marL="270000" lvl="2" indent="0">
              <a:buNone/>
            </a:pPr>
            <a:r>
              <a:rPr lang="en-US" dirty="0"/>
              <a:t>5. Deploy IAM stack to create Admin Role</a:t>
            </a:r>
          </a:p>
          <a:p>
            <a:pPr lvl="2"/>
            <a:r>
              <a:rPr lang="en-US" dirty="0"/>
              <a:t>Using standard-user-role, deploy ‘</a:t>
            </a:r>
            <a:r>
              <a:rPr lang="en-US" dirty="0" err="1"/>
              <a:t>vcis</a:t>
            </a:r>
            <a:r>
              <a:rPr lang="en-US" dirty="0"/>
              <a:t> </a:t>
            </a:r>
            <a:r>
              <a:rPr lang="en-US" dirty="0" err="1"/>
              <a:t>iam</a:t>
            </a:r>
            <a:r>
              <a:rPr lang="en-US" dirty="0"/>
              <a:t>’ using infrastructure pipeline to create ‘</a:t>
            </a:r>
            <a:r>
              <a:rPr lang="en-US" dirty="0" err="1"/>
              <a:t>vcis</a:t>
            </a:r>
            <a:r>
              <a:rPr lang="en-US" dirty="0"/>
              <a:t>-admin-role’</a:t>
            </a:r>
          </a:p>
          <a:p>
            <a:pPr lvl="3"/>
            <a:r>
              <a:rPr lang="en-US" dirty="0"/>
              <a:t>To deploy  ‘</a:t>
            </a:r>
            <a:r>
              <a:rPr lang="en-US" dirty="0" err="1"/>
              <a:t>vcis</a:t>
            </a:r>
            <a:r>
              <a:rPr lang="en-US" dirty="0"/>
              <a:t>-</a:t>
            </a:r>
            <a:r>
              <a:rPr lang="en-US" dirty="0" err="1"/>
              <a:t>iam</a:t>
            </a:r>
            <a:r>
              <a:rPr lang="en-US" dirty="0"/>
              <a:t>-non-prod’ stack, execute</a:t>
            </a:r>
          </a:p>
          <a:p>
            <a:pPr lvl="4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-non-prod-infra-pipeline-</a:t>
            </a:r>
            <a:r>
              <a:rPr lang="en-US" dirty="0" err="1"/>
              <a:t>iam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2"/>
              </a:rPr>
              <a:t>file:///Users/bbjang/Documents/IndustrySystemProjects/vcis-cloudformation-templates/templates/foundations/pipeline/infrastructure/infra-pipeline.yaml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3"/>
              </a:rPr>
              <a:t>file:///Users/bbjang/Documents/IndustrySystemProjects/vcis-cloudformation-templates/templates/account/iam/config/non-prod/cd-param-non-prod.json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--capabilities CAPABILITY_IAM CAPABILITY_AUTO_EXPAND</a:t>
            </a:r>
          </a:p>
          <a:p>
            <a:pPr marL="8100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8980CB-C7BA-8F4D-9E51-EF384102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EDFCE-9110-064D-82AF-A17B7BAB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C702C-69D6-2946-A71C-F80242F4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527588-EF7B-604B-8716-58FBB78C86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212574"/>
            <a:ext cx="10800000" cy="5272177"/>
          </a:xfrm>
        </p:spPr>
        <p:txBody>
          <a:bodyPr/>
          <a:lstStyle/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6. Configure Admin Role for AWS Single-</a:t>
            </a:r>
            <a:r>
              <a:rPr lang="en-US" dirty="0" err="1"/>
              <a:t>SignOn</a:t>
            </a:r>
            <a:endParaRPr lang="en-US" dirty="0"/>
          </a:p>
          <a:p>
            <a:pPr lvl="2"/>
            <a:r>
              <a:rPr lang="en-US" dirty="0"/>
              <a:t>Configure ‘</a:t>
            </a:r>
            <a:r>
              <a:rPr lang="en-US" dirty="0" err="1"/>
              <a:t>vcis</a:t>
            </a:r>
            <a:r>
              <a:rPr lang="en-US" dirty="0"/>
              <a:t>-admin-role’ in velocity for SSO.</a:t>
            </a:r>
          </a:p>
          <a:p>
            <a:pPr lvl="4"/>
            <a:r>
              <a:rPr lang="en-US" dirty="0"/>
              <a:t>Application: AWS Account 578248469025 </a:t>
            </a:r>
            <a:r>
              <a:rPr lang="en-US" dirty="0" err="1"/>
              <a:t>Appliadmin</a:t>
            </a:r>
            <a:r>
              <a:rPr lang="en-US" dirty="0"/>
              <a:t> group cation</a:t>
            </a:r>
          </a:p>
          <a:p>
            <a:pPr lvl="4"/>
            <a:r>
              <a:rPr lang="en-US" dirty="0"/>
              <a:t>Entitlement: </a:t>
            </a:r>
            <a:r>
              <a:rPr lang="en-US" dirty="0" err="1"/>
              <a:t>vcis</a:t>
            </a:r>
            <a:r>
              <a:rPr lang="en-US" dirty="0"/>
              <a:t>-admin-role</a:t>
            </a:r>
          </a:p>
          <a:p>
            <a:pPr lvl="4"/>
            <a:r>
              <a:rPr lang="en-US" dirty="0"/>
              <a:t>Group: </a:t>
            </a:r>
            <a:r>
              <a:rPr lang="en-US" dirty="0" err="1"/>
              <a:t>VcisAdminRoleSSO</a:t>
            </a:r>
            <a:endParaRPr lang="en-US" dirty="0"/>
          </a:p>
          <a:p>
            <a:pPr marL="810000" lvl="4" indent="0">
              <a:buNone/>
            </a:pPr>
            <a:endParaRPr lang="en-US" dirty="0"/>
          </a:p>
          <a:p>
            <a:pPr marL="810000" lvl="4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>
                <a:highlight>
                  <a:srgbClr val="FFFF00"/>
                </a:highlight>
              </a:rPr>
              <a:t>** Use Admin Role to login to AWS from now on, for all the future AWS interactions</a:t>
            </a:r>
          </a:p>
          <a:p>
            <a:pPr marL="810000" lvl="4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BCS Template" id="{B46502F0-6109-7848-AC64-10595ADCF7CF}" vid="{2F4C5ADA-3577-5648-8BC4-191E57EEEC4C}"/>
    </a:ext>
  </a:extLst>
</a:theme>
</file>

<file path=ppt/theme/theme2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D51C2F9C66BE45874A8AEFC81AA9B4" ma:contentTypeVersion="1" ma:contentTypeDescription="Create a new document." ma:contentTypeScope="" ma:versionID="22f32458421a43a522419561dcec3c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9746fe128b0ca74698fd9d7c13d39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3DCC252-15EA-42FE-B383-985DFD9CE8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382991-1F66-48A9-BDF4-D2129DA4F4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B41F08-41DD-43B9-9C09-70A87D2B2118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PR_BAG_PPT-master_16-9</Template>
  <TotalTime>800</TotalTime>
  <Words>929</Words>
  <Application>Microsoft Macintosh PowerPoint</Application>
  <PresentationFormat>Custom</PresentationFormat>
  <Paragraphs>149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PR_BAG_PPT-master_16-9</vt:lpstr>
      <vt:lpstr>Industry System Runbook</vt:lpstr>
      <vt:lpstr>Agenda</vt:lpstr>
      <vt:lpstr>Account Set Up Steps</vt:lpstr>
      <vt:lpstr>Account Set Up Steps</vt:lpstr>
      <vt:lpstr>Account Set Up Steps (contd..)</vt:lpstr>
      <vt:lpstr>Account Set Up Steps (contd..)</vt:lpstr>
      <vt:lpstr>Account Set Up Steps (contd..)</vt:lpstr>
      <vt:lpstr>Account Set Up Steps (contd..)</vt:lpstr>
      <vt:lpstr>Account Set Up Steps (contd..)</vt:lpstr>
      <vt:lpstr>Account Set Up Steps (contd..)</vt:lpstr>
      <vt:lpstr>Account Set Up Steps (contd..)</vt:lpstr>
      <vt:lpstr>Account Set Up Steps (contd..)</vt:lpstr>
      <vt:lpstr>Account Set Up Steps (contd..)</vt:lpstr>
      <vt:lpstr>Account Set Up Steps (contd..)</vt:lpstr>
      <vt:lpstr>Account Set Up Steps (contd..)</vt:lpstr>
      <vt:lpstr>Environment Set Up Steps</vt:lpstr>
      <vt:lpstr>Environment Set Up Steps</vt:lpstr>
      <vt:lpstr>Environment Set Up Steps (contd..)</vt:lpstr>
      <vt:lpstr>Environment Set Up Steps (contd..)</vt:lpstr>
      <vt:lpstr>Environment Set Up Steps (contd..)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System Runbook</dc:title>
  <dc:creator>Madeleine Tierney</dc:creator>
  <cp:lastModifiedBy>Bhavani Jangay</cp:lastModifiedBy>
  <cp:revision>186</cp:revision>
  <cp:lastPrinted>2017-10-23T10:44:12Z</cp:lastPrinted>
  <dcterms:created xsi:type="dcterms:W3CDTF">2019-10-15T20:05:22Z</dcterms:created>
  <dcterms:modified xsi:type="dcterms:W3CDTF">2019-10-22T17:01:58Z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  <property fmtid="{D5CDD505-2E9C-101B-9397-08002B2CF9AE}" pid="3" name="ContentTypeId">
    <vt:lpwstr>0x0101004AD51C2F9C66BE45874A8AEFC81AA9B4</vt:lpwstr>
  </property>
</Properties>
</file>