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8" r:id="rId4"/>
  </p:sldMasterIdLst>
  <p:notesMasterIdLst>
    <p:notesMasterId r:id="rId11"/>
  </p:notesMasterIdLst>
  <p:handoutMasterIdLst>
    <p:handoutMasterId r:id="rId12"/>
  </p:handoutMasterIdLst>
  <p:sldIdLst>
    <p:sldId id="263" r:id="rId5"/>
    <p:sldId id="884" r:id="rId6"/>
    <p:sldId id="1405" r:id="rId7"/>
    <p:sldId id="1398" r:id="rId8"/>
    <p:sldId id="1402" r:id="rId9"/>
    <p:sldId id="835" r:id="rId10"/>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4128" userDrawn="1">
          <p15:clr>
            <a:srgbClr val="A4A3A4"/>
          </p15:clr>
        </p15:guide>
        <p15:guide id="9" orient="horz" pos="16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2E2"/>
    <a:srgbClr val="B44A9C"/>
    <a:srgbClr val="C1E4FF"/>
    <a:srgbClr val="3A5072"/>
    <a:srgbClr val="005696"/>
    <a:srgbClr val="0072C8"/>
    <a:srgbClr val="3CB4E7"/>
    <a:srgbClr val="BFBFBF"/>
    <a:srgbClr val="A6CE39"/>
    <a:srgbClr val="FFE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3" autoAdjust="0"/>
    <p:restoredTop sz="95037" autoAdjust="0"/>
  </p:normalViewPr>
  <p:slideViewPr>
    <p:cSldViewPr snapToGrid="0" snapToObjects="1">
      <p:cViewPr varScale="1">
        <p:scale>
          <a:sx n="88" d="100"/>
          <a:sy n="88" d="100"/>
        </p:scale>
        <p:origin x="76" y="48"/>
      </p:cViewPr>
      <p:guideLst>
        <p:guide pos="4128"/>
        <p:guide orient="horz" pos="1620"/>
      </p:guideLst>
    </p:cSldViewPr>
  </p:slideViewPr>
  <p:outlineViewPr>
    <p:cViewPr>
      <p:scale>
        <a:sx n="33" d="100"/>
        <a:sy n="33" d="100"/>
      </p:scale>
      <p:origin x="0" y="0"/>
    </p:cViewPr>
  </p:outlineViewPr>
  <p:notesTextViewPr>
    <p:cViewPr>
      <p:scale>
        <a:sx n="3" d="2"/>
        <a:sy n="3" d="2"/>
      </p:scale>
      <p:origin x="0" y="0"/>
    </p:cViewPr>
  </p:notesTextViewPr>
  <p:sorterViewPr>
    <p:cViewPr>
      <p:scale>
        <a:sx n="180" d="100"/>
        <a:sy n="180" d="100"/>
      </p:scale>
      <p:origin x="0" y="-3552"/>
    </p:cViewPr>
  </p:sorterViewPr>
  <p:notesViewPr>
    <p:cSldViewPr snapToGrid="0" snapToObjects="1">
      <p:cViewPr varScale="1">
        <p:scale>
          <a:sx n="89" d="100"/>
          <a:sy n="89" d="100"/>
        </p:scale>
        <p:origin x="5754" y="108"/>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7B6A12C6-64DF-430F-A4DC-0FC62ED5BE2B}" type="datetime1">
              <a:rPr lang="en-US" smtClean="0"/>
              <a:t>3/4/2019</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endParaRPr lang="en-US"/>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8209028B-9E3C-481D-8F79-63DDE9F2EC79}" type="datetime1">
              <a:rPr lang="en-US" smtClean="0"/>
              <a:t>3/4/2019</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endParaRPr lang="en-US"/>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endParaRPr lang="en-US"/>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8D93AFF-8A8D-4498-A0ED-F6A767650751}" type="datetime1">
              <a:rPr lang="en-US" smtClean="0"/>
              <a:t>3/4/2019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1</a:t>
            </a:fld>
            <a:endParaRPr lang="en-US"/>
          </a:p>
        </p:txBody>
      </p:sp>
    </p:spTree>
    <p:extLst>
      <p:ext uri="{BB962C8B-B14F-4D97-AF65-F5344CB8AC3E}">
        <p14:creationId xmlns:p14="http://schemas.microsoft.com/office/powerpoint/2010/main" val="86393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spcAft>
                <a:spcPct val="0"/>
              </a:spcAft>
              <a:buClrTx/>
              <a:buNone/>
            </a:pPr>
            <a:r>
              <a:rPr lang="en-US" altLang="en-US" sz="1800" b="1" dirty="0">
                <a:solidFill>
                  <a:srgbClr val="009FDB"/>
                </a:solidFill>
                <a:latin typeface="+mn-lt"/>
                <a:ea typeface="+mn-ea"/>
              </a:rPr>
              <a:t>Define Future State End to End Experience</a:t>
            </a:r>
          </a:p>
          <a:p>
            <a:pPr marL="0" lvl="2">
              <a:spcAft>
                <a:spcPct val="0"/>
              </a:spcAft>
              <a:buClrTx/>
              <a:buNone/>
            </a:pPr>
            <a:r>
              <a:rPr lang="en-US" altLang="en-US" dirty="0">
                <a:solidFill>
                  <a:srgbClr val="000000"/>
                </a:solidFill>
                <a:latin typeface="+mn-lt"/>
                <a:ea typeface="+mn-ea"/>
              </a:rPr>
              <a:t>Identify and document a future state experience, including capabilities that are needed to enable the desired experience</a:t>
            </a:r>
            <a:endParaRPr lang="en-US" altLang="en-US" sz="1800" b="1" dirty="0">
              <a:solidFill>
                <a:schemeClr val="tx1"/>
              </a:solidFill>
            </a:endParaRPr>
          </a:p>
          <a:p>
            <a:pPr marL="0" lvl="2">
              <a:spcAft>
                <a:spcPct val="0"/>
              </a:spcAft>
              <a:buClrTx/>
              <a:buNone/>
            </a:pPr>
            <a:r>
              <a:rPr lang="en-US" altLang="en-US" sz="1800" b="1" dirty="0">
                <a:solidFill>
                  <a:schemeClr val="tx1"/>
                </a:solidFill>
              </a:rPr>
              <a:t>Identify Current State Capability Maturity</a:t>
            </a:r>
          </a:p>
          <a:p>
            <a:pPr marL="0" lvl="2">
              <a:spcAft>
                <a:spcPct val="0"/>
              </a:spcAft>
              <a:buClrTx/>
              <a:buNone/>
            </a:pPr>
            <a:r>
              <a:rPr lang="en-US" altLang="en-US" dirty="0">
                <a:solidFill>
                  <a:srgbClr val="000000"/>
                </a:solidFill>
              </a:rPr>
              <a:t>Evaluate current state plan for the digital experience in support of the September launch of OTT products</a:t>
            </a:r>
            <a:endParaRPr lang="en-US" altLang="en-US" b="1" dirty="0">
              <a:solidFill>
                <a:srgbClr val="000000"/>
              </a:solidFill>
            </a:endParaRPr>
          </a:p>
          <a:p>
            <a:pPr marL="0" lvl="2">
              <a:spcAft>
                <a:spcPct val="0"/>
              </a:spcAft>
              <a:buClrTx/>
              <a:buNone/>
            </a:pPr>
            <a:r>
              <a:rPr lang="en-US" altLang="en-US" sz="1800" b="1" dirty="0">
                <a:solidFill>
                  <a:schemeClr val="tx1"/>
                </a:solidFill>
              </a:rPr>
              <a:t>Identify opportunities to differentiate</a:t>
            </a:r>
          </a:p>
          <a:p>
            <a:pPr marL="0" lvl="2">
              <a:spcAft>
                <a:spcPct val="0"/>
              </a:spcAft>
              <a:buClrTx/>
              <a:buNone/>
            </a:pPr>
            <a:r>
              <a:rPr lang="en-US" altLang="en-US" dirty="0">
                <a:solidFill>
                  <a:srgbClr val="000000"/>
                </a:solidFill>
              </a:rPr>
              <a:t>Based on competition and digital experience best practices, identify features that will differentiate the digital experience for OTT products</a:t>
            </a:r>
            <a:endParaRPr lang="en-US" altLang="en-US" b="1" dirty="0">
              <a:solidFill>
                <a:srgbClr val="000000"/>
              </a:solidFill>
            </a:endParaRP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209028B-9E3C-481D-8F79-63DDE9F2EC79}" type="datetime1">
              <a:rPr lang="en-US" smtClean="0"/>
              <a:t>3/4/2019</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a:t>
            </a:fld>
            <a:endParaRPr lang="en-US" dirty="0"/>
          </a:p>
        </p:txBody>
      </p:sp>
    </p:spTree>
    <p:extLst>
      <p:ext uri="{BB962C8B-B14F-4D97-AF65-F5344CB8AC3E}">
        <p14:creationId xmlns:p14="http://schemas.microsoft.com/office/powerpoint/2010/main" val="175110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spcAft>
                <a:spcPct val="0"/>
              </a:spcAft>
              <a:buClrTx/>
              <a:buNone/>
            </a:pPr>
            <a:r>
              <a:rPr lang="en-US" altLang="en-US" sz="1800" b="1" dirty="0">
                <a:solidFill>
                  <a:srgbClr val="009FDB"/>
                </a:solidFill>
                <a:latin typeface="+mn-lt"/>
                <a:ea typeface="+mn-ea"/>
              </a:rPr>
              <a:t>Define Future State End to End Experience</a:t>
            </a:r>
          </a:p>
          <a:p>
            <a:pPr marL="0" lvl="2">
              <a:spcAft>
                <a:spcPct val="0"/>
              </a:spcAft>
              <a:buClrTx/>
              <a:buNone/>
            </a:pPr>
            <a:r>
              <a:rPr lang="en-US" altLang="en-US" dirty="0">
                <a:solidFill>
                  <a:srgbClr val="000000"/>
                </a:solidFill>
                <a:latin typeface="+mn-lt"/>
                <a:ea typeface="+mn-ea"/>
              </a:rPr>
              <a:t>Identify and document a future state experience, including capabilities that are needed to enable the desired experience</a:t>
            </a:r>
            <a:endParaRPr lang="en-US" altLang="en-US" sz="1800" b="1" dirty="0">
              <a:solidFill>
                <a:schemeClr val="tx1"/>
              </a:solidFill>
            </a:endParaRPr>
          </a:p>
          <a:p>
            <a:pPr marL="0" lvl="2">
              <a:spcAft>
                <a:spcPct val="0"/>
              </a:spcAft>
              <a:buClrTx/>
              <a:buNone/>
            </a:pPr>
            <a:r>
              <a:rPr lang="en-US" altLang="en-US" sz="1800" b="1" dirty="0">
                <a:solidFill>
                  <a:schemeClr val="tx1"/>
                </a:solidFill>
              </a:rPr>
              <a:t>Identify Current State Capability Maturity</a:t>
            </a:r>
          </a:p>
          <a:p>
            <a:pPr marL="0" lvl="2">
              <a:spcAft>
                <a:spcPct val="0"/>
              </a:spcAft>
              <a:buClrTx/>
              <a:buNone/>
            </a:pPr>
            <a:r>
              <a:rPr lang="en-US" altLang="en-US" dirty="0">
                <a:solidFill>
                  <a:srgbClr val="000000"/>
                </a:solidFill>
              </a:rPr>
              <a:t>Evaluate current state plan for the digital experience in support of the September launch of OTT products</a:t>
            </a:r>
            <a:endParaRPr lang="en-US" altLang="en-US" b="1" dirty="0">
              <a:solidFill>
                <a:srgbClr val="000000"/>
              </a:solidFill>
            </a:endParaRPr>
          </a:p>
          <a:p>
            <a:pPr marL="0" lvl="2">
              <a:spcAft>
                <a:spcPct val="0"/>
              </a:spcAft>
              <a:buClrTx/>
              <a:buNone/>
            </a:pPr>
            <a:r>
              <a:rPr lang="en-US" altLang="en-US" sz="1800" b="1" dirty="0">
                <a:solidFill>
                  <a:schemeClr val="tx1"/>
                </a:solidFill>
              </a:rPr>
              <a:t>Identify opportunities to differentiate</a:t>
            </a:r>
          </a:p>
          <a:p>
            <a:pPr marL="0" lvl="2">
              <a:spcAft>
                <a:spcPct val="0"/>
              </a:spcAft>
              <a:buClrTx/>
              <a:buNone/>
            </a:pPr>
            <a:r>
              <a:rPr lang="en-US" altLang="en-US" dirty="0">
                <a:solidFill>
                  <a:srgbClr val="000000"/>
                </a:solidFill>
              </a:rPr>
              <a:t>Based on competition and digital experience best practices, identify features that will differentiate the digital experience for OTT products</a:t>
            </a:r>
            <a:endParaRPr lang="en-US" altLang="en-US" b="1" dirty="0">
              <a:solidFill>
                <a:srgbClr val="000000"/>
              </a:solidFill>
            </a:endParaRP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209028B-9E3C-481D-8F79-63DDE9F2EC79}" type="datetime1">
              <a:rPr lang="en-US" smtClean="0"/>
              <a:t>3/4/2019</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33246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209028B-9E3C-481D-8F79-63DDE9F2EC79}" type="datetime1">
              <a:rPr lang="en-US" smtClean="0"/>
              <a:t>3/4/2019</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4</a:t>
            </a:fld>
            <a:endParaRPr lang="en-US" dirty="0"/>
          </a:p>
        </p:txBody>
      </p:sp>
    </p:spTree>
    <p:extLst>
      <p:ext uri="{BB962C8B-B14F-4D97-AF65-F5344CB8AC3E}">
        <p14:creationId xmlns:p14="http://schemas.microsoft.com/office/powerpoint/2010/main" val="30278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Drag picture to placeholder or click icon to add</a:t>
            </a:r>
          </a:p>
        </p:txBody>
      </p:sp>
      <p:sp>
        <p:nvSpPr>
          <p:cNvPr id="11" name="Title Placeholder 1"/>
          <p:cNvSpPr>
            <a:spLocks noGrp="1"/>
          </p:cNvSpPr>
          <p:nvPr>
            <p:ph type="title" hasCustomPrompt="1"/>
          </p:nvPr>
        </p:nvSpPr>
        <p:spPr>
          <a:xfrm>
            <a:off x="304883" y="2125096"/>
            <a:ext cx="8536557" cy="374802"/>
          </a:xfrm>
          <a:prstGeom prst="rect">
            <a:avLst/>
          </a:prstGeom>
        </p:spPr>
        <p:txBody>
          <a:bodyPr vert="horz" lIns="0" tIns="45720" rIns="91440" bIns="45720" rtlCol="0" anchor="b" anchorCtr="0">
            <a:noAutofit/>
          </a:bodyPr>
          <a:lstStyle>
            <a:lvl1pPr algn="l" defTabSz="685766" rtl="0" eaLnBrk="1" latinLnBrk="0" hangingPunct="1">
              <a:lnSpc>
                <a:spcPct val="90000"/>
              </a:lnSpc>
              <a:spcBef>
                <a:spcPct val="0"/>
              </a:spcBef>
              <a:buNone/>
              <a:defRPr lang="en-US" sz="24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presentation title here.</a:t>
            </a:r>
          </a:p>
        </p:txBody>
      </p:sp>
      <p:sp>
        <p:nvSpPr>
          <p:cNvPr id="12" name="Text Placeholder 10"/>
          <p:cNvSpPr>
            <a:spLocks noGrp="1"/>
          </p:cNvSpPr>
          <p:nvPr>
            <p:ph type="body" sz="quarter" idx="15" hasCustomPrompt="1"/>
          </p:nvPr>
        </p:nvSpPr>
        <p:spPr>
          <a:xfrm>
            <a:off x="313936" y="2548794"/>
            <a:ext cx="4113293" cy="149117"/>
          </a:xfrm>
        </p:spPr>
        <p:txBody>
          <a:bodyPr lIns="0" tIns="0" rIns="0" bIns="0">
            <a:normAutofit/>
          </a:bodyPr>
          <a:lstStyle>
            <a:lvl1pPr marL="0" indent="0" algn="l">
              <a:buNone/>
              <a:defRPr sz="900" b="0" kern="0" spc="38" baseline="0">
                <a:gradFill>
                  <a:gsLst>
                    <a:gs pos="4839">
                      <a:schemeClr val="bg1"/>
                    </a:gs>
                    <a:gs pos="10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31103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79"/>
            <a:ext cx="8178930" cy="228467"/>
          </a:xfrm>
        </p:spPr>
        <p:txBody>
          <a:bodyPr vert="horz" wrap="square" lIns="0" tIns="0" rIns="0" bIns="0" rtlCol="0">
            <a:noAutofit/>
          </a:bodyPr>
          <a:lstStyle>
            <a:lvl1pPr marL="285750" indent="-285750">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9" name="Text Placeholder 10"/>
          <p:cNvSpPr>
            <a:spLocks noGrp="1"/>
          </p:cNvSpPr>
          <p:nvPr>
            <p:ph type="body" sz="quarter" idx="15" hasCustomPrompt="1"/>
          </p:nvPr>
        </p:nvSpPr>
        <p:spPr>
          <a:xfrm>
            <a:off x="310969" y="304615"/>
            <a:ext cx="2265145" cy="117055"/>
          </a:xfrm>
        </p:spPr>
        <p:txBody>
          <a:bodyPr vert="horz" wrap="square" lIns="0" tIns="0" rIns="0" bIns="0" rtlCol="0">
            <a:normAutofit/>
          </a:bodyPr>
          <a:lstStyle>
            <a:lvl1pPr marL="173038" indent="-173038">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dirty="0"/>
              <a:t>SECTION TITLE (OPTIONAL)</a:t>
            </a:r>
            <a:endParaRPr lang="id-ID" dirty="0"/>
          </a:p>
        </p:txBody>
      </p:sp>
      <p:sp>
        <p:nvSpPr>
          <p:cNvPr id="5" name="Text Placeholder 4"/>
          <p:cNvSpPr>
            <a:spLocks noGrp="1"/>
          </p:cNvSpPr>
          <p:nvPr>
            <p:ph type="body" sz="quarter" idx="16"/>
          </p:nvPr>
        </p:nvSpPr>
        <p:spPr>
          <a:xfrm>
            <a:off x="304619" y="638126"/>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5" y="4845467"/>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366695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
    <p:bg>
      <p:bgPr>
        <a:solidFill>
          <a:srgbClr val="FFFFFF"/>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lang="en-US" sz="6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32972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randing">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sz="6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userDrawn="1"/>
        </p:nvSpPr>
        <p:spPr>
          <a:xfrm>
            <a:off x="304619" y="4800737"/>
            <a:ext cx="592470" cy="138499"/>
          </a:xfrm>
          <a:prstGeom prst="rect">
            <a:avLst/>
          </a:prstGeom>
          <a:noFill/>
        </p:spPr>
        <p:txBody>
          <a:bodyPr wrap="none" lIns="0" bIns="0" rtlCol="0" anchor="b" anchorCtr="0">
            <a:spAutoFit/>
          </a:bodyPr>
          <a:lstStyle/>
          <a:p>
            <a:pPr marL="0" algn="l" defTabSz="685755" rtl="0" eaLnBrk="1" latinLnBrk="0" hangingPunct="1"/>
            <a:r>
              <a:rPr lang="en-AU" sz="600" kern="1200" spc="75"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userDrawn="1"/>
        </p:nvGrpSpPr>
        <p:grpSpPr>
          <a:xfrm>
            <a:off x="1831837" y="2021299"/>
            <a:ext cx="5480327" cy="3082104"/>
            <a:chOff x="-1026613" y="1901064"/>
            <a:chExt cx="7307103" cy="4109472"/>
          </a:xfrm>
        </p:grpSpPr>
        <p:sp>
          <p:nvSpPr>
            <p:cNvPr id="6" name="Text Box 3"/>
            <p:cNvSpPr txBox="1">
              <a:spLocks noChangeArrowheads="1"/>
            </p:cNvSpPr>
            <p:nvPr userDrawn="1"/>
          </p:nvSpPr>
          <p:spPr bwMode="blackWhite">
            <a:xfrm>
              <a:off x="-1026613" y="5540328"/>
              <a:ext cx="7307103" cy="470208"/>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9973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8533335" y="4845467"/>
            <a:ext cx="323309" cy="199474"/>
          </a:xfrm>
          <a:prstGeom prst="rect">
            <a:avLst/>
          </a:prstGeo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smtClean="0">
                <a:gradFill>
                  <a:gsLst>
                    <a:gs pos="7258">
                      <a:srgbClr val="0072C8"/>
                    </a:gs>
                    <a:gs pos="19000">
                      <a:srgbClr val="0072C8"/>
                    </a:gs>
                  </a:gsLst>
                  <a:lin ang="5400000" scaled="1"/>
                </a:gradFill>
              </a:rPr>
              <a:pPr/>
              <a:t>‹#›</a:t>
            </a:fld>
            <a:endParaRPr>
              <a:gradFill>
                <a:gsLst>
                  <a:gs pos="7258">
                    <a:srgbClr val="0072C8"/>
                  </a:gs>
                  <a:gs pos="19000">
                    <a:srgbClr val="0072C8"/>
                  </a:gs>
                </a:gsLst>
                <a:lin ang="5400000" scaled="1"/>
              </a:gradFill>
            </a:endParaRPr>
          </a:p>
        </p:txBody>
      </p:sp>
      <p:sp>
        <p:nvSpPr>
          <p:cNvPr id="5" name="Text Placeholder 10"/>
          <p:cNvSpPr>
            <a:spLocks noGrp="1"/>
          </p:cNvSpPr>
          <p:nvPr>
            <p:ph type="body" sz="quarter" idx="14" hasCustomPrompt="1"/>
          </p:nvPr>
        </p:nvSpPr>
        <p:spPr>
          <a:xfrm>
            <a:off x="304801" y="325090"/>
            <a:ext cx="8534400" cy="337614"/>
          </a:xfrm>
        </p:spPr>
        <p:txBody>
          <a:bodyPr vert="horz" wrap="square" lIns="0" tIns="0" rIns="0" bIns="0" rtlCol="0">
            <a:noAutofit/>
          </a:bodyPr>
          <a:lstStyle>
            <a:lvl1pPr marL="285750" indent="-285750">
              <a:buFont typeface="Arial" panose="020B0604020202020204" pitchFamily="34" charset="0"/>
              <a:buNone/>
              <a:defRPr lang="id-ID" sz="2800" b="1" kern="0" spc="-4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Text Placeholder 4"/>
          <p:cNvSpPr>
            <a:spLocks noGrp="1"/>
          </p:cNvSpPr>
          <p:nvPr>
            <p:ph type="body" sz="quarter" idx="16"/>
          </p:nvPr>
        </p:nvSpPr>
        <p:spPr>
          <a:xfrm>
            <a:off x="312788" y="771212"/>
            <a:ext cx="8524151" cy="170816"/>
          </a:xfrm>
        </p:spPr>
        <p:txBody>
          <a:bodyPr tIns="0"/>
          <a:lstStyle>
            <a:lvl1pPr marL="0" indent="0">
              <a:buNone/>
              <a:defRPr lang="en-US" sz="110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userDrawn="1"/>
        </p:nvSpPr>
        <p:spPr>
          <a:xfrm>
            <a:off x="287740" y="4813291"/>
            <a:ext cx="3319060" cy="161583"/>
          </a:xfrm>
          <a:prstGeom prst="rect">
            <a:avLst/>
          </a:prstGeom>
          <a:solidFill>
            <a:schemeClr val="bg1"/>
          </a:solidFill>
        </p:spPr>
        <p:txBody>
          <a:bodyPr wrap="square" lIns="0" bIns="0" rtlCol="0" anchor="b" anchorCtr="0">
            <a:spAutoFit/>
          </a:bodyPr>
          <a:lstStyle/>
          <a:p>
            <a:r>
              <a:rPr lang="en-US" sz="750" baseline="30000">
                <a:solidFill>
                  <a:srgbClr val="FFFFFF">
                    <a:lumMod val="65000"/>
                  </a:srgbClr>
                </a:solidFill>
              </a:rPr>
              <a:t>CONFIDENTIAL AND PROPRIETARY FOR INTERNAL USE ONLY | CURRENT AS OF JANUARY</a:t>
            </a:r>
            <a:r>
              <a:rPr lang="en-US" sz="750">
                <a:solidFill>
                  <a:srgbClr val="FFFFFF">
                    <a:lumMod val="65000"/>
                  </a:srgbClr>
                </a:solidFill>
              </a:rPr>
              <a:t> </a:t>
            </a:r>
            <a:r>
              <a:rPr lang="en-US" sz="750" baseline="30000">
                <a:solidFill>
                  <a:srgbClr val="FFFFFF">
                    <a:lumMod val="65000"/>
                  </a:srgbClr>
                </a:solidFill>
              </a:rPr>
              <a:t>25, 2017</a:t>
            </a:r>
          </a:p>
        </p:txBody>
      </p:sp>
      <p:sp>
        <p:nvSpPr>
          <p:cNvPr id="3" name="Slide Number Placeholder 5"/>
          <p:cNvSpPr>
            <a:spLocks noGrp="1"/>
          </p:cNvSpPr>
          <p:nvPr>
            <p:ph type="sldNum" sz="quarter" idx="12"/>
          </p:nvPr>
        </p:nvSpPr>
        <p:spPr>
          <a:xfrm>
            <a:off x="8533335" y="4838589"/>
            <a:ext cx="323309" cy="201168"/>
          </a:xfrm>
          <a:prstGeom prst="rect">
            <a:avLst/>
          </a:prstGeom>
        </p:spPr>
        <p:txBody>
          <a:bodyPr lIns="0" tIns="0" rIns="0" bIns="0"/>
          <a:lstStyle>
            <a:lvl1pPr algn="r">
              <a:defRPr lang="en-US" sz="600" smtClean="0"/>
            </a:lvl1pPr>
          </a:lstStyle>
          <a:p>
            <a:fld id="{FCEE2C88-6C8F-484D-AF69-578F576B1F44}" type="slidenum">
              <a:rPr>
                <a:gradFill>
                  <a:gsLst>
                    <a:gs pos="7258">
                      <a:srgbClr val="0072C8"/>
                    </a:gs>
                    <a:gs pos="19000">
                      <a:srgbClr val="0072C8"/>
                    </a:gs>
                  </a:gsLst>
                  <a:lin ang="5400000" scaled="1"/>
                </a:gradFill>
              </a:rPr>
              <a:pPr/>
              <a:t>‹#›</a:t>
            </a:fld>
            <a:endParaRPr>
              <a:gradFill>
                <a:gsLst>
                  <a:gs pos="7258">
                    <a:srgbClr val="0072C8"/>
                  </a:gs>
                  <a:gs pos="19000">
                    <a:srgbClr val="0072C8"/>
                  </a:gs>
                </a:gsLst>
                <a:lin ang="5400000" scaled="1"/>
              </a:gra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31776" y="305917"/>
            <a:ext cx="8685455" cy="507831"/>
          </a:xfrm>
        </p:spPr>
        <p:txBody>
          <a:bodyPr vert="horz" wrap="square" lIns="137160" tIns="0" rIns="0" bIns="0" rtlCol="0" anchor="ctr" anchorCtr="0">
            <a:noAutofit/>
          </a:bodyPr>
          <a:lstStyle>
            <a:lvl1pPr marL="285750" indent="-285750">
              <a:buFont typeface="Arial" panose="020B0604020202020204" pitchFamily="34" charset="0"/>
              <a:buNone/>
              <a:defRPr lang="en-US" sz="2800" b="1" kern="0" spc="0" baseline="0" dirty="0" smtClean="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7" name="Slide Number Placeholder 5"/>
          <p:cNvSpPr>
            <a:spLocks noGrp="1"/>
          </p:cNvSpPr>
          <p:nvPr>
            <p:ph type="sldNum" sz="quarter" idx="12"/>
          </p:nvPr>
        </p:nvSpPr>
        <p:spPr>
          <a:xfrm>
            <a:off x="8533335" y="4838589"/>
            <a:ext cx="323309" cy="201168"/>
          </a:xfrm>
        </p:spPr>
        <p:txBody>
          <a:bodyPr lIns="0" tIns="0" rIns="0" bIns="0"/>
          <a:lstStyle>
            <a:lvl1pPr algn="r">
              <a:defRPr lang="en-US" sz="600" smtClean="0"/>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182231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90525" y="1259023"/>
            <a:ext cx="4114800" cy="1073114"/>
          </a:xfrm>
        </p:spPr>
        <p:txBody>
          <a:bodyPr lIns="91440">
            <a:spAutoFit/>
          </a:bodyPr>
          <a:lstStyle>
            <a:lvl1pPr>
              <a:defRPr sz="1200"/>
            </a:lvl1pPr>
            <a:lvl2pPr>
              <a:defRPr sz="11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4"/>
          </p:nvPr>
        </p:nvSpPr>
        <p:spPr>
          <a:xfrm>
            <a:off x="4626864" y="1259023"/>
            <a:ext cx="4114800" cy="1073114"/>
          </a:xfrm>
        </p:spPr>
        <p:txBody>
          <a:bodyPr lIns="91440">
            <a:spAutoFit/>
          </a:bodyPr>
          <a:lstStyle>
            <a:lvl1pPr>
              <a:defRPr sz="1200"/>
            </a:lvl1pPr>
            <a:lvl2pPr>
              <a:defRPr sz="11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5" hasCustomPrompt="1"/>
          </p:nvPr>
        </p:nvSpPr>
        <p:spPr>
          <a:xfrm>
            <a:off x="231776" y="305917"/>
            <a:ext cx="8685455" cy="507831"/>
          </a:xfrm>
        </p:spPr>
        <p:txBody>
          <a:bodyPr vert="horz" wrap="square" lIns="137160" tIns="0" rIns="0" bIns="0" rtlCol="0" anchor="ctr" anchorCtr="0">
            <a:noAutofit/>
          </a:bodyPr>
          <a:lstStyle>
            <a:lvl1pPr marL="285750" indent="-285750">
              <a:buFont typeface="Arial" panose="020B0604020202020204" pitchFamily="34" charset="0"/>
              <a:buNone/>
              <a:defRPr lang="en-US" sz="2800" b="1" kern="0" spc="0" baseline="0" dirty="0" smtClean="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6" name="Slide Number Placeholder 5"/>
          <p:cNvSpPr>
            <a:spLocks noGrp="1"/>
          </p:cNvSpPr>
          <p:nvPr>
            <p:ph type="sldNum" sz="quarter" idx="4"/>
          </p:nvPr>
        </p:nvSpPr>
        <p:spPr>
          <a:xfrm>
            <a:off x="6979180" y="4960678"/>
            <a:ext cx="2133600" cy="148595"/>
          </a:xfrm>
          <a:prstGeom prst="rect">
            <a:avLst/>
          </a:prstGeom>
        </p:spPr>
        <p:txBody>
          <a:bodyPr vert="horz" lIns="91440" tIns="45720" rIns="91440" bIns="45720" rtlCol="0" anchor="ctr"/>
          <a:lstStyle>
            <a:lvl1pPr marL="0" algn="r"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889B1CBF-4FD7-214D-9302-2FF9AE85277A}" type="slidenum">
              <a:rPr lang="en-US" smtClean="0"/>
              <a:pPr/>
              <a:t>‹#›</a:t>
            </a:fld>
            <a:endParaRPr lang="en-US"/>
          </a:p>
        </p:txBody>
      </p:sp>
    </p:spTree>
    <p:extLst>
      <p:ext uri="{BB962C8B-B14F-4D97-AF65-F5344CB8AC3E}">
        <p14:creationId xmlns:p14="http://schemas.microsoft.com/office/powerpoint/2010/main" val="358456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1688952"/>
            <a:ext cx="8455026" cy="1162498"/>
          </a:xfrm>
          <a:prstGeom prst="rect">
            <a:avLst/>
          </a:prstGeom>
        </p:spPr>
        <p:txBody>
          <a:bodyPr vert="horz" lIns="0" tIns="45720" rIns="91440" bIns="45720" rtlCol="0" anchor="b">
            <a:noAutofit/>
          </a:bodyPr>
          <a:lstStyle>
            <a:lvl1pPr algn="l" defTabSz="685749" rtl="0" eaLnBrk="1" latinLnBrk="0" hangingPunct="1">
              <a:lnSpc>
                <a:spcPct val="90000"/>
              </a:lnSpc>
              <a:spcBef>
                <a:spcPct val="0"/>
              </a:spcBef>
              <a:buNone/>
              <a:defRPr lang="en-US" sz="3600" b="1" kern="1200" spc="-10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313932" y="2963122"/>
            <a:ext cx="8445894" cy="23281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50"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a:t>This is a title slide. Do not use this for content slides. </a:t>
            </a:r>
          </a:p>
        </p:txBody>
      </p:sp>
      <p:grpSp>
        <p:nvGrpSpPr>
          <p:cNvPr id="8" name="Group 7"/>
          <p:cNvGrpSpPr/>
          <p:nvPr userDrawn="1"/>
        </p:nvGrpSpPr>
        <p:grpSpPr>
          <a:xfrm>
            <a:off x="287793" y="4744880"/>
            <a:ext cx="8565013" cy="194357"/>
            <a:chOff x="304619" y="4744879"/>
            <a:chExt cx="8565013" cy="194357"/>
          </a:xfrm>
        </p:grpSpPr>
        <p:sp>
          <p:nvSpPr>
            <p:cNvPr id="9" name="TextBox 8"/>
            <p:cNvSpPr txBox="1"/>
            <p:nvPr/>
          </p:nvSpPr>
          <p:spPr>
            <a:xfrm>
              <a:off x="304619" y="4800737"/>
              <a:ext cx="579646" cy="138499"/>
            </a:xfrm>
            <a:prstGeom prst="rect">
              <a:avLst/>
            </a:prstGeom>
            <a:noFill/>
          </p:spPr>
          <p:txBody>
            <a:bodyPr wrap="none" lIns="0" bIns="0" rtlCol="0" anchor="b" anchorCtr="0">
              <a:spAutoFit/>
            </a:bodyPr>
            <a:lstStyle/>
            <a:p>
              <a:pPr defTabSz="685738"/>
              <a:r>
                <a:rPr lang="en-AU" sz="600" spc="75">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313932" y="3313368"/>
            <a:ext cx="8445894" cy="208271"/>
          </a:xfrm>
        </p:spPr>
        <p:txBody>
          <a:bodyPr lIns="0" tIns="0" rIns="0" bIns="0">
            <a:normAutofit/>
          </a:bodyPr>
          <a:lstStyle>
            <a:lvl1pPr marL="0" indent="0" algn="l">
              <a:buNone/>
              <a:defRPr sz="900" b="0" kern="0" spc="38"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a:t>Date</a:t>
            </a:r>
          </a:p>
        </p:txBody>
      </p:sp>
    </p:spTree>
    <p:extLst>
      <p:ext uri="{BB962C8B-B14F-4D97-AF65-F5344CB8AC3E}">
        <p14:creationId xmlns:p14="http://schemas.microsoft.com/office/powerpoint/2010/main" val="295516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287792" y="4800737"/>
            <a:ext cx="592470" cy="138499"/>
          </a:xfrm>
          <a:prstGeom prst="rect">
            <a:avLst/>
          </a:prstGeom>
          <a:noFill/>
        </p:spPr>
        <p:txBody>
          <a:bodyPr wrap="none" lIns="0" bIns="0" rtlCol="0" anchor="b" anchorCtr="0">
            <a:spAutoFit/>
          </a:bodyPr>
          <a:lstStyle/>
          <a:p>
            <a:pPr defTabSz="685755"/>
            <a:r>
              <a:rPr lang="en-AU" sz="600" spc="75" dirty="0" err="1">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endParaRPr lang="en-AU" sz="600" spc="75" dirty="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
        <p:nvSpPr>
          <p:cNvPr id="6" name="Slide Number Placeholder 5"/>
          <p:cNvSpPr>
            <a:spLocks noGrp="1"/>
          </p:cNvSpPr>
          <p:nvPr>
            <p:ph type="sldNum" sz="quarter" idx="4"/>
          </p:nvPr>
        </p:nvSpPr>
        <p:spPr>
          <a:xfrm>
            <a:off x="8039832" y="4842922"/>
            <a:ext cx="816812" cy="148595"/>
          </a:xfrm>
          <a:prstGeom prst="rect">
            <a:avLst/>
          </a:prstGeom>
        </p:spPr>
        <p:txBody>
          <a:bodyPr lIns="0" tIns="0" rIns="0" bIns="0"/>
          <a:lstStyle>
            <a:lvl1pPr>
              <a:defRPr lang="en-US" sz="6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4CA37C95-3A7F-4C90-9D28-0B573484ACDD}" type="slidenum">
              <a:rPr lang="en-US" smtClean="0"/>
              <a:pPr algn="r"/>
              <a:t>‹#›</a:t>
            </a:fld>
            <a:endParaRPr lang="en-US"/>
          </a:p>
        </p:txBody>
      </p:sp>
      <p:sp>
        <p:nvSpPr>
          <p:cNvPr id="2" name="Title Placeholder 1"/>
          <p:cNvSpPr>
            <a:spLocks noGrp="1"/>
          </p:cNvSpPr>
          <p:nvPr>
            <p:ph type="title"/>
          </p:nvPr>
        </p:nvSpPr>
        <p:spPr bwMode="gray">
          <a:xfrm>
            <a:off x="296736" y="435081"/>
            <a:ext cx="8229600"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63923" y="1072134"/>
            <a:ext cx="8229601" cy="1059264"/>
          </a:xfrm>
          <a:prstGeom prst="rect">
            <a:avLst/>
          </a:prstGeom>
        </p:spPr>
        <p:txBody>
          <a:bodyPr vert="horz" wrap="square" lIns="0" tIns="45720" rIns="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4001" r:id="rId1"/>
    <p:sldLayoutId id="2147483965" r:id="rId2"/>
    <p:sldLayoutId id="2147483958" r:id="rId3"/>
    <p:sldLayoutId id="2147484003" r:id="rId4"/>
    <p:sldLayoutId id="2147484146" r:id="rId5"/>
    <p:sldLayoutId id="2147484157" r:id="rId6"/>
    <p:sldLayoutId id="2147484297" r:id="rId7"/>
    <p:sldLayoutId id="2147484302" r:id="rId8"/>
    <p:sldLayoutId id="2147484304" r:id="rId9"/>
  </p:sldLayoutIdLst>
  <p:hf hdr="0" ftr="0" dt="0"/>
  <p:txStyles>
    <p:titleStyle>
      <a:lvl1pPr algn="l" defTabSz="914400" rtl="0" eaLnBrk="1" latinLnBrk="0" hangingPunct="1">
        <a:lnSpc>
          <a:spcPct val="90000"/>
        </a:lnSpc>
        <a:spcBef>
          <a:spcPct val="0"/>
        </a:spcBef>
        <a:buNone/>
        <a:defRPr lang="en-US" sz="1600" b="1" kern="0" spc="0"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dirty="0" smtClean="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dirty="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D129DBA-F837-7A4C-ACC1-93C087F92F13}"/>
              </a:ext>
            </a:extLst>
          </p:cNvPr>
          <p:cNvPicPr>
            <a:picLocks/>
          </p:cNvPicPr>
          <p:nvPr/>
        </p:nvPicPr>
        <p:blipFill>
          <a:blip r:embed="rId3"/>
          <a:stretch>
            <a:fillRect/>
          </a:stretch>
        </p:blipFill>
        <p:spPr>
          <a:xfrm>
            <a:off x="0" y="0"/>
            <a:ext cx="9144000" cy="5143500"/>
          </a:xfrm>
          <a:prstGeom prst="rect">
            <a:avLst/>
          </a:prstGeom>
        </p:spPr>
      </p:pic>
      <p:sp>
        <p:nvSpPr>
          <p:cNvPr id="6" name="Title 5"/>
          <p:cNvSpPr>
            <a:spLocks noGrp="1"/>
          </p:cNvSpPr>
          <p:nvPr>
            <p:ph type="title"/>
          </p:nvPr>
        </p:nvSpPr>
        <p:spPr>
          <a:xfrm>
            <a:off x="205592" y="2317711"/>
            <a:ext cx="8455026" cy="1162498"/>
          </a:xfrm>
        </p:spPr>
        <p:txBody>
          <a:bodyPr/>
          <a:lstStyle/>
          <a:p>
            <a:r>
              <a:rPr lang="en-US" sz="3200" dirty="0">
                <a:latin typeface="Segoe UI Semilight" panose="020B0402040204020203" pitchFamily="34" charset="0"/>
                <a:cs typeface="Segoe UI Semilight" panose="020B0402040204020203" pitchFamily="34" charset="0"/>
              </a:rPr>
              <a:t>Value Capture Transformation</a:t>
            </a:r>
          </a:p>
        </p:txBody>
      </p:sp>
      <p:sp>
        <p:nvSpPr>
          <p:cNvPr id="3" name="Text Placeholder 2"/>
          <p:cNvSpPr>
            <a:spLocks noGrp="1"/>
          </p:cNvSpPr>
          <p:nvPr>
            <p:ph type="body" sz="quarter" idx="15"/>
          </p:nvPr>
        </p:nvSpPr>
        <p:spPr>
          <a:xfrm>
            <a:off x="205592" y="4053349"/>
            <a:ext cx="8445894" cy="232819"/>
          </a:xfrm>
        </p:spPr>
        <p:txBody>
          <a:bodyPr/>
          <a:lstStyle/>
          <a:p>
            <a:r>
              <a:rPr lang="en-US">
                <a:latin typeface="Segoe UI Semilight" panose="020B0402040204020203" pitchFamily="34" charset="0"/>
                <a:cs typeface="Segoe UI Semilight" panose="020B0402040204020203" pitchFamily="34" charset="0"/>
              </a:rPr>
              <a:t>Prepared by Slalom for Bayer Crop Science</a:t>
            </a:r>
            <a:endParaRPr lang="en-US" u="sng">
              <a:latin typeface="Segoe UI Semilight" panose="020B0402040204020203" pitchFamily="34" charset="0"/>
              <a:cs typeface="Segoe UI Semilight" panose="020B0402040204020203" pitchFamily="34" charset="0"/>
            </a:endParaRPr>
          </a:p>
        </p:txBody>
      </p:sp>
      <p:sp>
        <p:nvSpPr>
          <p:cNvPr id="4" name="Text Placeholder 3"/>
          <p:cNvSpPr>
            <a:spLocks noGrp="1"/>
          </p:cNvSpPr>
          <p:nvPr>
            <p:ph type="body" sz="quarter" idx="22"/>
          </p:nvPr>
        </p:nvSpPr>
        <p:spPr>
          <a:xfrm>
            <a:off x="205592" y="4334199"/>
            <a:ext cx="8445894" cy="208271"/>
          </a:xfrm>
        </p:spPr>
        <p:txBody>
          <a:bodyPr/>
          <a:lstStyle/>
          <a:p>
            <a:r>
              <a:rPr lang="en-US" dirty="0">
                <a:solidFill>
                  <a:schemeClr val="bg1"/>
                </a:solidFill>
                <a:latin typeface="Segoe UI Semilight" panose="020B0402040204020203" pitchFamily="34" charset="0"/>
                <a:cs typeface="Segoe UI Semilight" panose="020B0402040204020203" pitchFamily="34" charset="0"/>
              </a:rPr>
              <a:t>March 2019</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592" y="4749500"/>
            <a:ext cx="873369" cy="234516"/>
          </a:xfrm>
          <a:prstGeom prst="rect">
            <a:avLst/>
          </a:prstGeom>
        </p:spPr>
      </p:pic>
    </p:spTree>
    <p:extLst>
      <p:ext uri="{BB962C8B-B14F-4D97-AF65-F5344CB8AC3E}">
        <p14:creationId xmlns:p14="http://schemas.microsoft.com/office/powerpoint/2010/main" val="166154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a:t>Our Understanding</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
        <p:nvSpPr>
          <p:cNvPr id="8" name="Rectangle 7"/>
          <p:cNvSpPr/>
          <p:nvPr/>
        </p:nvSpPr>
        <p:spPr>
          <a:xfrm>
            <a:off x="580788" y="717779"/>
            <a:ext cx="7581798" cy="2800767"/>
          </a:xfrm>
          <a:prstGeom prst="rect">
            <a:avLst/>
          </a:prstGeom>
        </p:spPr>
        <p:txBody>
          <a:bodyPr wrap="square" anchor="t">
            <a:spAutoFit/>
          </a:bodyPr>
          <a:lstStyle/>
          <a:p>
            <a:r>
              <a:rPr lang="en-US" sz="1600" dirty="0"/>
              <a:t>Bayer is looking for a partner to help create a highly secure independent AWS environment to migrate their existing Value Capture platform to support additional external customers. As part of this effort, this team would:</a:t>
            </a:r>
          </a:p>
          <a:p>
            <a:endParaRPr lang="en-US" sz="1600" dirty="0"/>
          </a:p>
          <a:p>
            <a:pPr marL="742950" lvl="1" indent="-285750">
              <a:buClr>
                <a:schemeClr val="accent2"/>
              </a:buClr>
              <a:buFont typeface="Arial" panose="020B0604020202020204" pitchFamily="34" charset="0"/>
              <a:buChar char="•"/>
            </a:pPr>
            <a:r>
              <a:rPr lang="en-US" sz="1600" dirty="0"/>
              <a:t>Work with existing Bayer ISO and Cloud Engineering teams to migrate the platform to a new environment  </a:t>
            </a:r>
            <a:endParaRPr lang="en-US" sz="1600" dirty="0">
              <a:cs typeface="Arial"/>
            </a:endParaRPr>
          </a:p>
          <a:p>
            <a:pPr marL="742950" lvl="1" indent="-285750">
              <a:buClr>
                <a:schemeClr val="accent2"/>
              </a:buClr>
              <a:buFont typeface="Arial" panose="020B0604020202020204" pitchFamily="34" charset="0"/>
              <a:buChar char="•"/>
            </a:pPr>
            <a:endParaRPr lang="en-US" sz="1600" dirty="0"/>
          </a:p>
          <a:p>
            <a:pPr marL="742950" lvl="1" indent="-285750">
              <a:buClr>
                <a:schemeClr val="accent2"/>
              </a:buClr>
              <a:buFont typeface="Arial" panose="020B0604020202020204" pitchFamily="34" charset="0"/>
              <a:buChar char="•"/>
            </a:pPr>
            <a:r>
              <a:rPr lang="en-US" sz="1600" dirty="0">
                <a:cs typeface="Arial"/>
              </a:rPr>
              <a:t>Complete the framework for migration in ~6 months</a:t>
            </a:r>
          </a:p>
          <a:p>
            <a:pPr marL="742950" lvl="1" indent="-285750">
              <a:buClr>
                <a:schemeClr val="accent2"/>
              </a:buClr>
              <a:buFont typeface="Arial" panose="020B0604020202020204" pitchFamily="34" charset="0"/>
              <a:buChar char="•"/>
            </a:pPr>
            <a:endParaRPr lang="en-US" sz="1600" dirty="0"/>
          </a:p>
          <a:p>
            <a:pPr marL="742950" lvl="1" indent="-285750">
              <a:buClr>
                <a:schemeClr val="accent2"/>
              </a:buClr>
              <a:buFont typeface="Arial" panose="020B0604020202020204" pitchFamily="34" charset="0"/>
              <a:buChar char="•"/>
            </a:pPr>
            <a:r>
              <a:rPr lang="en-US" sz="1600" dirty="0">
                <a:cs typeface="Arial"/>
              </a:rPr>
              <a:t>Design AWS Landing Zone and associated technologies for the migration effort</a:t>
            </a:r>
          </a:p>
        </p:txBody>
      </p:sp>
    </p:spTree>
    <p:extLst>
      <p:ext uri="{BB962C8B-B14F-4D97-AF65-F5344CB8AC3E}">
        <p14:creationId xmlns:p14="http://schemas.microsoft.com/office/powerpoint/2010/main" val="194071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96736" y="83616"/>
            <a:ext cx="8178930" cy="228467"/>
          </a:xfrm>
        </p:spPr>
        <p:txBody>
          <a:bodyPr/>
          <a:lstStyle/>
          <a:p>
            <a:r>
              <a:rPr lang="en-US" dirty="0"/>
              <a:t>Approach &amp; Deliverables </a:t>
            </a:r>
          </a:p>
        </p:txBody>
      </p:sp>
      <p:sp>
        <p:nvSpPr>
          <p:cNvPr id="2" name="Slide Number Placeholder 1"/>
          <p:cNvSpPr>
            <a:spLocks noGrp="1"/>
          </p:cNvSpPr>
          <p:nvPr>
            <p:ph type="sldNum" sz="quarter" idx="12"/>
          </p:nvPr>
        </p:nvSpPr>
        <p:spPr/>
        <p:txBody>
          <a:bodyPr/>
          <a:lstStyle/>
          <a:p>
            <a:fld id="{4CA37C95-3A7F-4C90-9D28-0B573484ACDD}" type="slidenum">
              <a:rPr lang="en-US" smtClean="0"/>
              <a:pPr/>
              <a:t>3</a:t>
            </a:fld>
            <a:endParaRPr lang="en-US" dirty="0"/>
          </a:p>
        </p:txBody>
      </p:sp>
      <p:sp>
        <p:nvSpPr>
          <p:cNvPr id="8" name="Rectangle 7"/>
          <p:cNvSpPr/>
          <p:nvPr/>
        </p:nvSpPr>
        <p:spPr>
          <a:xfrm>
            <a:off x="194751" y="347422"/>
            <a:ext cx="8854560" cy="830997"/>
          </a:xfrm>
          <a:prstGeom prst="rect">
            <a:avLst/>
          </a:prstGeom>
        </p:spPr>
        <p:txBody>
          <a:bodyPr wrap="square" anchor="t">
            <a:spAutoFit/>
          </a:bodyPr>
          <a:lstStyle/>
          <a:p>
            <a:r>
              <a:rPr lang="en-US" sz="1600" dirty="0">
                <a:latin typeface="Arial"/>
                <a:ea typeface="Arial" charset="0"/>
                <a:cs typeface="Arial"/>
              </a:rPr>
              <a:t>Collaborative approach across 24 weeks in order to best design and build a company agnostic, secure, and independent AWS environment for the Value Capture Transformation.  Slalom will work within an agile framework with the VCT development team for the project. </a:t>
            </a:r>
            <a:endParaRPr lang="en-US" sz="1600" dirty="0">
              <a:latin typeface="Arial" charset="0"/>
              <a:cs typeface="Arial" charset="0"/>
            </a:endParaRPr>
          </a:p>
        </p:txBody>
      </p:sp>
      <p:sp>
        <p:nvSpPr>
          <p:cNvPr id="4" name="TextBox 3">
            <a:extLst>
              <a:ext uri="{FF2B5EF4-FFF2-40B4-BE49-F238E27FC236}">
                <a16:creationId xmlns:a16="http://schemas.microsoft.com/office/drawing/2014/main" id="{EC03E319-29CF-4AF1-965A-0A5900E94AD0}"/>
              </a:ext>
            </a:extLst>
          </p:cNvPr>
          <p:cNvSpPr txBox="1"/>
          <p:nvPr/>
        </p:nvSpPr>
        <p:spPr>
          <a:xfrm>
            <a:off x="296735" y="1262058"/>
            <a:ext cx="4196683" cy="3954929"/>
          </a:xfrm>
          <a:prstGeom prst="rect">
            <a:avLst/>
          </a:prstGeom>
          <a:noFill/>
        </p:spPr>
        <p:txBody>
          <a:bodyPr wrap="square" rtlCol="0" anchor="t">
            <a:spAutoFit/>
          </a:bodyPr>
          <a:lstStyle/>
          <a:p>
            <a:pPr lvl="0"/>
            <a:r>
              <a:rPr lang="en-US" sz="900" b="1" dirty="0"/>
              <a:t>App Container/ Serverless Epic: </a:t>
            </a:r>
            <a:endParaRPr lang="en-US" sz="900" dirty="0"/>
          </a:p>
          <a:p>
            <a:pPr marL="628650" lvl="1" indent="-171450">
              <a:buFont typeface="Arial" panose="020B0604020202020204" pitchFamily="34" charset="0"/>
              <a:buChar char="•"/>
            </a:pPr>
            <a:r>
              <a:rPr lang="en-US" sz="900" dirty="0"/>
              <a:t>Create proof of concept migration strategy for </a:t>
            </a:r>
            <a:r>
              <a:rPr lang="en-US" sz="900" dirty="0" err="1"/>
              <a:t>CloudFoundry</a:t>
            </a:r>
            <a:r>
              <a:rPr lang="en-US" sz="900" dirty="0"/>
              <a:t> &amp; AWS Lambdas to ECS with </a:t>
            </a:r>
            <a:r>
              <a:rPr lang="en-US" sz="900" dirty="0" err="1"/>
              <a:t>Fargate</a:t>
            </a:r>
            <a:endParaRPr lang="en-US" sz="900" dirty="0"/>
          </a:p>
          <a:p>
            <a:pPr marL="628650" lvl="1" indent="-171450">
              <a:buFont typeface="Arial" panose="020B0604020202020204" pitchFamily="34" charset="0"/>
              <a:buChar char="•"/>
            </a:pPr>
            <a:r>
              <a:rPr lang="en-US" sz="900" dirty="0"/>
              <a:t>Analysis of CI/CD tooling to integrate with ECS/</a:t>
            </a:r>
            <a:r>
              <a:rPr lang="en-US" sz="900" dirty="0" err="1"/>
              <a:t>Fargate</a:t>
            </a:r>
            <a:endParaRPr lang="en-US" sz="900" dirty="0"/>
          </a:p>
          <a:p>
            <a:endParaRPr lang="en-US" sz="900" dirty="0"/>
          </a:p>
          <a:p>
            <a:pPr lvl="0"/>
            <a:r>
              <a:rPr lang="en-US" sz="900" b="1" dirty="0"/>
              <a:t>Database Services &amp; Compliance Epic: </a:t>
            </a:r>
            <a:endParaRPr lang="en-US" sz="900" dirty="0"/>
          </a:p>
          <a:p>
            <a:pPr marL="628650" lvl="1" indent="-171450">
              <a:buFont typeface="Arial" panose="020B0604020202020204" pitchFamily="34" charset="0"/>
              <a:buChar char="•"/>
            </a:pPr>
            <a:r>
              <a:rPr lang="en-US" sz="900" dirty="0"/>
              <a:t>Develop and operationalize a strategy to move databases into net new AWS account</a:t>
            </a:r>
          </a:p>
          <a:p>
            <a:pPr marL="1085850" lvl="2" indent="-171450">
              <a:buFont typeface="Arial" panose="020B0604020202020204" pitchFamily="34" charset="0"/>
              <a:buChar char="•"/>
            </a:pPr>
            <a:r>
              <a:rPr lang="en-US" sz="900" dirty="0"/>
              <a:t>Potential solutions - Snapshots, VCP Peering, Postgres dump/restore</a:t>
            </a:r>
          </a:p>
          <a:p>
            <a:pPr marL="628650" lvl="1" indent="-171450">
              <a:buFont typeface="Arial" panose="020B0604020202020204" pitchFamily="34" charset="0"/>
              <a:buChar char="•"/>
            </a:pPr>
            <a:r>
              <a:rPr lang="en-US" sz="900" dirty="0"/>
              <a:t>Supplier will review current processes and analyze for SOX compliance</a:t>
            </a:r>
          </a:p>
          <a:p>
            <a:endParaRPr lang="en-US" sz="900" dirty="0"/>
          </a:p>
          <a:p>
            <a:pPr lvl="0"/>
            <a:r>
              <a:rPr lang="en-US" sz="900" b="1" dirty="0"/>
              <a:t>Messaging Platform Epic:</a:t>
            </a:r>
            <a:endParaRPr lang="en-US" sz="900" dirty="0"/>
          </a:p>
          <a:p>
            <a:pPr marL="628650" lvl="1" indent="-171450">
              <a:buFont typeface="Arial" panose="020B0604020202020204" pitchFamily="34" charset="0"/>
              <a:buChar char="•"/>
            </a:pPr>
            <a:r>
              <a:rPr lang="en-US" sz="900" dirty="0"/>
              <a:t>Perform analysis and make recommendations for refactoring from current Kafka instance to one or multiple of the following technologies:</a:t>
            </a:r>
          </a:p>
          <a:p>
            <a:pPr marL="1085850" lvl="2" indent="-171450">
              <a:buFont typeface="Arial" panose="020B0604020202020204" pitchFamily="34" charset="0"/>
              <a:buChar char="•"/>
            </a:pPr>
            <a:r>
              <a:rPr lang="en-US" sz="900" dirty="0"/>
              <a:t>AWS MKS</a:t>
            </a:r>
          </a:p>
          <a:p>
            <a:pPr marL="1085850" lvl="2" indent="-171450">
              <a:buFont typeface="Arial" panose="020B0604020202020204" pitchFamily="34" charset="0"/>
              <a:buChar char="•"/>
            </a:pPr>
            <a:r>
              <a:rPr lang="en-US" sz="900" dirty="0"/>
              <a:t>Confluent Kafka as a Service</a:t>
            </a:r>
          </a:p>
          <a:p>
            <a:pPr marL="1085850" lvl="2" indent="-171450">
              <a:buFont typeface="Arial" panose="020B0604020202020204" pitchFamily="34" charset="0"/>
              <a:buChar char="•"/>
            </a:pPr>
            <a:r>
              <a:rPr lang="en-US" sz="900" dirty="0"/>
              <a:t>AWS Kinesis</a:t>
            </a:r>
          </a:p>
          <a:p>
            <a:pPr marL="1085850" lvl="2" indent="-171450">
              <a:buFont typeface="Arial" panose="020B0604020202020204" pitchFamily="34" charset="0"/>
              <a:buChar char="•"/>
            </a:pPr>
            <a:r>
              <a:rPr lang="en-US" sz="900" dirty="0"/>
              <a:t>Dedicated Kafka Instance</a:t>
            </a:r>
          </a:p>
          <a:p>
            <a:endParaRPr lang="en-US" sz="900" dirty="0"/>
          </a:p>
          <a:p>
            <a:pPr lvl="0"/>
            <a:r>
              <a:rPr lang="en-US" sz="900" b="1" dirty="0"/>
              <a:t>API Management Epic:</a:t>
            </a:r>
            <a:endParaRPr lang="en-US" sz="900" dirty="0"/>
          </a:p>
          <a:p>
            <a:pPr marL="628650" lvl="1" indent="-171450">
              <a:buFont typeface="Arial" panose="020B0604020202020204" pitchFamily="34" charset="0"/>
              <a:buChar char="•"/>
            </a:pPr>
            <a:r>
              <a:rPr lang="en-US" sz="900" dirty="0"/>
              <a:t>Evaluate, plan and design move from Bayer’s </a:t>
            </a:r>
            <a:r>
              <a:rPr lang="en-US" sz="900"/>
              <a:t>Akana</a:t>
            </a:r>
            <a:r>
              <a:rPr lang="en-US" sz="900" dirty="0"/>
              <a:t>/Ocelot to independent instances</a:t>
            </a:r>
            <a:endParaRPr lang="en-US" sz="900">
              <a:cs typeface="Arial"/>
            </a:endParaRPr>
          </a:p>
          <a:p>
            <a:pPr marL="628650" lvl="1" indent="-171450">
              <a:buFont typeface="Arial" panose="020B0604020202020204" pitchFamily="34" charset="0"/>
              <a:buChar char="•"/>
            </a:pPr>
            <a:r>
              <a:rPr lang="en-US" sz="900" dirty="0"/>
              <a:t>Evaluate API Gateway and Ping integration</a:t>
            </a:r>
          </a:p>
          <a:p>
            <a:pPr marL="628650" lvl="1" indent="-171450">
              <a:buFont typeface="Arial" panose="020B0604020202020204" pitchFamily="34" charset="0"/>
              <a:buChar char="•"/>
            </a:pPr>
            <a:r>
              <a:rPr lang="en-US" sz="900" dirty="0"/>
              <a:t>Setup proof of concept of NGINX+</a:t>
            </a:r>
          </a:p>
          <a:p>
            <a:pPr marL="628650" lvl="1" indent="-171450">
              <a:buFont typeface="Arial" panose="020B0604020202020204" pitchFamily="34" charset="0"/>
              <a:buChar char="•"/>
            </a:pPr>
            <a:endParaRPr lang="en-US" sz="800" dirty="0"/>
          </a:p>
        </p:txBody>
      </p:sp>
      <p:sp>
        <p:nvSpPr>
          <p:cNvPr id="6" name="TextBox 5">
            <a:extLst>
              <a:ext uri="{FF2B5EF4-FFF2-40B4-BE49-F238E27FC236}">
                <a16:creationId xmlns:a16="http://schemas.microsoft.com/office/drawing/2014/main" id="{6681F9F6-3A5C-4957-9A56-9A67D10C10D3}"/>
              </a:ext>
            </a:extLst>
          </p:cNvPr>
          <p:cNvSpPr txBox="1"/>
          <p:nvPr/>
        </p:nvSpPr>
        <p:spPr>
          <a:xfrm>
            <a:off x="4572000" y="1262058"/>
            <a:ext cx="4196682" cy="3970318"/>
          </a:xfrm>
          <a:prstGeom prst="rect">
            <a:avLst/>
          </a:prstGeom>
          <a:noFill/>
        </p:spPr>
        <p:txBody>
          <a:bodyPr wrap="square" rtlCol="0" anchor="t">
            <a:spAutoFit/>
          </a:bodyPr>
          <a:lstStyle/>
          <a:p>
            <a:pPr lvl="0"/>
            <a:r>
              <a:rPr lang="en-US" sz="900" b="1" dirty="0"/>
              <a:t>Secrets Management Epic:</a:t>
            </a:r>
            <a:endParaRPr lang="en-US" sz="900" dirty="0"/>
          </a:p>
          <a:p>
            <a:pPr marL="628650" lvl="1" indent="-171450">
              <a:buFont typeface="Arial" panose="020B0604020202020204" pitchFamily="34" charset="0"/>
              <a:buChar char="•"/>
            </a:pPr>
            <a:r>
              <a:rPr lang="en-US" sz="900" dirty="0"/>
              <a:t>Conduct discovery and analysis on current Vault implementation and make recommendations for replacing </a:t>
            </a:r>
            <a:r>
              <a:rPr lang="en-US" sz="900" dirty="0" err="1"/>
              <a:t>Jumpbox</a:t>
            </a:r>
            <a:r>
              <a:rPr lang="en-US" sz="900" dirty="0"/>
              <a:t> and Secrets storage</a:t>
            </a:r>
          </a:p>
          <a:p>
            <a:pPr marL="628650" lvl="1" indent="-171450">
              <a:buFont typeface="Arial" panose="020B0604020202020204" pitchFamily="34" charset="0"/>
              <a:buChar char="•"/>
            </a:pPr>
            <a:r>
              <a:rPr lang="en-US" sz="900" dirty="0"/>
              <a:t>Integration testing with AWS Secret Manager to ensure rotation of keys between VCT and POD platforms</a:t>
            </a:r>
          </a:p>
          <a:p>
            <a:pPr marL="628650" lvl="1" indent="-171450">
              <a:buFont typeface="Arial" panose="020B0604020202020204" pitchFamily="34" charset="0"/>
              <a:buChar char="•"/>
            </a:pPr>
            <a:r>
              <a:rPr lang="en-US" sz="900" dirty="0"/>
              <a:t>Build test environment to support </a:t>
            </a:r>
            <a:r>
              <a:rPr lang="en-US" sz="900" dirty="0" err="1"/>
              <a:t>jumpbox</a:t>
            </a:r>
            <a:r>
              <a:rPr lang="en-US" sz="900" dirty="0"/>
              <a:t> and rotation of keys</a:t>
            </a:r>
          </a:p>
          <a:p>
            <a:endParaRPr lang="en-US" sz="900" dirty="0"/>
          </a:p>
          <a:p>
            <a:pPr lvl="0"/>
            <a:r>
              <a:rPr lang="en-US" sz="900" b="1" dirty="0"/>
              <a:t>Identity and Access Management Epic:</a:t>
            </a:r>
            <a:endParaRPr lang="en-US" sz="900" dirty="0"/>
          </a:p>
          <a:p>
            <a:pPr marL="628650" lvl="1" indent="-171450">
              <a:buFont typeface="Arial" panose="020B0604020202020204" pitchFamily="34" charset="0"/>
              <a:buChar char="•"/>
            </a:pPr>
            <a:r>
              <a:rPr lang="en-US" sz="900" dirty="0"/>
              <a:t>Develop tool migration plan from Bayer Ping to a “cost per use” based solution that supports OAuth2 and SAML such as AWS Cognito</a:t>
            </a:r>
          </a:p>
          <a:p>
            <a:pPr marL="628650" lvl="1" indent="-171450">
              <a:buFont typeface="Arial" panose="020B0604020202020204" pitchFamily="34" charset="0"/>
              <a:buChar char="•"/>
            </a:pPr>
            <a:r>
              <a:rPr lang="en-US" sz="900" dirty="0"/>
              <a:t>Develop requirements matrix for SOX compliance</a:t>
            </a:r>
          </a:p>
          <a:p>
            <a:pPr marL="628650" lvl="1" indent="-171450">
              <a:buFont typeface="Arial" panose="020B0604020202020204" pitchFamily="34" charset="0"/>
              <a:buChar char="•"/>
            </a:pPr>
            <a:r>
              <a:rPr lang="en-US" sz="900" dirty="0"/>
              <a:t>Design RBAC and group authentication policies/controls</a:t>
            </a:r>
          </a:p>
          <a:p>
            <a:endParaRPr lang="en-US" sz="900" dirty="0"/>
          </a:p>
          <a:p>
            <a:pPr lvl="0"/>
            <a:r>
              <a:rPr lang="en-US" sz="900" b="1" dirty="0"/>
              <a:t>Monitoring &amp; Logging Epic:</a:t>
            </a:r>
            <a:endParaRPr lang="en-US" sz="900" dirty="0"/>
          </a:p>
          <a:p>
            <a:pPr marL="628650" lvl="1" indent="-171450">
              <a:buFont typeface="Arial" panose="020B0604020202020204" pitchFamily="34" charset="0"/>
              <a:buChar char="•"/>
            </a:pPr>
            <a:r>
              <a:rPr lang="en-US" sz="900" dirty="0"/>
              <a:t>Perform analysis and make recommendations for logging and monitoring</a:t>
            </a:r>
          </a:p>
          <a:p>
            <a:pPr marL="628650" lvl="1" indent="-171450">
              <a:buFont typeface="Arial" panose="020B0604020202020204" pitchFamily="34" charset="0"/>
              <a:buChar char="•"/>
            </a:pPr>
            <a:r>
              <a:rPr lang="en-US" sz="900"/>
              <a:t>Management analysis </a:t>
            </a:r>
            <a:r>
              <a:rPr lang="en-US" sz="900" dirty="0"/>
              <a:t>between maintaining an ELK stack and using Splunk Cloud</a:t>
            </a:r>
            <a:endParaRPr lang="en-US" sz="900">
              <a:cs typeface="Arial"/>
            </a:endParaRPr>
          </a:p>
          <a:p>
            <a:pPr marL="628650" lvl="1" indent="-171450">
              <a:buFont typeface="Arial" panose="020B0604020202020204" pitchFamily="34" charset="0"/>
              <a:buChar char="•"/>
            </a:pPr>
            <a:r>
              <a:rPr lang="en-US" sz="900" dirty="0"/>
              <a:t>Design baseline dashboards in ELK or Splunk</a:t>
            </a:r>
          </a:p>
          <a:p>
            <a:pPr marL="628650" lvl="1" indent="-171450">
              <a:buFont typeface="Arial" panose="020B0604020202020204" pitchFamily="34" charset="0"/>
              <a:buChar char="•"/>
            </a:pPr>
            <a:r>
              <a:rPr lang="en-US" sz="900" dirty="0"/>
              <a:t>Configure CloudWatch Alerts and centralized logging</a:t>
            </a:r>
          </a:p>
          <a:p>
            <a:endParaRPr lang="en-US" sz="900" dirty="0"/>
          </a:p>
          <a:p>
            <a:pPr lvl="0"/>
            <a:r>
              <a:rPr lang="en-US" sz="900" b="1" dirty="0"/>
              <a:t>DevOps Tools Epic:</a:t>
            </a:r>
            <a:endParaRPr lang="en-US" sz="900" dirty="0"/>
          </a:p>
          <a:p>
            <a:pPr marL="628650" lvl="1" indent="-171450">
              <a:buFont typeface="Arial" panose="020B0604020202020204" pitchFamily="34" charset="0"/>
              <a:buChar char="•"/>
            </a:pPr>
            <a:r>
              <a:rPr lang="en-US" sz="900" dirty="0"/>
              <a:t>Build and deploy new instances of Jira and GitHub Enterprise</a:t>
            </a:r>
          </a:p>
          <a:p>
            <a:pPr marL="628650" lvl="1" indent="-171450">
              <a:buFont typeface="Arial" panose="020B0604020202020204" pitchFamily="34" charset="0"/>
              <a:buChar char="•"/>
            </a:pPr>
            <a:r>
              <a:rPr lang="en-US" sz="900" dirty="0"/>
              <a:t>Setup and configure database instances</a:t>
            </a:r>
          </a:p>
          <a:p>
            <a:pPr marL="628650" lvl="1" indent="-171450">
              <a:buFont typeface="Arial" panose="020B0604020202020204" pitchFamily="34" charset="0"/>
              <a:buChar char="•"/>
            </a:pPr>
            <a:endParaRPr lang="en-US" sz="900" dirty="0"/>
          </a:p>
          <a:p>
            <a:pPr marL="628650" lvl="1" indent="-171450">
              <a:buFont typeface="Arial" panose="020B0604020202020204" pitchFamily="34" charset="0"/>
              <a:buChar char="•"/>
            </a:pPr>
            <a:endParaRPr lang="en-US" sz="900" dirty="0"/>
          </a:p>
        </p:txBody>
      </p:sp>
      <p:sp>
        <p:nvSpPr>
          <p:cNvPr id="5" name="Rectangle 4">
            <a:extLst>
              <a:ext uri="{FF2B5EF4-FFF2-40B4-BE49-F238E27FC236}">
                <a16:creationId xmlns:a16="http://schemas.microsoft.com/office/drawing/2014/main" id="{9020CDBC-78D0-46BE-986C-8B92EBA25E04}"/>
              </a:ext>
            </a:extLst>
          </p:cNvPr>
          <p:cNvSpPr/>
          <p:nvPr/>
        </p:nvSpPr>
        <p:spPr>
          <a:xfrm>
            <a:off x="228600" y="4845467"/>
            <a:ext cx="600075" cy="1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996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9782056-DFE9-0640-BCE1-FF91BAD2BCEE}"/>
              </a:ext>
            </a:extLst>
          </p:cNvPr>
          <p:cNvSpPr/>
          <p:nvPr/>
        </p:nvSpPr>
        <p:spPr>
          <a:xfrm>
            <a:off x="3728556" y="3207479"/>
            <a:ext cx="2785544" cy="238983"/>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5C8E640-7542-5843-AB91-7A56E7845FF2}"/>
              </a:ext>
            </a:extLst>
          </p:cNvPr>
          <p:cNvSpPr/>
          <p:nvPr/>
        </p:nvSpPr>
        <p:spPr>
          <a:xfrm>
            <a:off x="3726267" y="2568160"/>
            <a:ext cx="4749399" cy="223698"/>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7091EAED-6AD8-BB4B-A428-ABE0C9CB75D7}"/>
              </a:ext>
            </a:extLst>
          </p:cNvPr>
          <p:cNvSpPr/>
          <p:nvPr/>
        </p:nvSpPr>
        <p:spPr>
          <a:xfrm>
            <a:off x="1388937" y="2285929"/>
            <a:ext cx="2263402" cy="184558"/>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 </a:t>
            </a:r>
          </a:p>
        </p:txBody>
      </p:sp>
      <p:sp>
        <p:nvSpPr>
          <p:cNvPr id="2" name="Text Placeholder 1"/>
          <p:cNvSpPr>
            <a:spLocks noGrp="1"/>
          </p:cNvSpPr>
          <p:nvPr>
            <p:ph type="body" sz="quarter" idx="14"/>
          </p:nvPr>
        </p:nvSpPr>
        <p:spPr/>
        <p:txBody>
          <a:bodyPr/>
          <a:lstStyle/>
          <a:p>
            <a:r>
              <a:rPr lang="en-US" dirty="0"/>
              <a:t>High Level Engagement Timeline</a:t>
            </a:r>
          </a:p>
        </p:txBody>
      </p:sp>
      <p:sp>
        <p:nvSpPr>
          <p:cNvPr id="5" name="Slide Number Placeholder 4"/>
          <p:cNvSpPr>
            <a:spLocks noGrp="1"/>
          </p:cNvSpPr>
          <p:nvPr>
            <p:ph type="sldNum" sz="quarter" idx="12"/>
          </p:nvPr>
        </p:nvSpPr>
        <p:spPr/>
        <p:txBody>
          <a:bodyPr/>
          <a:lstStyle/>
          <a:p>
            <a:fld id="{FCEE2C88-6C8F-484D-AF69-578F576B1F44}" type="slidenum">
              <a:rPr lang="en-US" smtClean="0"/>
              <a:pPr/>
              <a:t>4</a:t>
            </a:fld>
            <a:endParaRPr lang="en-US" dirty="0"/>
          </a:p>
        </p:txBody>
      </p:sp>
      <p:graphicFrame>
        <p:nvGraphicFramePr>
          <p:cNvPr id="7" name="Table Placeholder 343"/>
          <p:cNvGraphicFramePr>
            <a:graphicFrameLocks/>
          </p:cNvGraphicFramePr>
          <p:nvPr>
            <p:extLst>
              <p:ext uri="{D42A27DB-BD31-4B8C-83A1-F6EECF244321}">
                <p14:modId xmlns:p14="http://schemas.microsoft.com/office/powerpoint/2010/main" val="416239666"/>
              </p:ext>
            </p:extLst>
          </p:nvPr>
        </p:nvGraphicFramePr>
        <p:xfrm>
          <a:off x="434519" y="1065424"/>
          <a:ext cx="8196362" cy="228600"/>
        </p:xfrm>
        <a:graphic>
          <a:graphicData uri="http://schemas.openxmlformats.org/drawingml/2006/table">
            <a:tbl>
              <a:tblPr firstRow="1" bandRow="1">
                <a:tableStyleId>{72833802-FEF1-4C79-8D5D-14CF1EAF98D9}</a:tableStyleId>
              </a:tblPr>
              <a:tblGrid>
                <a:gridCol w="781895">
                  <a:extLst>
                    <a:ext uri="{9D8B030D-6E8A-4147-A177-3AD203B41FA5}">
                      <a16:colId xmlns:a16="http://schemas.microsoft.com/office/drawing/2014/main" val="20000"/>
                    </a:ext>
                  </a:extLst>
                </a:gridCol>
                <a:gridCol w="781895">
                  <a:extLst>
                    <a:ext uri="{9D8B030D-6E8A-4147-A177-3AD203B41FA5}">
                      <a16:colId xmlns:a16="http://schemas.microsoft.com/office/drawing/2014/main" val="20001"/>
                    </a:ext>
                  </a:extLst>
                </a:gridCol>
                <a:gridCol w="781895">
                  <a:extLst>
                    <a:ext uri="{9D8B030D-6E8A-4147-A177-3AD203B41FA5}">
                      <a16:colId xmlns:a16="http://schemas.microsoft.com/office/drawing/2014/main" val="20002"/>
                    </a:ext>
                  </a:extLst>
                </a:gridCol>
                <a:gridCol w="835811">
                  <a:extLst>
                    <a:ext uri="{9D8B030D-6E8A-4147-A177-3AD203B41FA5}">
                      <a16:colId xmlns:a16="http://schemas.microsoft.com/office/drawing/2014/main" val="20003"/>
                    </a:ext>
                  </a:extLst>
                </a:gridCol>
                <a:gridCol w="835811">
                  <a:extLst>
                    <a:ext uri="{9D8B030D-6E8A-4147-A177-3AD203B41FA5}">
                      <a16:colId xmlns:a16="http://schemas.microsoft.com/office/drawing/2014/main" val="20004"/>
                    </a:ext>
                  </a:extLst>
                </a:gridCol>
                <a:gridCol w="835811">
                  <a:extLst>
                    <a:ext uri="{9D8B030D-6E8A-4147-A177-3AD203B41FA5}">
                      <a16:colId xmlns:a16="http://schemas.microsoft.com/office/drawing/2014/main" val="20005"/>
                    </a:ext>
                  </a:extLst>
                </a:gridCol>
                <a:gridCol w="835811">
                  <a:extLst>
                    <a:ext uri="{9D8B030D-6E8A-4147-A177-3AD203B41FA5}">
                      <a16:colId xmlns:a16="http://schemas.microsoft.com/office/drawing/2014/main" val="20006"/>
                    </a:ext>
                  </a:extLst>
                </a:gridCol>
                <a:gridCol w="835811">
                  <a:extLst>
                    <a:ext uri="{9D8B030D-6E8A-4147-A177-3AD203B41FA5}">
                      <a16:colId xmlns:a16="http://schemas.microsoft.com/office/drawing/2014/main" val="20007"/>
                    </a:ext>
                  </a:extLst>
                </a:gridCol>
                <a:gridCol w="835811">
                  <a:extLst>
                    <a:ext uri="{9D8B030D-6E8A-4147-A177-3AD203B41FA5}">
                      <a16:colId xmlns:a16="http://schemas.microsoft.com/office/drawing/2014/main" val="20008"/>
                    </a:ext>
                  </a:extLst>
                </a:gridCol>
                <a:gridCol w="835811">
                  <a:extLst>
                    <a:ext uri="{9D8B030D-6E8A-4147-A177-3AD203B41FA5}">
                      <a16:colId xmlns:a16="http://schemas.microsoft.com/office/drawing/2014/main" val="2965644803"/>
                    </a:ext>
                  </a:extLst>
                </a:gridCol>
              </a:tblGrid>
              <a:tr h="220713">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S0</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S1</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S2</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S3</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S4</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S5</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S6</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a:t>S7</a:t>
                      </a:r>
                      <a:endPar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rPr>
                        <a:t>S8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kern="1200" baseline="0" dirty="0">
                          <a:gradFill>
                            <a:gsLst>
                              <a:gs pos="24583">
                                <a:schemeClr val="bg1"/>
                              </a:gs>
                              <a:gs pos="42000">
                                <a:schemeClr val="bg1"/>
                              </a:gs>
                            </a:gsLst>
                            <a:lin ang="5400000" scaled="0"/>
                          </a:gradFill>
                          <a:latin typeface="Arial" panose="020B0604020202020204" pitchFamily="34" charset="0"/>
                          <a:ea typeface="+mn-ea"/>
                          <a:cs typeface="Arial" panose="020B0604020202020204" pitchFamily="34" charset="0"/>
                        </a:rPr>
                        <a:t>S9-12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CB4E7"/>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3908756" y="3206526"/>
            <a:ext cx="3696393" cy="2560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API Management</a:t>
            </a:r>
          </a:p>
        </p:txBody>
      </p:sp>
      <p:sp>
        <p:nvSpPr>
          <p:cNvPr id="11" name="Rectangle 10"/>
          <p:cNvSpPr/>
          <p:nvPr/>
        </p:nvSpPr>
        <p:spPr>
          <a:xfrm>
            <a:off x="1578795" y="2568160"/>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Monitoring and Logging</a:t>
            </a:r>
          </a:p>
        </p:txBody>
      </p:sp>
      <p:sp>
        <p:nvSpPr>
          <p:cNvPr id="13" name="Rectangle 12">
            <a:extLst>
              <a:ext uri="{FF2B5EF4-FFF2-40B4-BE49-F238E27FC236}">
                <a16:creationId xmlns:a16="http://schemas.microsoft.com/office/drawing/2014/main" id="{3DFFC2BF-B6D9-4A62-8BB7-4477ECAA3F39}"/>
              </a:ext>
            </a:extLst>
          </p:cNvPr>
          <p:cNvSpPr/>
          <p:nvPr/>
        </p:nvSpPr>
        <p:spPr>
          <a:xfrm>
            <a:off x="434520" y="1365769"/>
            <a:ext cx="815225" cy="382357"/>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gradFill>
                  <a:gsLst>
                    <a:gs pos="24583">
                      <a:schemeClr val="bg1"/>
                    </a:gs>
                    <a:gs pos="42000">
                      <a:schemeClr val="bg1"/>
                    </a:gs>
                  </a:gsLst>
                  <a:lin ang="5400000" scaled="0"/>
                </a:gradFill>
                <a:latin typeface="Arial" panose="020B0604020202020204" pitchFamily="34" charset="0"/>
                <a:cs typeface="Arial" panose="020B0604020202020204" pitchFamily="34" charset="0"/>
              </a:rPr>
              <a:t>Discovery / Sprint 0</a:t>
            </a:r>
          </a:p>
        </p:txBody>
      </p:sp>
      <p:sp>
        <p:nvSpPr>
          <p:cNvPr id="29" name="Rectangle 28">
            <a:extLst>
              <a:ext uri="{FF2B5EF4-FFF2-40B4-BE49-F238E27FC236}">
                <a16:creationId xmlns:a16="http://schemas.microsoft.com/office/drawing/2014/main" id="{3DFFC2BF-B6D9-4A62-8BB7-4477ECAA3F39}"/>
              </a:ext>
            </a:extLst>
          </p:cNvPr>
          <p:cNvSpPr/>
          <p:nvPr/>
        </p:nvSpPr>
        <p:spPr>
          <a:xfrm>
            <a:off x="1249745" y="1365769"/>
            <a:ext cx="7381137" cy="382357"/>
          </a:xfrm>
          <a:prstGeom prst="rect">
            <a:avLst/>
          </a:prstGeom>
          <a:solidFill>
            <a:srgbClr val="3A5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gradFill>
                  <a:gsLst>
                    <a:gs pos="24583">
                      <a:schemeClr val="bg1"/>
                    </a:gs>
                    <a:gs pos="42000">
                      <a:schemeClr val="bg1"/>
                    </a:gs>
                  </a:gsLst>
                  <a:lin ang="5400000" scaled="0"/>
                </a:gradFill>
                <a:latin typeface="Arial" panose="020B0604020202020204" pitchFamily="34" charset="0"/>
                <a:cs typeface="Arial" panose="020B0604020202020204" pitchFamily="34" charset="0"/>
              </a:rPr>
              <a:t>Design &amp; Implementation</a:t>
            </a:r>
          </a:p>
        </p:txBody>
      </p:sp>
      <p:sp>
        <p:nvSpPr>
          <p:cNvPr id="30" name="Rectangle 29">
            <a:extLst>
              <a:ext uri="{FF2B5EF4-FFF2-40B4-BE49-F238E27FC236}">
                <a16:creationId xmlns:a16="http://schemas.microsoft.com/office/drawing/2014/main" id="{3DFFC2BF-B6D9-4A62-8BB7-4477ECAA3F39}"/>
              </a:ext>
            </a:extLst>
          </p:cNvPr>
          <p:cNvSpPr/>
          <p:nvPr/>
        </p:nvSpPr>
        <p:spPr>
          <a:xfrm>
            <a:off x="434519" y="1992318"/>
            <a:ext cx="769441"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Kickoff</a:t>
            </a:r>
          </a:p>
        </p:txBody>
      </p:sp>
      <p:sp>
        <p:nvSpPr>
          <p:cNvPr id="18" name="Rectangle 17"/>
          <p:cNvSpPr/>
          <p:nvPr/>
        </p:nvSpPr>
        <p:spPr>
          <a:xfrm>
            <a:off x="4305909" y="2536447"/>
            <a:ext cx="4183750" cy="2662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App Container Migration</a:t>
            </a:r>
          </a:p>
        </p:txBody>
      </p:sp>
      <p:sp>
        <p:nvSpPr>
          <p:cNvPr id="19" name="Rectangle 18">
            <a:extLst>
              <a:ext uri="{FF2B5EF4-FFF2-40B4-BE49-F238E27FC236}">
                <a16:creationId xmlns:a16="http://schemas.microsoft.com/office/drawing/2014/main" id="{34F92ED7-7367-1D41-956A-0F3CD024B152}"/>
              </a:ext>
            </a:extLst>
          </p:cNvPr>
          <p:cNvSpPr/>
          <p:nvPr/>
        </p:nvSpPr>
        <p:spPr>
          <a:xfrm>
            <a:off x="1062025" y="2285159"/>
            <a:ext cx="2296384" cy="1833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AWS Account Creation / Landing Zone</a:t>
            </a:r>
          </a:p>
        </p:txBody>
      </p:sp>
      <p:sp>
        <p:nvSpPr>
          <p:cNvPr id="21" name="Rectangle 20">
            <a:extLst>
              <a:ext uri="{FF2B5EF4-FFF2-40B4-BE49-F238E27FC236}">
                <a16:creationId xmlns:a16="http://schemas.microsoft.com/office/drawing/2014/main" id="{8DE72E53-7C3F-BA4C-896D-1CC7ED1BC9FC}"/>
              </a:ext>
            </a:extLst>
          </p:cNvPr>
          <p:cNvSpPr/>
          <p:nvPr/>
        </p:nvSpPr>
        <p:spPr>
          <a:xfrm>
            <a:off x="2757494" y="2840181"/>
            <a:ext cx="2785544" cy="250891"/>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C158CF5D-C1A8-934F-9319-915D5470039C}"/>
              </a:ext>
            </a:extLst>
          </p:cNvPr>
          <p:cNvSpPr/>
          <p:nvPr/>
        </p:nvSpPr>
        <p:spPr>
          <a:xfrm>
            <a:off x="4000167" y="2840181"/>
            <a:ext cx="2887057" cy="2617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Database Services</a:t>
            </a:r>
          </a:p>
        </p:txBody>
      </p:sp>
      <p:sp>
        <p:nvSpPr>
          <p:cNvPr id="51" name="Oval 50"/>
          <p:cNvSpPr/>
          <p:nvPr/>
        </p:nvSpPr>
        <p:spPr>
          <a:xfrm>
            <a:off x="4260123" y="4904721"/>
            <a:ext cx="91572" cy="91572"/>
          </a:xfrm>
          <a:prstGeom prst="ellipse">
            <a:avLst/>
          </a:prstGeom>
          <a:solidFill>
            <a:srgbClr val="A6CE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2" name="Rectangle 51">
            <a:extLst>
              <a:ext uri="{FF2B5EF4-FFF2-40B4-BE49-F238E27FC236}">
                <a16:creationId xmlns:a16="http://schemas.microsoft.com/office/drawing/2014/main" id="{3DFFC2BF-B6D9-4A62-8BB7-4477ECAA3F39}"/>
              </a:ext>
            </a:extLst>
          </p:cNvPr>
          <p:cNvSpPr/>
          <p:nvPr/>
        </p:nvSpPr>
        <p:spPr>
          <a:xfrm>
            <a:off x="4308772" y="4831557"/>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dirty="0">
                <a:solidFill>
                  <a:schemeClr val="tx1"/>
                </a:solidFill>
                <a:latin typeface="Arial" panose="020B0604020202020204" pitchFamily="34" charset="0"/>
                <a:cs typeface="Arial" panose="020B0604020202020204" pitchFamily="34" charset="0"/>
              </a:rPr>
              <a:t>Weekly check in with sponsor</a:t>
            </a:r>
          </a:p>
        </p:txBody>
      </p:sp>
      <p:sp>
        <p:nvSpPr>
          <p:cNvPr id="86" name="TextBox 85"/>
          <p:cNvSpPr txBox="1"/>
          <p:nvPr/>
        </p:nvSpPr>
        <p:spPr>
          <a:xfrm>
            <a:off x="503782" y="4351690"/>
            <a:ext cx="2791255" cy="266936"/>
          </a:xfrm>
          <a:prstGeom prst="rect">
            <a:avLst/>
          </a:prstGeom>
          <a:solidFill>
            <a:schemeClr val="bg1">
              <a:lumMod val="50000"/>
            </a:schemeClr>
          </a:solidFill>
        </p:spPr>
        <p:txBody>
          <a:bodyPr wrap="square" rtlCol="0" anchor="t">
            <a:spAutoFit/>
          </a:bodyPr>
          <a:lstStyle/>
          <a:p>
            <a:pPr>
              <a:lnSpc>
                <a:spcPct val="90000"/>
              </a:lnSpc>
              <a:spcBef>
                <a:spcPts val="1200"/>
              </a:spcBef>
              <a:buClr>
                <a:srgbClr val="CC0000"/>
              </a:buClr>
              <a:buSzPct val="110000"/>
            </a:pPr>
            <a:r>
              <a:rPr lang="en-US" sz="1200" b="1">
                <a:solidFill>
                  <a:schemeClr val="bg1"/>
                </a:solidFill>
                <a:latin typeface="HP Simplified Light"/>
                <a:cs typeface="Arial"/>
              </a:rPr>
              <a:t>Estimated Fees: </a:t>
            </a:r>
            <a:r>
              <a:rPr lang="en-US" sz="1200">
                <a:solidFill>
                  <a:schemeClr val="bg1"/>
                </a:solidFill>
                <a:latin typeface="HP Simplified Light"/>
                <a:cs typeface="Arial"/>
              </a:rPr>
              <a:t>$812K for 24 weeks</a:t>
            </a:r>
          </a:p>
        </p:txBody>
      </p:sp>
      <p:sp>
        <p:nvSpPr>
          <p:cNvPr id="49" name="Rectangle 48">
            <a:extLst>
              <a:ext uri="{FF2B5EF4-FFF2-40B4-BE49-F238E27FC236}">
                <a16:creationId xmlns:a16="http://schemas.microsoft.com/office/drawing/2014/main" id="{4574DA1E-05F6-1D43-B91D-46156D1B8B41}"/>
              </a:ext>
            </a:extLst>
          </p:cNvPr>
          <p:cNvSpPr/>
          <p:nvPr/>
        </p:nvSpPr>
        <p:spPr>
          <a:xfrm>
            <a:off x="7856175" y="3627771"/>
            <a:ext cx="1275230" cy="266286"/>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 </a:t>
            </a:r>
          </a:p>
        </p:txBody>
      </p:sp>
      <p:sp>
        <p:nvSpPr>
          <p:cNvPr id="55" name="Rectangle 54">
            <a:extLst>
              <a:ext uri="{FF2B5EF4-FFF2-40B4-BE49-F238E27FC236}">
                <a16:creationId xmlns:a16="http://schemas.microsoft.com/office/drawing/2014/main" id="{431BF2C8-8333-5543-B3DE-536DC2C5BF08}"/>
              </a:ext>
            </a:extLst>
          </p:cNvPr>
          <p:cNvSpPr/>
          <p:nvPr/>
        </p:nvSpPr>
        <p:spPr>
          <a:xfrm>
            <a:off x="8039076" y="3638012"/>
            <a:ext cx="1104924" cy="2560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Production Migration</a:t>
            </a:r>
          </a:p>
        </p:txBody>
      </p:sp>
      <p:sp>
        <p:nvSpPr>
          <p:cNvPr id="56" name="Rectangle 55">
            <a:extLst>
              <a:ext uri="{FF2B5EF4-FFF2-40B4-BE49-F238E27FC236}">
                <a16:creationId xmlns:a16="http://schemas.microsoft.com/office/drawing/2014/main" id="{DAB28768-10C8-6B49-B018-D33B23F4B8BA}"/>
              </a:ext>
            </a:extLst>
          </p:cNvPr>
          <p:cNvSpPr/>
          <p:nvPr/>
        </p:nvSpPr>
        <p:spPr>
          <a:xfrm>
            <a:off x="2545545" y="3563521"/>
            <a:ext cx="2267756" cy="225022"/>
          </a:xfrm>
          <a:prstGeom prst="rect">
            <a:avLst/>
          </a:prstGeom>
          <a:solidFill>
            <a:schemeClr val="bg1">
              <a:lumMod val="95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FF1896AE-0661-4B4E-85BE-17CD9F7A3459}"/>
              </a:ext>
            </a:extLst>
          </p:cNvPr>
          <p:cNvSpPr/>
          <p:nvPr/>
        </p:nvSpPr>
        <p:spPr>
          <a:xfrm>
            <a:off x="3788218" y="3563521"/>
            <a:ext cx="1126953" cy="2433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Messaging Platform</a:t>
            </a:r>
          </a:p>
        </p:txBody>
      </p:sp>
      <p:sp>
        <p:nvSpPr>
          <p:cNvPr id="59" name="Rectangle 58">
            <a:extLst>
              <a:ext uri="{FF2B5EF4-FFF2-40B4-BE49-F238E27FC236}">
                <a16:creationId xmlns:a16="http://schemas.microsoft.com/office/drawing/2014/main" id="{687ADE96-FEB1-6C44-9250-AC32FA77D336}"/>
              </a:ext>
            </a:extLst>
          </p:cNvPr>
          <p:cNvSpPr/>
          <p:nvPr/>
        </p:nvSpPr>
        <p:spPr>
          <a:xfrm>
            <a:off x="1824104" y="3231617"/>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Access Management</a:t>
            </a:r>
          </a:p>
        </p:txBody>
      </p:sp>
      <p:sp>
        <p:nvSpPr>
          <p:cNvPr id="61" name="Rectangle 60">
            <a:extLst>
              <a:ext uri="{FF2B5EF4-FFF2-40B4-BE49-F238E27FC236}">
                <a16:creationId xmlns:a16="http://schemas.microsoft.com/office/drawing/2014/main" id="{C73D67EC-E3C2-D446-A1A6-408B36BEDA60}"/>
              </a:ext>
            </a:extLst>
          </p:cNvPr>
          <p:cNvSpPr/>
          <p:nvPr/>
        </p:nvSpPr>
        <p:spPr>
          <a:xfrm>
            <a:off x="1655737" y="3926614"/>
            <a:ext cx="1779614" cy="2207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Arial" panose="020B0604020202020204" pitchFamily="34" charset="0"/>
                <a:cs typeface="Arial" panose="020B0604020202020204" pitchFamily="34" charset="0"/>
              </a:rPr>
              <a:t>DevOps Tools</a:t>
            </a:r>
          </a:p>
        </p:txBody>
      </p:sp>
      <p:sp>
        <p:nvSpPr>
          <p:cNvPr id="62" name="Oval 61">
            <a:extLst>
              <a:ext uri="{FF2B5EF4-FFF2-40B4-BE49-F238E27FC236}">
                <a16:creationId xmlns:a16="http://schemas.microsoft.com/office/drawing/2014/main" id="{F4974AC1-6A0D-174C-AFA9-A6D316100202}"/>
              </a:ext>
            </a:extLst>
          </p:cNvPr>
          <p:cNvSpPr/>
          <p:nvPr/>
        </p:nvSpPr>
        <p:spPr>
          <a:xfrm>
            <a:off x="2317023" y="48920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3" name="Rectangle 62">
            <a:extLst>
              <a:ext uri="{FF2B5EF4-FFF2-40B4-BE49-F238E27FC236}">
                <a16:creationId xmlns:a16="http://schemas.microsoft.com/office/drawing/2014/main" id="{484B929B-4F89-1A43-9D81-AA21FFE358B3}"/>
              </a:ext>
            </a:extLst>
          </p:cNvPr>
          <p:cNvSpPr/>
          <p:nvPr/>
        </p:nvSpPr>
        <p:spPr>
          <a:xfrm>
            <a:off x="2444545" y="4831557"/>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dirty="0">
                <a:solidFill>
                  <a:schemeClr val="tx1"/>
                </a:solidFill>
                <a:latin typeface="Arial" panose="020B0604020202020204" pitchFamily="34" charset="0"/>
                <a:cs typeface="Arial" panose="020B0604020202020204" pitchFamily="34" charset="0"/>
              </a:rPr>
              <a:t>Monthly check in with ISO</a:t>
            </a:r>
          </a:p>
        </p:txBody>
      </p:sp>
      <p:sp>
        <p:nvSpPr>
          <p:cNvPr id="65" name="Oval 64">
            <a:extLst>
              <a:ext uri="{FF2B5EF4-FFF2-40B4-BE49-F238E27FC236}">
                <a16:creationId xmlns:a16="http://schemas.microsoft.com/office/drawing/2014/main" id="{BFB7E2C1-C7AD-B94C-B8BD-0AD0E8C266B3}"/>
              </a:ext>
            </a:extLst>
          </p:cNvPr>
          <p:cNvSpPr/>
          <p:nvPr/>
        </p:nvSpPr>
        <p:spPr>
          <a:xfrm>
            <a:off x="1974123" y="19964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6" name="Oval 65">
            <a:extLst>
              <a:ext uri="{FF2B5EF4-FFF2-40B4-BE49-F238E27FC236}">
                <a16:creationId xmlns:a16="http://schemas.microsoft.com/office/drawing/2014/main" id="{DAF87430-5944-514F-9E57-A550178DC1E2}"/>
              </a:ext>
            </a:extLst>
          </p:cNvPr>
          <p:cNvSpPr/>
          <p:nvPr/>
        </p:nvSpPr>
        <p:spPr>
          <a:xfrm>
            <a:off x="36124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7" name="Oval 66">
            <a:extLst>
              <a:ext uri="{FF2B5EF4-FFF2-40B4-BE49-F238E27FC236}">
                <a16:creationId xmlns:a16="http://schemas.microsoft.com/office/drawing/2014/main" id="{94DC5D9E-706D-9E49-A42B-0AA34AC3DE26}"/>
              </a:ext>
            </a:extLst>
          </p:cNvPr>
          <p:cNvSpPr/>
          <p:nvPr/>
        </p:nvSpPr>
        <p:spPr>
          <a:xfrm>
            <a:off x="52507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8" name="Oval 67">
            <a:extLst>
              <a:ext uri="{FF2B5EF4-FFF2-40B4-BE49-F238E27FC236}">
                <a16:creationId xmlns:a16="http://schemas.microsoft.com/office/drawing/2014/main" id="{F23FBFFE-2DF4-244D-A4C9-1B027D1F82ED}"/>
              </a:ext>
            </a:extLst>
          </p:cNvPr>
          <p:cNvSpPr/>
          <p:nvPr/>
        </p:nvSpPr>
        <p:spPr>
          <a:xfrm>
            <a:off x="68890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9" name="Oval 68">
            <a:extLst>
              <a:ext uri="{FF2B5EF4-FFF2-40B4-BE49-F238E27FC236}">
                <a16:creationId xmlns:a16="http://schemas.microsoft.com/office/drawing/2014/main" id="{88CAC6CC-EEC5-8541-B449-3DD4ACDEAD15}"/>
              </a:ext>
            </a:extLst>
          </p:cNvPr>
          <p:cNvSpPr/>
          <p:nvPr/>
        </p:nvSpPr>
        <p:spPr>
          <a:xfrm>
            <a:off x="8514623" y="2009121"/>
            <a:ext cx="91572" cy="915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solidFill>
                <a:srgbClr val="FF0000"/>
              </a:solidFill>
              <a:ea typeface="Segoe UI Black" panose="020B0A02040204020203" pitchFamily="34" charset="0"/>
              <a:cs typeface="Segoe UI Black" panose="020B0A02040204020203" pitchFamily="34" charset="0"/>
            </a:endParaRPr>
          </a:p>
        </p:txBody>
      </p:sp>
      <p:sp>
        <p:nvSpPr>
          <p:cNvPr id="6" name="Triangle 5">
            <a:extLst>
              <a:ext uri="{FF2B5EF4-FFF2-40B4-BE49-F238E27FC236}">
                <a16:creationId xmlns:a16="http://schemas.microsoft.com/office/drawing/2014/main" id="{7B9D0F15-CDAF-1B43-A086-44EED41C3AEF}"/>
              </a:ext>
            </a:extLst>
          </p:cNvPr>
          <p:cNvSpPr/>
          <p:nvPr/>
        </p:nvSpPr>
        <p:spPr>
          <a:xfrm>
            <a:off x="1490826" y="2009818"/>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0" name="Triangle 69">
            <a:extLst>
              <a:ext uri="{FF2B5EF4-FFF2-40B4-BE49-F238E27FC236}">
                <a16:creationId xmlns:a16="http://schemas.microsoft.com/office/drawing/2014/main" id="{2221D006-652B-D249-AABE-B63FA19DFA9B}"/>
              </a:ext>
            </a:extLst>
          </p:cNvPr>
          <p:cNvSpPr/>
          <p:nvPr/>
        </p:nvSpPr>
        <p:spPr>
          <a:xfrm>
            <a:off x="5984423" y="4805828"/>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2" name="Rectangle 71">
            <a:extLst>
              <a:ext uri="{FF2B5EF4-FFF2-40B4-BE49-F238E27FC236}">
                <a16:creationId xmlns:a16="http://schemas.microsoft.com/office/drawing/2014/main" id="{565DF2B5-9159-8D4C-84F7-E952CDC0329D}"/>
              </a:ext>
            </a:extLst>
          </p:cNvPr>
          <p:cNvSpPr/>
          <p:nvPr/>
        </p:nvSpPr>
        <p:spPr>
          <a:xfrm>
            <a:off x="6201421" y="4816341"/>
            <a:ext cx="1538882"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i="1" dirty="0">
                <a:solidFill>
                  <a:schemeClr val="tx1"/>
                </a:solidFill>
                <a:latin typeface="Arial" panose="020B0604020202020204" pitchFamily="34" charset="0"/>
                <a:cs typeface="Arial" panose="020B0604020202020204" pitchFamily="34" charset="0"/>
              </a:rPr>
              <a:t>PETCO Review</a:t>
            </a:r>
          </a:p>
        </p:txBody>
      </p:sp>
      <p:sp>
        <p:nvSpPr>
          <p:cNvPr id="76" name="Oval 75">
            <a:extLst>
              <a:ext uri="{FF2B5EF4-FFF2-40B4-BE49-F238E27FC236}">
                <a16:creationId xmlns:a16="http://schemas.microsoft.com/office/drawing/2014/main" id="{650AFDAB-64B6-4B47-A3D5-92E67BE8DC99}"/>
              </a:ext>
            </a:extLst>
          </p:cNvPr>
          <p:cNvSpPr/>
          <p:nvPr/>
        </p:nvSpPr>
        <p:spPr>
          <a:xfrm>
            <a:off x="741614" y="1799485"/>
            <a:ext cx="91572" cy="91572"/>
          </a:xfrm>
          <a:prstGeom prst="ellipse">
            <a:avLst/>
          </a:prstGeom>
          <a:solidFill>
            <a:srgbClr val="A6CE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 name="Rectangle 11">
            <a:extLst>
              <a:ext uri="{FF2B5EF4-FFF2-40B4-BE49-F238E27FC236}">
                <a16:creationId xmlns:a16="http://schemas.microsoft.com/office/drawing/2014/main" id="{FFFCC091-42A6-3E4D-80F6-E9AC1041EF9B}"/>
              </a:ext>
            </a:extLst>
          </p:cNvPr>
          <p:cNvSpPr/>
          <p:nvPr/>
        </p:nvSpPr>
        <p:spPr>
          <a:xfrm>
            <a:off x="859846" y="1832904"/>
            <a:ext cx="7771035" cy="4806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4" name="Triangle 83">
            <a:extLst>
              <a:ext uri="{FF2B5EF4-FFF2-40B4-BE49-F238E27FC236}">
                <a16:creationId xmlns:a16="http://schemas.microsoft.com/office/drawing/2014/main" id="{5AC84DC1-D54D-D64D-8539-FF3388582034}"/>
              </a:ext>
            </a:extLst>
          </p:cNvPr>
          <p:cNvSpPr/>
          <p:nvPr/>
        </p:nvSpPr>
        <p:spPr>
          <a:xfrm>
            <a:off x="8039076" y="2009817"/>
            <a:ext cx="175938" cy="1723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2968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Elbow Connector 34">
            <a:extLst>
              <a:ext uri="{FF2B5EF4-FFF2-40B4-BE49-F238E27FC236}">
                <a16:creationId xmlns:a16="http://schemas.microsoft.com/office/drawing/2014/main" id="{F20C7330-41E1-42BD-B5E4-887642B9A2D7}"/>
              </a:ext>
            </a:extLst>
          </p:cNvPr>
          <p:cNvCxnSpPr>
            <a:cxnSpLocks/>
          </p:cNvCxnSpPr>
          <p:nvPr/>
        </p:nvCxnSpPr>
        <p:spPr>
          <a:xfrm flipV="1">
            <a:off x="3344800" y="3220212"/>
            <a:ext cx="1572222" cy="255"/>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42" name="Elbow Connector 34">
            <a:extLst>
              <a:ext uri="{FF2B5EF4-FFF2-40B4-BE49-F238E27FC236}">
                <a16:creationId xmlns:a16="http://schemas.microsoft.com/office/drawing/2014/main" id="{54BDF270-97EB-4A40-9F54-3EB9C035F3C3}"/>
              </a:ext>
            </a:extLst>
          </p:cNvPr>
          <p:cNvCxnSpPr>
            <a:cxnSpLocks/>
            <a:stCxn id="25" idx="3"/>
            <a:endCxn id="37" idx="1"/>
          </p:cNvCxnSpPr>
          <p:nvPr/>
        </p:nvCxnSpPr>
        <p:spPr>
          <a:xfrm flipV="1">
            <a:off x="3974635" y="1226334"/>
            <a:ext cx="921376" cy="4756"/>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43" name="Elbow Connector 34">
            <a:extLst>
              <a:ext uri="{FF2B5EF4-FFF2-40B4-BE49-F238E27FC236}">
                <a16:creationId xmlns:a16="http://schemas.microsoft.com/office/drawing/2014/main" id="{8F4D87E6-0B1D-4C99-9BD6-FE9D63BDFD64}"/>
              </a:ext>
            </a:extLst>
          </p:cNvPr>
          <p:cNvCxnSpPr>
            <a:cxnSpLocks/>
            <a:stCxn id="10" idx="3"/>
            <a:endCxn id="40" idx="1"/>
          </p:cNvCxnSpPr>
          <p:nvPr/>
        </p:nvCxnSpPr>
        <p:spPr>
          <a:xfrm flipV="1">
            <a:off x="3974635" y="2184369"/>
            <a:ext cx="942387" cy="255"/>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cxnSp>
        <p:nvCxnSpPr>
          <p:cNvPr id="58" name="Elbow Connector 34">
            <a:extLst>
              <a:ext uri="{FF2B5EF4-FFF2-40B4-BE49-F238E27FC236}">
                <a16:creationId xmlns:a16="http://schemas.microsoft.com/office/drawing/2014/main" id="{99921B4B-1793-4AB7-A560-CFF07B59EFA6}"/>
              </a:ext>
            </a:extLst>
          </p:cNvPr>
          <p:cNvCxnSpPr>
            <a:cxnSpLocks/>
          </p:cNvCxnSpPr>
          <p:nvPr/>
        </p:nvCxnSpPr>
        <p:spPr>
          <a:xfrm flipV="1">
            <a:off x="3953204" y="4479830"/>
            <a:ext cx="942387" cy="819"/>
          </a:xfrm>
          <a:prstGeom prst="bentConnector3">
            <a:avLst>
              <a:gd name="adj1" fmla="val 50000"/>
            </a:avLst>
          </a:prstGeom>
          <a:blipFill dpi="0" rotWithShape="0">
            <a:blip r:embed="rId2" cstate="print"/>
            <a:srcRect/>
            <a:tile tx="0" ty="0" sx="100000" sy="100000" flip="none" algn="tl"/>
          </a:blipFill>
          <a:ln w="19050" cap="flat" cmpd="sng" algn="ctr">
            <a:solidFill>
              <a:srgbClr val="C1E4FF"/>
            </a:solidFill>
            <a:prstDash val="solid"/>
            <a:round/>
            <a:headEnd type="none" w="med" len="med"/>
            <a:tailEnd type="none" w="med" len="med"/>
          </a:ln>
          <a:effectLst/>
        </p:spPr>
      </p:cxnSp>
      <p:sp>
        <p:nvSpPr>
          <p:cNvPr id="72" name="Rectangle 5"/>
          <p:cNvSpPr>
            <a:spLocks noChangeArrowheads="1"/>
          </p:cNvSpPr>
          <p:nvPr/>
        </p:nvSpPr>
        <p:spPr bwMode="auto">
          <a:xfrm>
            <a:off x="421439" y="2722397"/>
            <a:ext cx="3553196" cy="1036983"/>
          </a:xfrm>
          <a:prstGeom prst="rect">
            <a:avLst/>
          </a:prstGeom>
          <a:solidFill>
            <a:schemeClr val="bg1">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defRPr/>
            </a:pPr>
            <a:r>
              <a:rPr lang="en-US" sz="10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Core Team</a:t>
            </a:r>
          </a:p>
        </p:txBody>
      </p:sp>
      <p:sp>
        <p:nvSpPr>
          <p:cNvPr id="5" name="Text Placeholder 4"/>
          <p:cNvSpPr>
            <a:spLocks noGrp="1"/>
          </p:cNvSpPr>
          <p:nvPr>
            <p:ph type="body" sz="quarter" idx="14"/>
          </p:nvPr>
        </p:nvSpPr>
        <p:spPr/>
        <p:txBody>
          <a:bodyPr/>
          <a:lstStyle/>
          <a:p>
            <a:r>
              <a:rPr lang="en-US" dirty="0">
                <a:solidFill>
                  <a:srgbClr val="0070C0"/>
                </a:solidFill>
              </a:rPr>
              <a:t>Slalom + VCT Team Structure &amp; Responsibilities</a:t>
            </a:r>
          </a:p>
        </p:txBody>
      </p:sp>
      <p:sp>
        <p:nvSpPr>
          <p:cNvPr id="41" name="Slide Number Placeholder 2"/>
          <p:cNvSpPr>
            <a:spLocks noGrp="1"/>
          </p:cNvSpPr>
          <p:nvPr>
            <p:ph type="sldNum" sz="quarter" idx="12"/>
          </p:nvPr>
        </p:nvSpPr>
        <p:spPr/>
        <p:txBody>
          <a:bodyPr/>
          <a:lstStyle/>
          <a:p>
            <a:fld id="{889B1CBF-4FD7-214D-9302-2FF9AE85277A}" type="slidenum">
              <a:rPr lang="en-US" smtClean="0"/>
              <a:pPr/>
              <a:t>5</a:t>
            </a:fld>
            <a:endParaRPr lang="en-US" dirty="0"/>
          </a:p>
        </p:txBody>
      </p:sp>
      <p:cxnSp>
        <p:nvCxnSpPr>
          <p:cNvPr id="8" name="Straight Connector 7"/>
          <p:cNvCxnSpPr>
            <a:cxnSpLocks/>
          </p:cNvCxnSpPr>
          <p:nvPr/>
        </p:nvCxnSpPr>
        <p:spPr bwMode="auto">
          <a:xfrm>
            <a:off x="2188510" y="1210828"/>
            <a:ext cx="1" cy="710210"/>
          </a:xfrm>
          <a:prstGeom prst="line">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10" name="Rectangle 5"/>
          <p:cNvSpPr>
            <a:spLocks noChangeArrowheads="1"/>
          </p:cNvSpPr>
          <p:nvPr/>
        </p:nvSpPr>
        <p:spPr bwMode="auto">
          <a:xfrm>
            <a:off x="421439" y="1842457"/>
            <a:ext cx="3553196" cy="684333"/>
          </a:xfrm>
          <a:prstGeom prst="rect">
            <a:avLst/>
          </a:prstGeom>
          <a:solidFill>
            <a:schemeClr val="bg1">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defRPr/>
            </a:pPr>
            <a:r>
              <a:rPr lang="en-US" sz="10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Program / Project Management</a:t>
            </a:r>
          </a:p>
        </p:txBody>
      </p:sp>
      <p:sp>
        <p:nvSpPr>
          <p:cNvPr id="12" name="Rectangle 3"/>
          <p:cNvSpPr>
            <a:spLocks noChangeArrowheads="1"/>
          </p:cNvSpPr>
          <p:nvPr/>
        </p:nvSpPr>
        <p:spPr bwMode="auto">
          <a:xfrm>
            <a:off x="286532" y="4334360"/>
            <a:ext cx="239315" cy="102394"/>
          </a:xfrm>
          <a:prstGeom prst="rect">
            <a:avLst/>
          </a:prstGeom>
          <a:solidFill>
            <a:schemeClr val="accent2">
              <a:lumMod val="20000"/>
              <a:lumOff val="8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1435" tIns="51435" rIns="51433" bIns="51435"/>
          <a:lstStyle/>
          <a:p>
            <a:pPr algn="ctr" defTabSz="514304">
              <a:spcAft>
                <a:spcPts val="450"/>
              </a:spcAft>
            </a:pPr>
            <a:endParaRPr lang="en-US" sz="1050" kern="0" spc="-17" dirty="0">
              <a:solidFill>
                <a:schemeClr val="tx1"/>
              </a:solidFill>
              <a:latin typeface="Segoe UI" panose="020B0502040204020203" pitchFamily="34" charset="0"/>
            </a:endParaRPr>
          </a:p>
        </p:txBody>
      </p:sp>
      <p:sp>
        <p:nvSpPr>
          <p:cNvPr id="13" name="Rectangle 5"/>
          <p:cNvSpPr>
            <a:spLocks noChangeArrowheads="1"/>
          </p:cNvSpPr>
          <p:nvPr/>
        </p:nvSpPr>
        <p:spPr bwMode="auto">
          <a:xfrm>
            <a:off x="286532" y="4502238"/>
            <a:ext cx="239315" cy="103584"/>
          </a:xfrm>
          <a:prstGeom prst="rect">
            <a:avLst/>
          </a:prstGeom>
          <a:solidFill>
            <a:schemeClr val="bg1">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defTabSz="514304">
              <a:lnSpc>
                <a:spcPct val="90000"/>
              </a:lnSpc>
              <a:defRPr/>
            </a:pPr>
            <a:endParaRPr lang="en-US" sz="675" kern="0" spc="-17" dirty="0">
              <a:gradFill>
                <a:gsLst>
                  <a:gs pos="15000">
                    <a:srgbClr val="FFFFFF"/>
                  </a:gs>
                  <a:gs pos="28333">
                    <a:srgbClr val="FFFFFF"/>
                  </a:gs>
                </a:gsLst>
                <a:lin ang="5400000" scaled="0"/>
              </a:gradFill>
              <a:latin typeface="Segoe UI" panose="020B0502040204020203" pitchFamily="34" charset="0"/>
              <a:ea typeface="Apex New Medium" panose="02010600040501010103" pitchFamily="50" charset="0"/>
              <a:cs typeface="Segoe UI" panose="020B0502040204020203" pitchFamily="34" charset="0"/>
            </a:endParaRPr>
          </a:p>
        </p:txBody>
      </p:sp>
      <p:sp>
        <p:nvSpPr>
          <p:cNvPr id="14" name="TextBox 13"/>
          <p:cNvSpPr txBox="1"/>
          <p:nvPr/>
        </p:nvSpPr>
        <p:spPr bwMode="auto">
          <a:xfrm>
            <a:off x="559362" y="4319499"/>
            <a:ext cx="447721"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dirty="0">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VCT  Team</a:t>
            </a:r>
          </a:p>
        </p:txBody>
      </p:sp>
      <p:sp>
        <p:nvSpPr>
          <p:cNvPr id="15" name="TextBox 14"/>
          <p:cNvSpPr txBox="1"/>
          <p:nvPr/>
        </p:nvSpPr>
        <p:spPr bwMode="auto">
          <a:xfrm>
            <a:off x="564930" y="4479664"/>
            <a:ext cx="667332"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dirty="0">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Integrated Team</a:t>
            </a:r>
          </a:p>
        </p:txBody>
      </p:sp>
      <p:sp>
        <p:nvSpPr>
          <p:cNvPr id="16" name="TextBox 15"/>
          <p:cNvSpPr txBox="1"/>
          <p:nvPr/>
        </p:nvSpPr>
        <p:spPr bwMode="auto">
          <a:xfrm>
            <a:off x="243670" y="4167673"/>
            <a:ext cx="412455" cy="148087"/>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788" b="1" u="sng" dirty="0">
                <a:gradFill>
                  <a:gsLst>
                    <a:gs pos="0">
                      <a:schemeClr val="tx1"/>
                    </a:gs>
                    <a:gs pos="86000">
                      <a:srgbClr val="373737"/>
                    </a:gs>
                  </a:gsLst>
                  <a:lin ang="5400000" scaled="0"/>
                </a:gradFill>
                <a:latin typeface="Segoe UI" panose="020B0502040204020203" pitchFamily="34" charset="0"/>
                <a:ea typeface="Apex New Bold" pitchFamily="50" charset="0"/>
                <a:cs typeface="Segoe UI" panose="020B0502040204020203" pitchFamily="34" charset="0"/>
                <a:sym typeface="Arial" charset="0"/>
              </a:rPr>
              <a:t>Legend:</a:t>
            </a:r>
          </a:p>
        </p:txBody>
      </p:sp>
      <p:sp>
        <p:nvSpPr>
          <p:cNvPr id="17" name="Rectangle 5"/>
          <p:cNvSpPr>
            <a:spLocks noChangeArrowheads="1"/>
          </p:cNvSpPr>
          <p:nvPr/>
        </p:nvSpPr>
        <p:spPr bwMode="auto">
          <a:xfrm>
            <a:off x="286531" y="4673688"/>
            <a:ext cx="239316" cy="102394"/>
          </a:xfrm>
          <a:prstGeom prst="rect">
            <a:avLst/>
          </a:prstGeom>
          <a:solidFill>
            <a:srgbClr val="0070C0"/>
          </a:solidFill>
          <a:ln w="9525" cap="flat" cmpd="sng" algn="ctr">
            <a:noFill/>
            <a:prstDash val="solid"/>
            <a:headEnd type="none" w="med" len="med"/>
            <a:tailEnd type="none" w="med" len="med"/>
          </a:ln>
          <a:effectLst/>
        </p:spPr>
        <p:txBody>
          <a:bodyPr lIns="51435" tIns="51435" rIns="51435" bIns="25717"/>
          <a:lstStyle/>
          <a:p>
            <a:pPr defTabSz="514304">
              <a:defRPr/>
            </a:pPr>
            <a:endParaRPr lang="en-US" sz="675" kern="0" spc="-17" dirty="0">
              <a:gradFill>
                <a:gsLst>
                  <a:gs pos="15000">
                    <a:srgbClr val="FFFFFF"/>
                  </a:gs>
                  <a:gs pos="28333">
                    <a:srgbClr val="FFFFFF"/>
                  </a:gs>
                </a:gsLst>
                <a:lin ang="5400000" scaled="0"/>
              </a:gradFill>
              <a:latin typeface="Segoe UI" panose="020B0502040204020203" pitchFamily="34" charset="0"/>
              <a:ea typeface="Apex New Medium" panose="02010600040501010103" pitchFamily="50" charset="0"/>
              <a:cs typeface="Segoe UI" panose="020B0502040204020203" pitchFamily="34" charset="0"/>
            </a:endParaRPr>
          </a:p>
        </p:txBody>
      </p:sp>
      <p:sp>
        <p:nvSpPr>
          <p:cNvPr id="18" name="TextBox 17"/>
          <p:cNvSpPr txBox="1"/>
          <p:nvPr/>
        </p:nvSpPr>
        <p:spPr bwMode="auto">
          <a:xfrm>
            <a:off x="570499" y="4656810"/>
            <a:ext cx="529474" cy="132442"/>
          </a:xfrm>
          <a:prstGeom prst="rect">
            <a:avLst/>
          </a:prstGeom>
          <a:noFill/>
          <a:ln w="12700">
            <a:noFill/>
            <a:miter lim="800000"/>
            <a:headEnd/>
            <a:tailEnd/>
          </a:ln>
        </p:spPr>
        <p:txBody>
          <a:bodyPr wrap="none" lIns="19289" tIns="19289" rIns="19289" bIns="19289">
            <a:spAutoFit/>
          </a:bodyPr>
          <a:lstStyle/>
          <a:p>
            <a:pPr>
              <a:lnSpc>
                <a:spcPct val="90000"/>
              </a:lnSpc>
              <a:spcAft>
                <a:spcPts val="338"/>
              </a:spcAft>
              <a:buSzPct val="100000"/>
              <a:defRPr/>
            </a:pPr>
            <a:r>
              <a:rPr lang="en-US" sz="675" dirty="0">
                <a:gradFill>
                  <a:gsLst>
                    <a:gs pos="0">
                      <a:schemeClr val="tx1"/>
                    </a:gs>
                    <a:gs pos="86000">
                      <a:srgbClr val="373737"/>
                    </a:gs>
                  </a:gsLst>
                  <a:lin ang="5400000" scaled="0"/>
                </a:gradFill>
                <a:latin typeface="Segoe UI" panose="020B0502040204020203" pitchFamily="34" charset="0"/>
                <a:ea typeface="Apex New Medium" panose="02010600040501010103" pitchFamily="50" charset="0"/>
                <a:cs typeface="Segoe UI" panose="020B0502040204020203" pitchFamily="34" charset="0"/>
                <a:sym typeface="Arial" charset="0"/>
              </a:rPr>
              <a:t>Slalom Team</a:t>
            </a:r>
          </a:p>
        </p:txBody>
      </p:sp>
      <p:sp>
        <p:nvSpPr>
          <p:cNvPr id="19" name="Rectangle 5"/>
          <p:cNvSpPr>
            <a:spLocks noChangeArrowheads="1"/>
          </p:cNvSpPr>
          <p:nvPr/>
        </p:nvSpPr>
        <p:spPr bwMode="auto">
          <a:xfrm>
            <a:off x="2335958" y="2983808"/>
            <a:ext cx="1528950" cy="682205"/>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225"/>
              </a:spcAft>
              <a:defRPr/>
            </a:pPr>
            <a:r>
              <a:rPr lang="en-US" sz="750" kern="0" spc="-17" dirty="0">
                <a:solidFill>
                  <a:schemeClr val="tx1"/>
                </a:solidFill>
                <a:latin typeface="Segoe UI" panose="020B0502040204020203" pitchFamily="34" charset="0"/>
                <a:ea typeface="Apex New Medium" panose="02010600040501010103" pitchFamily="50" charset="0"/>
                <a:cs typeface="Segoe UI" panose="020B0502040204020203" pitchFamily="34" charset="0"/>
              </a:rPr>
              <a:t>Full Stack Developers (6)  </a:t>
            </a:r>
          </a:p>
        </p:txBody>
      </p:sp>
      <p:cxnSp>
        <p:nvCxnSpPr>
          <p:cNvPr id="20" name="Straight Connector 19"/>
          <p:cNvCxnSpPr>
            <a:cxnSpLocks/>
            <a:stCxn id="26" idx="3"/>
            <a:endCxn id="25" idx="1"/>
          </p:cNvCxnSpPr>
          <p:nvPr/>
        </p:nvCxnSpPr>
        <p:spPr bwMode="auto">
          <a:xfrm>
            <a:off x="1931336" y="1230537"/>
            <a:ext cx="423675" cy="553"/>
          </a:xfrm>
          <a:prstGeom prst="line">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22" name="Rectangle 5"/>
          <p:cNvSpPr>
            <a:spLocks noChangeArrowheads="1"/>
          </p:cNvSpPr>
          <p:nvPr/>
        </p:nvSpPr>
        <p:spPr bwMode="auto">
          <a:xfrm>
            <a:off x="475649" y="2983808"/>
            <a:ext cx="1528950" cy="682205"/>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225"/>
              </a:spcAft>
              <a:defRPr/>
            </a:pPr>
            <a:r>
              <a:rPr lang="en-US" sz="750" kern="0" spc="-17">
                <a:solidFill>
                  <a:schemeClr val="bg1"/>
                </a:solidFill>
                <a:latin typeface="Segoe UI"/>
                <a:ea typeface="Apex New Medium" panose="02010600040501010103" pitchFamily="50" charset="0"/>
                <a:cs typeface="Segoe UI"/>
              </a:rPr>
              <a:t> Cloud Architect (1)</a:t>
            </a:r>
            <a:endParaRPr lang="en-US" sz="750" kern="0" spc="-17" dirty="0">
              <a:solidFill>
                <a:schemeClr val="bg1"/>
              </a:solidFill>
              <a:latin typeface="Segoe UI" panose="020B0502040204020203" pitchFamily="34" charset="0"/>
              <a:ea typeface="Apex New Medium" panose="02010600040501010103" pitchFamily="50" charset="0"/>
              <a:cs typeface="Segoe UI" panose="020B0502040204020203" pitchFamily="34" charset="0"/>
            </a:endParaRPr>
          </a:p>
          <a:p>
            <a:pPr algn="ctr" defTabSz="514304">
              <a:spcAft>
                <a:spcPts val="225"/>
              </a:spcAft>
              <a:defRPr/>
            </a:pPr>
            <a:r>
              <a:rPr lang="en-US" sz="750" kern="0" spc="-17" dirty="0">
                <a:solidFill>
                  <a:schemeClr val="bg1"/>
                </a:solidFill>
                <a:latin typeface="Segoe UI" panose="020B0502040204020203" pitchFamily="34" charset="0"/>
                <a:ea typeface="Apex New Medium" panose="02010600040501010103" pitchFamily="50" charset="0"/>
                <a:cs typeface="Segoe UI" panose="020B0502040204020203" pitchFamily="34" charset="0"/>
              </a:rPr>
              <a:t>Cloud Engineers (3)</a:t>
            </a:r>
          </a:p>
          <a:p>
            <a:pPr algn="ctr" defTabSz="514304">
              <a:spcAft>
                <a:spcPts val="225"/>
              </a:spcAft>
              <a:defRPr/>
            </a:pPr>
            <a:r>
              <a:rPr lang="en-US" sz="750" kern="0" spc="-17" dirty="0">
                <a:solidFill>
                  <a:schemeClr val="bg1"/>
                </a:solidFill>
                <a:latin typeface="Segoe UI" panose="020B0502040204020203" pitchFamily="34" charset="0"/>
                <a:ea typeface="Apex New Medium" panose="02010600040501010103" pitchFamily="50" charset="0"/>
                <a:cs typeface="Segoe UI" panose="020B0502040204020203" pitchFamily="34" charset="0"/>
              </a:rPr>
              <a:t>Subject Mater Experts (as needed)</a:t>
            </a:r>
          </a:p>
        </p:txBody>
      </p:sp>
      <p:sp>
        <p:nvSpPr>
          <p:cNvPr id="23" name="Rectangle 5"/>
          <p:cNvSpPr>
            <a:spLocks noChangeArrowheads="1"/>
          </p:cNvSpPr>
          <p:nvPr/>
        </p:nvSpPr>
        <p:spPr bwMode="auto">
          <a:xfrm>
            <a:off x="475650" y="2094343"/>
            <a:ext cx="1528950" cy="392795"/>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750" kern="0" spc="-17" dirty="0">
                <a:solidFill>
                  <a:schemeClr val="bg1"/>
                </a:solidFill>
                <a:latin typeface="Segoe UI" panose="020B0502040204020203" pitchFamily="34" charset="0"/>
                <a:ea typeface="Apex New Bold" panose="02010600040501010103" pitchFamily="50" charset="0"/>
                <a:cs typeface="Segoe UI" panose="020B0502040204020203" pitchFamily="34" charset="0"/>
              </a:rPr>
              <a:t>Solution Owner</a:t>
            </a:r>
            <a:endParaRPr lang="en-US" sz="750" kern="0" spc="-17" dirty="0">
              <a:solidFill>
                <a:schemeClr val="bg1"/>
              </a:solidFill>
              <a:latin typeface="Segoe UI" panose="020B0502040204020203" pitchFamily="34" charset="0"/>
              <a:ea typeface="Apex New Medium" panose="02010600040501010103" pitchFamily="50" charset="0"/>
              <a:cs typeface="Segoe UI" panose="020B0502040204020203" pitchFamily="34" charset="0"/>
            </a:endParaRPr>
          </a:p>
        </p:txBody>
      </p:sp>
      <p:sp>
        <p:nvSpPr>
          <p:cNvPr id="24" name="Rectangle 5"/>
          <p:cNvSpPr>
            <a:spLocks noChangeArrowheads="1"/>
          </p:cNvSpPr>
          <p:nvPr/>
        </p:nvSpPr>
        <p:spPr bwMode="auto">
          <a:xfrm>
            <a:off x="2335958" y="2094343"/>
            <a:ext cx="1528950" cy="392795"/>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7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Program Owner</a:t>
            </a:r>
          </a:p>
        </p:txBody>
      </p:sp>
      <p:sp>
        <p:nvSpPr>
          <p:cNvPr id="25" name="Rectangle 3"/>
          <p:cNvSpPr>
            <a:spLocks noChangeArrowheads="1"/>
          </p:cNvSpPr>
          <p:nvPr/>
        </p:nvSpPr>
        <p:spPr bwMode="auto">
          <a:xfrm>
            <a:off x="2355011" y="971642"/>
            <a:ext cx="1619624" cy="518896"/>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3" tIns="25717" rIns="51433" bIns="25717" anchor="ctr"/>
          <a:lstStyle/>
          <a:p>
            <a:pPr algn="ctr" defTabSz="514304">
              <a:spcAft>
                <a:spcPts val="450"/>
              </a:spcAft>
              <a:defRPr/>
            </a:pPr>
            <a:r>
              <a:rPr lang="en-US" sz="10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Sponsor: </a:t>
            </a:r>
            <a:br>
              <a:rPr lang="en-US" sz="10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br>
            <a:r>
              <a:rPr lang="en-US" sz="7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George </a:t>
            </a:r>
            <a:r>
              <a:rPr lang="en-US" sz="750" kern="0" spc="-17" dirty="0" err="1">
                <a:solidFill>
                  <a:schemeClr val="tx1"/>
                </a:solidFill>
                <a:latin typeface="Segoe UI" panose="020B0502040204020203" pitchFamily="34" charset="0"/>
                <a:ea typeface="Apex New Bold" panose="02010600040501010103" pitchFamily="50" charset="0"/>
                <a:cs typeface="Segoe UI" panose="020B0502040204020203" pitchFamily="34" charset="0"/>
              </a:rPr>
              <a:t>Mitchom</a:t>
            </a:r>
            <a:endParaRPr lang="en-US" sz="7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endParaRPr>
          </a:p>
        </p:txBody>
      </p:sp>
      <p:sp>
        <p:nvSpPr>
          <p:cNvPr id="26" name="Rectangle 5"/>
          <p:cNvSpPr>
            <a:spLocks noChangeArrowheads="1"/>
          </p:cNvSpPr>
          <p:nvPr/>
        </p:nvSpPr>
        <p:spPr bwMode="auto">
          <a:xfrm>
            <a:off x="402386" y="971641"/>
            <a:ext cx="1528950" cy="517792"/>
          </a:xfrm>
          <a:prstGeom prst="rect">
            <a:avLst/>
          </a:prstGeom>
          <a:solidFill>
            <a:srgbClr val="0070C0"/>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defRPr/>
            </a:pPr>
            <a:r>
              <a:rPr lang="en-US" sz="1050" kern="0" spc="-17" dirty="0">
                <a:gradFill>
                  <a:gsLst>
                    <a:gs pos="15000">
                      <a:srgbClr val="FFFFFF"/>
                    </a:gs>
                    <a:gs pos="28333">
                      <a:srgbClr val="FFFFFF"/>
                    </a:gs>
                  </a:gsLst>
                  <a:lin ang="5400000" scaled="0"/>
                </a:gradFill>
                <a:latin typeface="Segoe UI" panose="020B0502040204020203" pitchFamily="34" charset="0"/>
                <a:ea typeface="Apex New Bold" panose="02010600040501010103" pitchFamily="50" charset="0"/>
                <a:cs typeface="Segoe UI" panose="020B0502040204020203" pitchFamily="34" charset="0"/>
              </a:rPr>
              <a:t>Client Leadership Team: </a:t>
            </a:r>
            <a:br>
              <a:rPr lang="en-US" sz="750" kern="0" spc="-17" dirty="0">
                <a:solidFill>
                  <a:schemeClr val="bg1"/>
                </a:solidFill>
                <a:latin typeface="Segoe UI" panose="020B0502040204020203" pitchFamily="34" charset="0"/>
                <a:ea typeface="Apex New Bold" panose="02010600040501010103" pitchFamily="50" charset="0"/>
                <a:cs typeface="Segoe UI" panose="020B0502040204020203" pitchFamily="34" charset="0"/>
              </a:rPr>
            </a:br>
            <a:r>
              <a:rPr lang="en-US" sz="750" kern="0" spc="-17" dirty="0">
                <a:solidFill>
                  <a:schemeClr val="bg1"/>
                </a:solidFill>
                <a:latin typeface="Segoe UI" panose="020B0502040204020203" pitchFamily="34" charset="0"/>
                <a:ea typeface="Apex New Bold" panose="02010600040501010103" pitchFamily="50" charset="0"/>
                <a:cs typeface="Segoe UI" panose="020B0502040204020203" pitchFamily="34" charset="0"/>
              </a:rPr>
              <a:t>Chris Carl, Joe Price, Brian Small, Nick Diaz</a:t>
            </a:r>
          </a:p>
        </p:txBody>
      </p:sp>
      <p:sp>
        <p:nvSpPr>
          <p:cNvPr id="27" name="Rectangle 3"/>
          <p:cNvSpPr>
            <a:spLocks noChangeArrowheads="1"/>
          </p:cNvSpPr>
          <p:nvPr/>
        </p:nvSpPr>
        <p:spPr bwMode="auto">
          <a:xfrm>
            <a:off x="2355010" y="4018933"/>
            <a:ext cx="1619625" cy="806522"/>
          </a:xfrm>
          <a:prstGeom prst="rect">
            <a:avLst/>
          </a:prstGeom>
          <a:solidFill>
            <a:schemeClr val="accent2">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51435" tIns="51435" rIns="51433" bIns="51435" anchor="ctr"/>
          <a:lstStyle/>
          <a:p>
            <a:pPr algn="ctr" defTabSz="514304">
              <a:spcAft>
                <a:spcPts val="450"/>
              </a:spcAft>
            </a:pPr>
            <a:r>
              <a:rPr lang="en-US" sz="1050" kern="0" spc="-17" dirty="0">
                <a:solidFill>
                  <a:schemeClr val="tx1"/>
                </a:solidFill>
                <a:latin typeface="Segoe UI" panose="020B0502040204020203" pitchFamily="34" charset="0"/>
                <a:ea typeface="Apex New Bold" panose="02010600040501010103" pitchFamily="50" charset="0"/>
                <a:cs typeface="Segoe UI" panose="020B0502040204020203" pitchFamily="34" charset="0"/>
              </a:rPr>
              <a:t>Extended Team</a:t>
            </a:r>
          </a:p>
          <a:p>
            <a:pPr algn="ctr" defTabSz="514304">
              <a:spcAft>
                <a:spcPts val="225"/>
              </a:spcAft>
              <a:defRPr/>
            </a:pPr>
            <a:r>
              <a:rPr lang="en-US" sz="750" kern="0" spc="-17" dirty="0">
                <a:solidFill>
                  <a:schemeClr val="tx1"/>
                </a:solidFill>
                <a:latin typeface="Segoe UI" panose="020B0502040204020203" pitchFamily="34" charset="0"/>
                <a:ea typeface="Apex New Medium" panose="02010600040501010103" pitchFamily="50" charset="0"/>
                <a:cs typeface="Segoe UI" panose="020B0502040204020203" pitchFamily="34" charset="0"/>
              </a:rPr>
              <a:t>PETCO, ISO, Cloud Engineering</a:t>
            </a:r>
          </a:p>
        </p:txBody>
      </p:sp>
      <p:cxnSp>
        <p:nvCxnSpPr>
          <p:cNvPr id="28" name="Elbow Connector 27"/>
          <p:cNvCxnSpPr>
            <a:cxnSpLocks/>
            <a:stCxn id="27" idx="1"/>
            <a:endCxn id="72" idx="2"/>
          </p:cNvCxnSpPr>
          <p:nvPr/>
        </p:nvCxnSpPr>
        <p:spPr>
          <a:xfrm rot="10800000">
            <a:off x="2198038" y="3759381"/>
            <a:ext cx="156973" cy="662815"/>
          </a:xfrm>
          <a:prstGeom prst="bentConnector2">
            <a:avLst/>
          </a:prstGeom>
          <a:blipFill dpi="0" rotWithShape="0">
            <a:blip r:embed="rId2" cstate="print"/>
            <a:srcRect/>
            <a:tile tx="0" ty="0" sx="100000" sy="100000" flip="none" algn="tl"/>
          </a:blipFill>
          <a:ln w="15875" cap="flat" cmpd="sng" algn="ctr">
            <a:solidFill>
              <a:srgbClr val="BFBFBF"/>
            </a:solidFill>
            <a:prstDash val="solid"/>
            <a:round/>
            <a:headEnd type="none" w="med" len="med"/>
            <a:tailEnd type="none" w="med" len="med"/>
          </a:ln>
          <a:effectLst/>
        </p:spPr>
      </p:cxnSp>
      <p:sp>
        <p:nvSpPr>
          <p:cNvPr id="36" name="Text Placeholder 3">
            <a:extLst>
              <a:ext uri="{FF2B5EF4-FFF2-40B4-BE49-F238E27FC236}">
                <a16:creationId xmlns:a16="http://schemas.microsoft.com/office/drawing/2014/main" id="{FB91B6C0-D69C-BD4E-9B74-F88B23212D67}"/>
              </a:ext>
            </a:extLst>
          </p:cNvPr>
          <p:cNvSpPr txBox="1">
            <a:spLocks/>
          </p:cNvSpPr>
          <p:nvPr/>
        </p:nvSpPr>
        <p:spPr>
          <a:xfrm>
            <a:off x="4917022" y="2764230"/>
            <a:ext cx="3942481" cy="1177245"/>
          </a:xfrm>
          <a:prstGeom prst="rect">
            <a:avLst/>
          </a:prstGeom>
          <a:ln w="28575">
            <a:solidFill>
              <a:srgbClr val="C1E4FF"/>
            </a:solidFill>
          </a:ln>
        </p:spPr>
        <p:txBody>
          <a:bodyPr vert="horz" wrap="square" lIns="91440" tIns="45720" rIns="91440" bIns="45720" rtlCol="0" anchor="t">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endParaRPr lang="en-US" sz="900" b="1"/>
          </a:p>
          <a:p>
            <a:pPr marL="172720" indent="-172720"/>
            <a:r>
              <a:rPr lang="en-US" sz="900" b="1">
                <a:latin typeface="Arial"/>
                <a:cs typeface="Arial"/>
              </a:rPr>
              <a:t>Role</a:t>
            </a:r>
            <a:r>
              <a:rPr lang="en-US" sz="900">
                <a:latin typeface="Arial"/>
                <a:cs typeface="Arial"/>
              </a:rPr>
              <a:t>: complete project stories / task to ensure user stories and requirements are completed</a:t>
            </a:r>
          </a:p>
          <a:p>
            <a:pPr marL="172720" indent="-172720"/>
            <a:r>
              <a:rPr lang="en-US" sz="900" b="1">
                <a:latin typeface="Arial"/>
                <a:cs typeface="Arial"/>
              </a:rPr>
              <a:t>Estimated commitment</a:t>
            </a:r>
            <a:r>
              <a:rPr lang="en-US" sz="900">
                <a:latin typeface="Arial"/>
                <a:cs typeface="Arial"/>
              </a:rPr>
              <a:t>: 40 hours per week (100% of time)</a:t>
            </a:r>
          </a:p>
          <a:p>
            <a:pPr marL="0" indent="0">
              <a:buNone/>
            </a:pPr>
            <a:endParaRPr lang="en-US" sz="900" dirty="0"/>
          </a:p>
        </p:txBody>
      </p:sp>
      <p:sp>
        <p:nvSpPr>
          <p:cNvPr id="37" name="Text Placeholder 3">
            <a:extLst>
              <a:ext uri="{FF2B5EF4-FFF2-40B4-BE49-F238E27FC236}">
                <a16:creationId xmlns:a16="http://schemas.microsoft.com/office/drawing/2014/main" id="{64CFC053-C69B-B04F-A015-17EEDFE5AEC7}"/>
              </a:ext>
            </a:extLst>
          </p:cNvPr>
          <p:cNvSpPr txBox="1">
            <a:spLocks/>
          </p:cNvSpPr>
          <p:nvPr/>
        </p:nvSpPr>
        <p:spPr>
          <a:xfrm>
            <a:off x="4896011" y="753127"/>
            <a:ext cx="3942481" cy="946413"/>
          </a:xfrm>
          <a:prstGeom prst="rect">
            <a:avLst/>
          </a:prstGeom>
          <a:ln w="28575">
            <a:solidFill>
              <a:srgbClr val="C1E4FF"/>
            </a:solidFill>
          </a:ln>
        </p:spPr>
        <p:txBody>
          <a:bodyPr vert="horz" wrap="square" lIns="91440" tIns="45720" rIns="91440" bIns="45720" rtlCol="0" anchor="ctr">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endParaRPr lang="en-US" sz="900" b="1" dirty="0"/>
          </a:p>
          <a:p>
            <a:pPr>
              <a:spcBef>
                <a:spcPts val="600"/>
              </a:spcBef>
            </a:pPr>
            <a:r>
              <a:rPr lang="en-US" sz="900" b="1" dirty="0"/>
              <a:t>Role</a:t>
            </a:r>
            <a:r>
              <a:rPr lang="en-US" sz="900" dirty="0"/>
              <a:t>: provide executive leadership to oversee project. Provide senior leadership to support project execution</a:t>
            </a:r>
          </a:p>
          <a:p>
            <a:pPr>
              <a:spcBef>
                <a:spcPts val="600"/>
              </a:spcBef>
            </a:pPr>
            <a:r>
              <a:rPr lang="en-US" sz="900" b="1" dirty="0"/>
              <a:t>Estimated commitment</a:t>
            </a:r>
            <a:r>
              <a:rPr lang="en-US" sz="900" dirty="0"/>
              <a:t>: 2-4 hours per week (&lt;5% of time)</a:t>
            </a:r>
          </a:p>
          <a:p>
            <a:pPr marL="0" indent="0">
              <a:spcBef>
                <a:spcPts val="600"/>
              </a:spcBef>
              <a:buNone/>
            </a:pPr>
            <a:endParaRPr lang="en-US" sz="900" dirty="0"/>
          </a:p>
        </p:txBody>
      </p:sp>
      <p:sp>
        <p:nvSpPr>
          <p:cNvPr id="40" name="Text Placeholder 3">
            <a:extLst>
              <a:ext uri="{FF2B5EF4-FFF2-40B4-BE49-F238E27FC236}">
                <a16:creationId xmlns:a16="http://schemas.microsoft.com/office/drawing/2014/main" id="{2B555F58-1F2B-7446-8440-FF2688B7A902}"/>
              </a:ext>
            </a:extLst>
          </p:cNvPr>
          <p:cNvSpPr txBox="1">
            <a:spLocks/>
          </p:cNvSpPr>
          <p:nvPr/>
        </p:nvSpPr>
        <p:spPr>
          <a:xfrm>
            <a:off x="4917022" y="1773487"/>
            <a:ext cx="3942481" cy="821763"/>
          </a:xfrm>
          <a:prstGeom prst="rect">
            <a:avLst/>
          </a:prstGeom>
          <a:ln w="28575">
            <a:solidFill>
              <a:srgbClr val="C1E4FF"/>
            </a:solidFill>
          </a:ln>
        </p:spPr>
        <p:txBody>
          <a:bodyPr vert="horz" wrap="square" lIns="91440" tIns="45720" rIns="91440" bIns="45720" rtlCol="0" anchor="ctr">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spcBef>
                <a:spcPts val="600"/>
              </a:spcBef>
            </a:pPr>
            <a:endParaRPr lang="en-US" sz="900" b="1"/>
          </a:p>
          <a:p>
            <a:pPr marL="172720" indent="-172720">
              <a:spcBef>
                <a:spcPts val="600"/>
              </a:spcBef>
            </a:pPr>
            <a:r>
              <a:rPr lang="en-US" sz="900" b="1">
                <a:latin typeface="Arial"/>
                <a:cs typeface="Arial"/>
              </a:rPr>
              <a:t>Role</a:t>
            </a:r>
            <a:r>
              <a:rPr lang="en-US" sz="900">
                <a:latin typeface="Arial"/>
                <a:cs typeface="Arial"/>
              </a:rPr>
              <a:t>: oversee projects and manage Core Team. </a:t>
            </a:r>
            <a:endParaRPr lang="en-US" sz="900"/>
          </a:p>
          <a:p>
            <a:pPr marL="172720" indent="-172720">
              <a:spcBef>
                <a:spcPts val="600"/>
              </a:spcBef>
            </a:pPr>
            <a:r>
              <a:rPr lang="en-US" sz="900" b="1">
                <a:latin typeface="Arial"/>
                <a:cs typeface="Arial"/>
              </a:rPr>
              <a:t>Estimated commitment</a:t>
            </a:r>
            <a:r>
              <a:rPr lang="en-US" sz="900">
                <a:latin typeface="Arial"/>
                <a:cs typeface="Arial"/>
              </a:rPr>
              <a:t>: 20 hours per week (close to 50% of time)</a:t>
            </a:r>
          </a:p>
          <a:p>
            <a:pPr marL="0" indent="0">
              <a:spcBef>
                <a:spcPts val="600"/>
              </a:spcBef>
              <a:buNone/>
            </a:pPr>
            <a:endParaRPr lang="en-US" sz="900" dirty="0"/>
          </a:p>
        </p:txBody>
      </p:sp>
      <p:sp>
        <p:nvSpPr>
          <p:cNvPr id="48" name="Text Placeholder 3">
            <a:extLst>
              <a:ext uri="{FF2B5EF4-FFF2-40B4-BE49-F238E27FC236}">
                <a16:creationId xmlns:a16="http://schemas.microsoft.com/office/drawing/2014/main" id="{C0090B69-F8B4-BA41-B379-3DD0FF1C8DCD}"/>
              </a:ext>
            </a:extLst>
          </p:cNvPr>
          <p:cNvSpPr txBox="1">
            <a:spLocks/>
          </p:cNvSpPr>
          <p:nvPr/>
        </p:nvSpPr>
        <p:spPr>
          <a:xfrm>
            <a:off x="4917022" y="3987128"/>
            <a:ext cx="3942481" cy="1177245"/>
          </a:xfrm>
          <a:prstGeom prst="rect">
            <a:avLst/>
          </a:prstGeom>
          <a:ln w="28575">
            <a:solidFill>
              <a:srgbClr val="C1E4FF"/>
            </a:solidFill>
          </a:ln>
        </p:spPr>
        <p:txBody>
          <a:bodyPr vert="horz" wrap="square" lIns="91440" tIns="45720" rIns="91440" bIns="45720" rtlCol="0">
            <a:spAutoFit/>
          </a:bodyPr>
          <a:lst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2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1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05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000" kern="1200" spc="0" baseline="0">
                <a:gradFill>
                  <a:gsLst>
                    <a:gs pos="2419">
                      <a:schemeClr val="tx1">
                        <a:lumMod val="75000"/>
                      </a:schemeClr>
                    </a:gs>
                    <a:gs pos="7000">
                      <a:schemeClr val="tx1">
                        <a:lumMod val="75000"/>
                      </a:schemeClr>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b="1" dirty="0"/>
          </a:p>
          <a:p>
            <a:r>
              <a:rPr lang="en-US" sz="900" b="1" dirty="0"/>
              <a:t>Role</a:t>
            </a:r>
            <a:r>
              <a:rPr lang="en-US" sz="900" dirty="0"/>
              <a:t>: provide guidance and expertise to support project from adjacent departments / capabilities</a:t>
            </a:r>
          </a:p>
          <a:p>
            <a:r>
              <a:rPr lang="en-US" sz="900" b="1" dirty="0"/>
              <a:t>Estimated commitment</a:t>
            </a:r>
            <a:r>
              <a:rPr lang="en-US" sz="900" dirty="0"/>
              <a:t>: 1-2 hours per week (~5% of time)</a:t>
            </a:r>
          </a:p>
          <a:p>
            <a:pPr marL="0" indent="0">
              <a:buNone/>
            </a:pPr>
            <a:endParaRPr lang="en-US" sz="900" dirty="0"/>
          </a:p>
        </p:txBody>
      </p:sp>
    </p:spTree>
    <p:extLst>
      <p:ext uri="{BB962C8B-B14F-4D97-AF65-F5344CB8AC3E}">
        <p14:creationId xmlns:p14="http://schemas.microsoft.com/office/powerpoint/2010/main" val="282038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6</a:t>
            </a:fld>
            <a:endParaRPr lang="en-US" dirty="0"/>
          </a:p>
        </p:txBody>
      </p:sp>
    </p:spTree>
    <p:extLst>
      <p:ext uri="{BB962C8B-B14F-4D97-AF65-F5344CB8AC3E}">
        <p14:creationId xmlns:p14="http://schemas.microsoft.com/office/powerpoint/2010/main" val="3837798883"/>
      </p:ext>
    </p:extLst>
  </p:cSld>
  <p:clrMapOvr>
    <a:masterClrMapping/>
  </p:clrMapOvr>
</p:sld>
</file>

<file path=ppt/theme/theme1.xml><?xml version="1.0" encoding="utf-8"?>
<a:theme xmlns:a="http://schemas.openxmlformats.org/drawingml/2006/main" name="Slalom 2016 Base Template v01 ">
  <a:themeElements>
    <a:clrScheme name="Slalom 2016 Color Pallete">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 2016 Summit" id="{0AC33CEE-4A80-E045-92C5-E1A3B9880070}" vid="{033DF8C9-2AF9-9F4A-885B-53108C5D3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A7AAC010D214DB11F6102A180703B" ma:contentTypeVersion="4" ma:contentTypeDescription="Create a new document." ma:contentTypeScope="" ma:versionID="30cc315eeb9afeb48c39759881e30cc5">
  <xsd:schema xmlns:xsd="http://www.w3.org/2001/XMLSchema" xmlns:xs="http://www.w3.org/2001/XMLSchema" xmlns:p="http://schemas.microsoft.com/office/2006/metadata/properties" xmlns:ns2="b477ddfa-e57c-4a7c-94fb-c35fa79b3d54" xmlns:ns3="38c3ac54-0af3-467e-bba2-309449c2e34c" targetNamespace="http://schemas.microsoft.com/office/2006/metadata/properties" ma:root="true" ma:fieldsID="1d2a6427d51d2978cbc88e38db44a435" ns2:_="" ns3:_="">
    <xsd:import namespace="b477ddfa-e57c-4a7c-94fb-c35fa79b3d54"/>
    <xsd:import namespace="38c3ac54-0af3-467e-bba2-309449c2e34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77ddfa-e57c-4a7c-94fb-c35fa79b3d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c3ac54-0af3-467e-bba2-309449c2e34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D13CE7-3815-426E-A7AF-486E76B06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77ddfa-e57c-4a7c-94fb-c35fa79b3d54"/>
    <ds:schemaRef ds:uri="38c3ac54-0af3-467e-bba2-309449c2e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48C76-DEED-4105-B1E7-F93A9BE80FB4}">
  <ds:schemaRefs>
    <ds:schemaRef ds:uri="http://schemas.microsoft.com/sharepoint/v3/contenttype/forms"/>
  </ds:schemaRefs>
</ds:datastoreItem>
</file>

<file path=customXml/itemProps3.xml><?xml version="1.0" encoding="utf-8"?>
<ds:datastoreItem xmlns:ds="http://schemas.openxmlformats.org/officeDocument/2006/customXml" ds:itemID="{7D586F7A-1E72-41AD-B9EE-4EB373570A89}">
  <ds:schemaRefs>
    <ds:schemaRef ds:uri="http://purl.org/dc/elements/1.1/"/>
    <ds:schemaRef ds:uri="http://schemas.microsoft.com/office/2006/metadata/properties"/>
    <ds:schemaRef ds:uri="http://purl.org/dc/terms/"/>
    <ds:schemaRef ds:uri="38c3ac54-0af3-467e-bba2-309449c2e34c"/>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b477ddfa-e57c-4a7c-94fb-c35fa79b3d5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Slalom 2016 Summit</Template>
  <TotalTime>0</TotalTime>
  <Words>709</Words>
  <Application>Microsoft Office PowerPoint</Application>
  <PresentationFormat>On-screen Show (16:9)</PresentationFormat>
  <Paragraphs>136</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HP Simplified Light</vt:lpstr>
      <vt:lpstr>Segoe UI</vt:lpstr>
      <vt:lpstr>Segoe UI Semilight</vt:lpstr>
      <vt:lpstr>Wingdings</vt:lpstr>
      <vt:lpstr>Slalom 2016 Base Template v01 </vt:lpstr>
      <vt:lpstr>Value Capture Transformation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Capture Transformation - Infrastructure </dc:title>
  <dc:subject/>
  <dc:creator/>
  <cp:keywords/>
  <dc:description/>
  <cp:lastModifiedBy/>
  <cp:revision>1</cp:revision>
  <cp:lastPrinted>2017-08-10T00:58:15Z</cp:lastPrinted>
  <dcterms:created xsi:type="dcterms:W3CDTF">2017-05-15T16:43:58Z</dcterms:created>
  <dcterms:modified xsi:type="dcterms:W3CDTF">2019-03-05T02:47:38Z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0x010100325A7AAC010D214DB11F6102A180703B</vt:lpwstr>
  </property>
</Properties>
</file>