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5" r:id="rId5"/>
  </p:sldMasterIdLst>
  <p:notesMasterIdLst>
    <p:notesMasterId r:id="rId40"/>
  </p:notesMasterIdLst>
  <p:handoutMasterIdLst>
    <p:handoutMasterId r:id="rId41"/>
  </p:handoutMasterIdLst>
  <p:sldIdLst>
    <p:sldId id="256" r:id="rId6"/>
    <p:sldId id="351" r:id="rId7"/>
    <p:sldId id="374" r:id="rId8"/>
    <p:sldId id="555" r:id="rId9"/>
    <p:sldId id="458" r:id="rId10"/>
    <p:sldId id="563" r:id="rId11"/>
    <p:sldId id="452" r:id="rId12"/>
    <p:sldId id="552" r:id="rId13"/>
    <p:sldId id="556" r:id="rId14"/>
    <p:sldId id="557" r:id="rId15"/>
    <p:sldId id="558" r:id="rId16"/>
    <p:sldId id="550" r:id="rId17"/>
    <p:sldId id="551" r:id="rId18"/>
    <p:sldId id="559" r:id="rId19"/>
    <p:sldId id="560" r:id="rId20"/>
    <p:sldId id="561" r:id="rId21"/>
    <p:sldId id="548" r:id="rId22"/>
    <p:sldId id="562" r:id="rId23"/>
    <p:sldId id="453" r:id="rId24"/>
    <p:sldId id="568" r:id="rId25"/>
    <p:sldId id="454" r:id="rId26"/>
    <p:sldId id="487" r:id="rId27"/>
    <p:sldId id="537" r:id="rId28"/>
    <p:sldId id="544" r:id="rId29"/>
    <p:sldId id="545" r:id="rId30"/>
    <p:sldId id="540" r:id="rId31"/>
    <p:sldId id="542" r:id="rId32"/>
    <p:sldId id="455" r:id="rId33"/>
    <p:sldId id="538" r:id="rId34"/>
    <p:sldId id="539" r:id="rId35"/>
    <p:sldId id="457" r:id="rId36"/>
    <p:sldId id="543" r:id="rId37"/>
    <p:sldId id="456" r:id="rId38"/>
    <p:sldId id="444" r:id="rId39"/>
  </p:sldIdLst>
  <p:sldSz cx="12190413" cy="6858000"/>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857">
          <p15:clr>
            <a:srgbClr val="A4A3A4"/>
          </p15:clr>
        </p15:guide>
        <p15:guide id="4" pos="19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162"/>
    <a:srgbClr val="74C713"/>
    <a:srgbClr val="0D3756"/>
    <a:srgbClr val="FFC000"/>
    <a:srgbClr val="66B512"/>
    <a:srgbClr val="EB5A4A"/>
    <a:srgbClr val="00A5E2"/>
    <a:srgbClr val="CA4749"/>
    <a:srgbClr val="8DF019"/>
    <a:srgbClr val="C9F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 orient="horz" pos="2857"/>
        <p:guide pos="19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2216" y="176715"/>
            <a:ext cx="5983605" cy="1785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216864" y="9671310"/>
            <a:ext cx="492259" cy="1785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2/14/2019</a:t>
            </a:fld>
            <a:endParaRPr lang="en-US"/>
          </a:p>
        </p:txBody>
      </p:sp>
      <p:sp>
        <p:nvSpPr>
          <p:cNvPr id="13" name="Footer Placeholder 3"/>
          <p:cNvSpPr>
            <a:spLocks noGrp="1"/>
          </p:cNvSpPr>
          <p:nvPr>
            <p:ph type="ftr" sz="quarter" idx="2"/>
          </p:nvPr>
        </p:nvSpPr>
        <p:spPr bwMode="gray">
          <a:xfrm>
            <a:off x="494926" y="9671310"/>
            <a:ext cx="5567925" cy="1785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5703" y="9671310"/>
            <a:ext cx="190528" cy="1785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6341769" y="192454"/>
            <a:ext cx="364262" cy="36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emf"/><Relationship Id="rId1" Type="http://schemas.openxmlformats.org/officeDocument/2006/relationships/theme" Target="../theme/them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153988" y="617538"/>
            <a:ext cx="3292475" cy="185261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2788" y="2938490"/>
            <a:ext cx="6506513" cy="646503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199933" y="183269"/>
            <a:ext cx="5900408" cy="185193"/>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157508" y="9658526"/>
            <a:ext cx="540250" cy="185193"/>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2/14/2019</a:t>
            </a:fld>
            <a:endParaRPr lang="en-US"/>
          </a:p>
        </p:txBody>
      </p:sp>
      <p:sp>
        <p:nvSpPr>
          <p:cNvPr id="15" name="Footer Placeholder 3"/>
          <p:cNvSpPr>
            <a:spLocks noGrp="1"/>
          </p:cNvSpPr>
          <p:nvPr>
            <p:ph type="ftr" sz="quarter" idx="4"/>
          </p:nvPr>
        </p:nvSpPr>
        <p:spPr bwMode="gray">
          <a:xfrm>
            <a:off x="547782" y="9658526"/>
            <a:ext cx="5465661" cy="185193"/>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2834" y="9658526"/>
            <a:ext cx="208896" cy="185193"/>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6298071" y="2056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a:t>
            </a:fld>
            <a:endParaRPr lang="en-US"/>
          </a:p>
        </p:txBody>
      </p:sp>
      <p:sp>
        <p:nvSpPr>
          <p:cNvPr id="3" name="Folienbildplatzhalter 2"/>
          <p:cNvSpPr>
            <a:spLocks noGrp="1" noRot="1" noChangeAspect="1"/>
          </p:cNvSpPr>
          <p:nvPr>
            <p:ph type="sldImg"/>
          </p:nvPr>
        </p:nvSpPr>
        <p:spPr/>
      </p:sp>
      <p:sp>
        <p:nvSpPr>
          <p:cNvPr id="5" name="Notizenplatzhalt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86796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982592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17</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20158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19</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669540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20</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878307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21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831654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22</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r>
              <a:rPr lang="en-US"/>
              <a:t>Questions:</a:t>
            </a:r>
          </a:p>
          <a:p>
            <a:pPr marL="171450" marR="0" lvl="0" indent="-171450" algn="l" defTabSz="914400" rtl="0" eaLnBrk="1" fontAlgn="auto" latinLnBrk="0" hangingPunct="1">
              <a:lnSpc>
                <a:spcPct val="100000"/>
              </a:lnSpc>
              <a:spcBef>
                <a:spcPts val="1800"/>
              </a:spcBef>
              <a:spcAft>
                <a:spcPts val="0"/>
              </a:spcAft>
              <a:buClrTx/>
              <a:buSzTx/>
              <a:buFontTx/>
              <a:buChar char="-"/>
              <a:tabLst/>
              <a:defRPr/>
            </a:pPr>
            <a:r>
              <a:rPr lang="en-US"/>
              <a:t>Sale Registration</a:t>
            </a:r>
            <a:r>
              <a:rPr lang="pt-BR"/>
              <a:t>: </a:t>
            </a:r>
            <a:r>
              <a:rPr lang="en-US" sz="1200">
                <a:solidFill>
                  <a:srgbClr val="FF3162"/>
                </a:solidFill>
              </a:rPr>
              <a:t>Sales can be accepted per sale item?</a:t>
            </a:r>
          </a:p>
          <a:p>
            <a:pPr marL="171450" marR="0" lvl="0" indent="-171450" algn="l" defTabSz="914400" rtl="0" eaLnBrk="1" fontAlgn="auto" latinLnBrk="0" hangingPunct="1">
              <a:lnSpc>
                <a:spcPct val="100000"/>
              </a:lnSpc>
              <a:spcBef>
                <a:spcPts val="1800"/>
              </a:spcBef>
              <a:spcAft>
                <a:spcPts val="0"/>
              </a:spcAft>
              <a:buClrTx/>
              <a:buSzTx/>
              <a:buFontTx/>
              <a:buChar char="-"/>
              <a:tabLst/>
              <a:defRPr/>
            </a:pPr>
            <a:r>
              <a:rPr lang="en-US" sz="1200">
                <a:solidFill>
                  <a:srgbClr val="FF3162"/>
                </a:solidFill>
              </a:rPr>
              <a:t>Sales Validation: Is it necessary to be per trait?</a:t>
            </a:r>
          </a:p>
          <a:p>
            <a:endParaRPr lang="en-US"/>
          </a:p>
        </p:txBody>
      </p:sp>
    </p:spTree>
    <p:extLst>
      <p:ext uri="{BB962C8B-B14F-4D97-AF65-F5344CB8AC3E}">
        <p14:creationId xmlns:p14="http://schemas.microsoft.com/office/powerpoint/2010/main" val="2491909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23</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177914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24</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429478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25</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795652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26</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636302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3</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pPr marL="171450" indent="-171450">
              <a:lnSpc>
                <a:spcPct val="150000"/>
              </a:lnSpc>
              <a:buFont typeface="Arial" pitchFamily="34" charset="0"/>
              <a:buChar char="•"/>
              <a:defRPr/>
            </a:pPr>
            <a:endParaRPr lang="en-US" sz="1000" kern="0">
              <a:latin typeface="+mn-lt"/>
            </a:endParaRPr>
          </a:p>
        </p:txBody>
      </p:sp>
    </p:spTree>
    <p:extLst>
      <p:ext uri="{BB962C8B-B14F-4D97-AF65-F5344CB8AC3E}">
        <p14:creationId xmlns:p14="http://schemas.microsoft.com/office/powerpoint/2010/main" val="310574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27</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039599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28</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554521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29</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244927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30</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19667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31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32797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32</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202767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32F3CE37-8989-471A-BC57-D3CAAD03839D}" type="slidenum">
              <a:rPr lang="en-US" smtClean="0"/>
              <a:pPr/>
              <a:t>33</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357923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F3CE37-8989-471A-BC57-D3CAAD03839D}" type="slidenum">
              <a:rPr lang="en-US" smtClean="0"/>
              <a:pPr/>
              <a:t>34</a:t>
            </a:fld>
            <a:endParaRPr lang="en-US"/>
          </a:p>
        </p:txBody>
      </p:sp>
    </p:spTree>
    <p:extLst>
      <p:ext uri="{BB962C8B-B14F-4D97-AF65-F5344CB8AC3E}">
        <p14:creationId xmlns:p14="http://schemas.microsoft.com/office/powerpoint/2010/main" val="319050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4</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05489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5</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pPr marL="171450" indent="-171450">
              <a:lnSpc>
                <a:spcPct val="150000"/>
              </a:lnSpc>
              <a:buFont typeface="Arial" pitchFamily="34" charset="0"/>
              <a:buChar char="•"/>
              <a:defRPr/>
            </a:pPr>
            <a:endParaRPr lang="en-US" sz="1000" kern="0">
              <a:latin typeface="+mn-lt"/>
            </a:endParaRPr>
          </a:p>
        </p:txBody>
      </p:sp>
    </p:spTree>
    <p:extLst>
      <p:ext uri="{BB962C8B-B14F-4D97-AF65-F5344CB8AC3E}">
        <p14:creationId xmlns:p14="http://schemas.microsoft.com/office/powerpoint/2010/main" val="1453817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32F3CE37-8989-471A-BC57-D3CAAD03839D}" type="slidenum">
              <a:rPr lang="en-US" smtClean="0"/>
              <a:pPr/>
              <a:t>6</a:t>
            </a:fld>
            <a:endParaRPr lang="en-US"/>
          </a:p>
        </p:txBody>
      </p:sp>
    </p:spTree>
    <p:extLst>
      <p:ext uri="{BB962C8B-B14F-4D97-AF65-F5344CB8AC3E}">
        <p14:creationId xmlns:p14="http://schemas.microsoft.com/office/powerpoint/2010/main" val="106603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7</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8716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8</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1614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9</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461946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10</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234988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p>
        </p:txBody>
      </p:sp>
      <p:sp>
        <p:nvSpPr>
          <p:cNvPr id="4" name="Date Placeholder 3"/>
          <p:cNvSpPr>
            <a:spLocks noGrp="1"/>
          </p:cNvSpPr>
          <p:nvPr>
            <p:ph type="dt" sz="half" idx="10"/>
          </p:nvPr>
        </p:nvSpPr>
        <p:spPr bwMode="gray"/>
        <p:txBody>
          <a:bodyPr/>
          <a:lstStyle/>
          <a:p>
            <a:fld id="{9A14EE25-B0A6-4C4A-8FE3-13AD8AE7D98A}" type="datetime1">
              <a:rPr lang="en-US" smtClean="0"/>
              <a:t>2/14/2019</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4"/>
                </a:solidFill>
              </a:defRPr>
            </a:lvl1pPr>
          </a:lstStyle>
          <a:p>
            <a:r>
              <a:rPr lang="en-US"/>
              <a:t>Click to edit Master title style</a:t>
            </a:r>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tx2"/>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2"/>
          <p:cNvSpPr>
            <a:spLocks noGrp="1"/>
          </p:cNvSpPr>
          <p:nvPr>
            <p:ph type="pic" sz="quarter" idx="14"/>
          </p:nvPr>
        </p:nvSpPr>
        <p:spPr bwMode="gray">
          <a:xfrm>
            <a:off x="4077841" y="0"/>
            <a:ext cx="8114953" cy="6858000"/>
          </a:xfrm>
          <a:custGeom>
            <a:avLst/>
            <a:gdLst>
              <a:gd name="connsiteX0" fmla="*/ 1341581 w 8112573"/>
              <a:gd name="connsiteY0" fmla="*/ 0 h 6858000"/>
              <a:gd name="connsiteX1" fmla="*/ 8112573 w 8112573"/>
              <a:gd name="connsiteY1" fmla="*/ 0 h 6858000"/>
              <a:gd name="connsiteX2" fmla="*/ 8112573 w 8112573"/>
              <a:gd name="connsiteY2" fmla="*/ 6858000 h 6858000"/>
              <a:gd name="connsiteX3" fmla="*/ 8112572 w 8112573"/>
              <a:gd name="connsiteY3" fmla="*/ 6858000 h 6858000"/>
              <a:gd name="connsiteX4" fmla="*/ 8112572 w 8112573"/>
              <a:gd name="connsiteY4" fmla="*/ 5739354 h 6858000"/>
              <a:gd name="connsiteX5" fmla="*/ 3275459 w 8112573"/>
              <a:gd name="connsiteY5" fmla="*/ 6858000 h 6858000"/>
              <a:gd name="connsiteX6" fmla="*/ 0 w 8112573"/>
              <a:gd name="connsiteY6" fmla="*/ 6858000 h 6858000"/>
              <a:gd name="connsiteX0" fmla="*/ 1341581 w 8112573"/>
              <a:gd name="connsiteY0" fmla="*/ 0 h 6858000"/>
              <a:gd name="connsiteX1" fmla="*/ 8112573 w 8112573"/>
              <a:gd name="connsiteY1" fmla="*/ 0 h 6858000"/>
              <a:gd name="connsiteX2" fmla="*/ 8112573 w 8112573"/>
              <a:gd name="connsiteY2" fmla="*/ 6858000 h 6858000"/>
              <a:gd name="connsiteX3" fmla="*/ 8112572 w 8112573"/>
              <a:gd name="connsiteY3" fmla="*/ 5739354 h 6858000"/>
              <a:gd name="connsiteX4" fmla="*/ 3275459 w 8112573"/>
              <a:gd name="connsiteY4" fmla="*/ 6858000 h 6858000"/>
              <a:gd name="connsiteX5" fmla="*/ 0 w 8112573"/>
              <a:gd name="connsiteY5" fmla="*/ 6858000 h 6858000"/>
              <a:gd name="connsiteX6" fmla="*/ 1341581 w 8112573"/>
              <a:gd name="connsiteY6" fmla="*/ 0 h 6858000"/>
              <a:gd name="connsiteX0" fmla="*/ 1341581 w 8112573"/>
              <a:gd name="connsiteY0" fmla="*/ 0 h 6858000"/>
              <a:gd name="connsiteX1" fmla="*/ 8112573 w 8112573"/>
              <a:gd name="connsiteY1" fmla="*/ 0 h 6858000"/>
              <a:gd name="connsiteX2" fmla="*/ 8112572 w 8112573"/>
              <a:gd name="connsiteY2" fmla="*/ 5739354 h 6858000"/>
              <a:gd name="connsiteX3" fmla="*/ 3275459 w 8112573"/>
              <a:gd name="connsiteY3" fmla="*/ 6858000 h 6858000"/>
              <a:gd name="connsiteX4" fmla="*/ 0 w 8112573"/>
              <a:gd name="connsiteY4" fmla="*/ 6858000 h 6858000"/>
              <a:gd name="connsiteX5" fmla="*/ 1341581 w 8112573"/>
              <a:gd name="connsiteY5" fmla="*/ 0 h 6858000"/>
              <a:gd name="connsiteX0" fmla="*/ 1341581 w 8114953"/>
              <a:gd name="connsiteY0" fmla="*/ 0 h 6858000"/>
              <a:gd name="connsiteX1" fmla="*/ 8112573 w 8114953"/>
              <a:gd name="connsiteY1" fmla="*/ 0 h 6858000"/>
              <a:gd name="connsiteX2" fmla="*/ 8114953 w 8114953"/>
              <a:gd name="connsiteY2" fmla="*/ 6003673 h 6858000"/>
              <a:gd name="connsiteX3" fmla="*/ 3275459 w 8114953"/>
              <a:gd name="connsiteY3" fmla="*/ 6858000 h 6858000"/>
              <a:gd name="connsiteX4" fmla="*/ 0 w 8114953"/>
              <a:gd name="connsiteY4" fmla="*/ 6858000 h 6858000"/>
              <a:gd name="connsiteX5" fmla="*/ 1341581 w 811495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4953" h="6858000">
                <a:moveTo>
                  <a:pt x="1341581" y="0"/>
                </a:moveTo>
                <a:lnTo>
                  <a:pt x="8112573" y="0"/>
                </a:lnTo>
                <a:cubicBezTo>
                  <a:pt x="8112573" y="1913118"/>
                  <a:pt x="8114953" y="4090555"/>
                  <a:pt x="8114953" y="6003673"/>
                </a:cubicBezTo>
                <a:lnTo>
                  <a:pt x="3275459" y="6858000"/>
                </a:lnTo>
                <a:lnTo>
                  <a:pt x="0" y="6858000"/>
                </a:lnTo>
                <a:lnTo>
                  <a:pt x="1341581" y="0"/>
                </a:lnTo>
                <a:close/>
              </a:path>
            </a:pathLst>
          </a:custGeom>
        </p:spPr>
        <p:txBody>
          <a:bodyPr wrap="square" tIns="540000" anchor="ctr">
            <a:noAutofit/>
          </a:bodyPr>
          <a:lstStyle>
            <a:lvl1pPr algn="ctr">
              <a:defRPr/>
            </a:lvl1pPr>
          </a:lstStyle>
          <a:p>
            <a:r>
              <a:rPr lang="en-US"/>
              <a:t>Click icon to add picture</a:t>
            </a:r>
            <a:endParaRPr lang="de-DE"/>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07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2) &amp; Images (2)">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0282" y="1138299"/>
            <a:ext cx="10799437"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p>
        </p:txBody>
      </p:sp>
      <p:sp>
        <p:nvSpPr>
          <p:cNvPr id="2" name="Title 1"/>
          <p:cNvSpPr>
            <a:spLocks noGrp="1"/>
          </p:cNvSpPr>
          <p:nvPr>
            <p:ph type="title"/>
          </p:nvPr>
        </p:nvSpPr>
        <p:spPr bwMode="gray"/>
        <p:txBody>
          <a:bodyPr/>
          <a:lstStyle/>
          <a:p>
            <a:r>
              <a:rPr lang="en-US"/>
              <a:t>Click to edit Master title style</a:t>
            </a:r>
          </a:p>
        </p:txBody>
      </p:sp>
      <p:sp>
        <p:nvSpPr>
          <p:cNvPr id="4" name="Date Placeholder 3"/>
          <p:cNvSpPr>
            <a:spLocks noGrp="1"/>
          </p:cNvSpPr>
          <p:nvPr>
            <p:ph type="dt" sz="half" idx="10"/>
          </p:nvPr>
        </p:nvSpPr>
        <p:spPr bwMode="gray"/>
        <p:txBody>
          <a:bodyPr/>
          <a:lstStyle/>
          <a:p>
            <a:fld id="{64ACC3FA-741F-4DD7-A29C-E85845E74CE5}" type="datetime1">
              <a:rPr lang="en-US" smtClean="0"/>
              <a:t>2/14/2019</a:t>
            </a:fld>
            <a:endParaRPr lang="en-US"/>
          </a:p>
        </p:txBody>
      </p:sp>
      <p:sp>
        <p:nvSpPr>
          <p:cNvPr id="5" name="Footer Placeholder 4"/>
          <p:cNvSpPr>
            <a:spLocks noGrp="1"/>
          </p:cNvSpPr>
          <p:nvPr>
            <p:ph type="ftr" sz="quarter" idx="11"/>
          </p:nvPr>
        </p:nvSpPr>
        <p:spPr bwMode="gray"/>
        <p:txBody>
          <a:bodyPr/>
          <a:lstStyle/>
          <a:p>
            <a:r>
              <a:rPr lang="en-US"/>
              <a:t>/// Bayer 16:9 Template /// June 2018</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left)"/>
          <p:cNvSpPr>
            <a:spLocks noGrp="1"/>
          </p:cNvSpPr>
          <p:nvPr>
            <p:ph type="body" sz="quarter" idx="14"/>
          </p:nvPr>
        </p:nvSpPr>
        <p:spPr bwMode="gray">
          <a:xfrm>
            <a:off x="980282" y="3892749"/>
            <a:ext cx="5220000" cy="25920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right)"/>
          <p:cNvSpPr>
            <a:spLocks noGrp="1"/>
          </p:cNvSpPr>
          <p:nvPr>
            <p:ph type="body" sz="quarter" idx="15"/>
          </p:nvPr>
        </p:nvSpPr>
        <p:spPr bwMode="gray">
          <a:xfrm>
            <a:off x="6559719" y="3892749"/>
            <a:ext cx="5220000" cy="2592001"/>
          </a:xfrm>
        </p:spPr>
        <p:txBody>
          <a:bodyPr/>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left)"/>
          <p:cNvSpPr>
            <a:spLocks noGrp="1"/>
          </p:cNvSpPr>
          <p:nvPr>
            <p:ph type="pic" sz="quarter" idx="16"/>
          </p:nvPr>
        </p:nvSpPr>
        <p:spPr bwMode="gray">
          <a:xfrm>
            <a:off x="980282" y="1732750"/>
            <a:ext cx="5220000" cy="1800000"/>
          </a:xfrm>
        </p:spPr>
        <p:txBody>
          <a:bodyPr tIns="540000" anchor="ctr"/>
          <a:lstStyle>
            <a:lvl1pPr algn="ctr">
              <a:defRPr/>
            </a:lvl1pPr>
          </a:lstStyle>
          <a:p>
            <a:r>
              <a:rPr lang="en-US"/>
              <a:t>Click icon to add picture</a:t>
            </a:r>
          </a:p>
        </p:txBody>
      </p:sp>
      <p:sp>
        <p:nvSpPr>
          <p:cNvPr id="16" name="Picture Placeholder 14 (right)"/>
          <p:cNvSpPr>
            <a:spLocks noGrp="1"/>
          </p:cNvSpPr>
          <p:nvPr>
            <p:ph type="pic" sz="quarter" idx="17"/>
          </p:nvPr>
        </p:nvSpPr>
        <p:spPr bwMode="gray">
          <a:xfrm>
            <a:off x="6559719" y="1732750"/>
            <a:ext cx="5220000" cy="1800000"/>
          </a:xfrm>
        </p:spPr>
        <p:txBody>
          <a:bodyPr tIns="540000" anchor="ctr"/>
          <a:lstStyle>
            <a:lvl1pPr algn="ctr">
              <a:defRPr/>
            </a:lvl1pPr>
          </a:lstStyle>
          <a:p>
            <a:r>
              <a:rPr lang="en-US"/>
              <a:t>Click icon to add picture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23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color)">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p>
        </p:txBody>
      </p:sp>
      <p:sp>
        <p:nvSpPr>
          <p:cNvPr id="2" name="Title 1"/>
          <p:cNvSpPr>
            <a:spLocks noGrp="1"/>
          </p:cNvSpPr>
          <p:nvPr>
            <p:ph type="title"/>
          </p:nvPr>
        </p:nvSpPr>
        <p:spPr bwMode="gray">
          <a:xfrm>
            <a:off x="981821" y="181938"/>
            <a:ext cx="10798460" cy="864000"/>
          </a:xfrm>
        </p:spPr>
        <p:txBody>
          <a:bodyPr/>
          <a:lstStyle/>
          <a:p>
            <a:r>
              <a:rPr lang="en-US"/>
              <a:t>Click to edit Master title style</a:t>
            </a:r>
          </a:p>
        </p:txBody>
      </p:sp>
      <p:sp>
        <p:nvSpPr>
          <p:cNvPr id="4" name="Date Placeholder 3"/>
          <p:cNvSpPr>
            <a:spLocks noGrp="1"/>
          </p:cNvSpPr>
          <p:nvPr>
            <p:ph type="dt" sz="half" idx="10"/>
          </p:nvPr>
        </p:nvSpPr>
        <p:spPr bwMode="gray"/>
        <p:txBody>
          <a:bodyPr/>
          <a:lstStyle/>
          <a:p>
            <a:fld id="{F09B50E6-EFC3-4D55-B5FD-6C07B3F1809C}" type="datetime1">
              <a:rPr lang="en-US" smtClean="0"/>
              <a:t>2/14/2019</a:t>
            </a:fld>
            <a:endParaRPr lang="en-US"/>
          </a:p>
        </p:txBody>
      </p:sp>
      <p:sp>
        <p:nvSpPr>
          <p:cNvPr id="5" name="Footer Placeholder 4"/>
          <p:cNvSpPr>
            <a:spLocks noGrp="1"/>
          </p:cNvSpPr>
          <p:nvPr>
            <p:ph type="ftr" sz="quarter" idx="11"/>
          </p:nvPr>
        </p:nvSpPr>
        <p:spPr bwMode="gray"/>
        <p:txBody>
          <a:bodyPr/>
          <a:lstStyle/>
          <a:p>
            <a:r>
              <a:rPr lang="en-US"/>
              <a:t>/// Bayer 16:9 Template /// June 2018</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93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color/white)">
    <p:spTree>
      <p:nvGrpSpPr>
        <p:cNvPr id="1" name=""/>
        <p:cNvGrpSpPr/>
        <p:nvPr/>
      </p:nvGrpSpPr>
      <p:grpSpPr>
        <a:xfrm>
          <a:off x="0" y="0"/>
          <a:ext cx="0" cy="0"/>
          <a:chOff x="0" y="0"/>
          <a:chExt cx="0" cy="0"/>
        </a:xfrm>
      </p:grpSpPr>
      <p:sp>
        <p:nvSpPr>
          <p:cNvPr id="8" name="Subtitle 2"/>
          <p:cNvSpPr>
            <a:spLocks noGrp="1"/>
          </p:cNvSpPr>
          <p:nvPr>
            <p:ph type="subTitle" idx="13"/>
          </p:nvPr>
        </p:nvSpPr>
        <p:spPr bwMode="invGray">
          <a:xfrm>
            <a:off x="981821" y="1138299"/>
            <a:ext cx="10798460" cy="252000"/>
          </a:xfrm>
        </p:spPr>
        <p:txBody>
          <a:bodyPr anchor="t"/>
          <a:lstStyle>
            <a:lvl1pPr marL="0" indent="0" algn="l">
              <a:buNone/>
              <a:defRPr sz="1800">
                <a:solidFill>
                  <a:schemeClr val="bg1"/>
                </a:solidFill>
              </a:defRPr>
            </a:lvl1pPr>
            <a:lvl2pPr marL="0" indent="0" algn="l">
              <a:buNone/>
              <a:defRPr sz="1800">
                <a:solidFill>
                  <a:schemeClr val="bg1"/>
                </a:solidFill>
              </a:defRPr>
            </a:lvl2pPr>
            <a:lvl3pPr marL="0" indent="0" algn="l">
              <a:buNone/>
              <a:defRPr sz="1800">
                <a:solidFill>
                  <a:schemeClr val="bg1"/>
                </a:solidFill>
              </a:defRPr>
            </a:lvl3pPr>
            <a:lvl4pPr marL="0" indent="0" algn="l">
              <a:buNone/>
              <a:defRPr sz="1800">
                <a:solidFill>
                  <a:schemeClr val="bg1"/>
                </a:solidFill>
              </a:defRPr>
            </a:lvl4pPr>
            <a:lvl5pPr marL="0" indent="0" algn="l">
              <a:buNone/>
              <a:defRPr sz="1800">
                <a:solidFill>
                  <a:schemeClr val="bg1"/>
                </a:solidFill>
              </a:defRPr>
            </a:lvl5pPr>
            <a:lvl6pPr marL="0" indent="0" algn="l">
              <a:buNone/>
              <a:defRPr sz="1800">
                <a:solidFill>
                  <a:schemeClr val="bg1"/>
                </a:solidFill>
              </a:defRPr>
            </a:lvl6pPr>
            <a:lvl7pPr marL="0" indent="0" algn="l">
              <a:buNone/>
              <a:defRPr sz="1800">
                <a:solidFill>
                  <a:schemeClr val="bg1"/>
                </a:solidFill>
              </a:defRPr>
            </a:lvl7pPr>
            <a:lvl8pPr marL="0" indent="0" algn="l">
              <a:buNone/>
              <a:defRPr sz="1800">
                <a:solidFill>
                  <a:schemeClr val="bg1"/>
                </a:solidFill>
              </a:defRPr>
            </a:lvl8pPr>
            <a:lvl9pPr marL="0" indent="0" algn="l">
              <a:buNone/>
              <a:defRPr sz="1800">
                <a:solidFill>
                  <a:schemeClr val="bg1"/>
                </a:solidFill>
              </a:defRPr>
            </a:lvl9pPr>
          </a:lstStyle>
          <a:p>
            <a:pPr lvl="0"/>
            <a:r>
              <a:rPr lang="en-US"/>
              <a:t>Click to edit Master subtitle style</a:t>
            </a:r>
          </a:p>
        </p:txBody>
      </p:sp>
      <p:sp>
        <p:nvSpPr>
          <p:cNvPr id="2" name="Title 1"/>
          <p:cNvSpPr>
            <a:spLocks noGrp="1"/>
          </p:cNvSpPr>
          <p:nvPr>
            <p:ph type="title"/>
          </p:nvPr>
        </p:nvSpPr>
        <p:spPr bwMode="invGray"/>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bwMode="invGray"/>
        <p:txBody>
          <a:bodyPr/>
          <a:lstStyle/>
          <a:p>
            <a:fld id="{0EA7F3AE-922E-4A2E-A184-1A6BB453B592}" type="datetime1">
              <a:rPr lang="en-US" smtClean="0"/>
              <a:t>2/14/2019</a:t>
            </a:fld>
            <a:endParaRPr lang="en-US"/>
          </a:p>
        </p:txBody>
      </p:sp>
      <p:sp>
        <p:nvSpPr>
          <p:cNvPr id="5" name="Footer Placeholder 4"/>
          <p:cNvSpPr>
            <a:spLocks noGrp="1"/>
          </p:cNvSpPr>
          <p:nvPr>
            <p:ph type="ftr" sz="quarter" idx="11"/>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p>
        </p:txBody>
      </p:sp>
      <p:sp>
        <p:nvSpPr>
          <p:cNvPr id="6" name="Slide Number Placeholder 5"/>
          <p:cNvSpPr>
            <a:spLocks noGrp="1"/>
          </p:cNvSpPr>
          <p:nvPr>
            <p:ph type="sldNum" sz="quarter" idx="12"/>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smtClean="0"/>
              <a:pPr/>
              <a:t>‹#›</a:t>
            </a:fld>
            <a:endParaRPr lang="en-US"/>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196018"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79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white)">
    <p:spTree>
      <p:nvGrpSpPr>
        <p:cNvPr id="1" name=""/>
        <p:cNvGrpSpPr/>
        <p:nvPr/>
      </p:nvGrpSpPr>
      <p:grpSpPr>
        <a:xfrm>
          <a:off x="0" y="0"/>
          <a:ext cx="0" cy="0"/>
          <a:chOff x="0" y="0"/>
          <a:chExt cx="0" cy="0"/>
        </a:xfrm>
      </p:grpSpPr>
      <p:sp>
        <p:nvSpPr>
          <p:cNvPr id="8" name="Subtitle 2"/>
          <p:cNvSpPr>
            <a:spLocks noGrp="1"/>
          </p:cNvSpPr>
          <p:nvPr>
            <p:ph type="subTitle" idx="13"/>
          </p:nvPr>
        </p:nvSpPr>
        <p:spPr bwMode="invGray">
          <a:xfrm>
            <a:off x="981821" y="1138299"/>
            <a:ext cx="10798460" cy="252000"/>
          </a:xfrm>
        </p:spPr>
        <p:txBody>
          <a:bodyPr anchor="t"/>
          <a:lstStyle>
            <a:lvl1pPr marL="0" indent="0" algn="l">
              <a:buNone/>
              <a:defRPr sz="1800">
                <a:solidFill>
                  <a:schemeClr val="bg1"/>
                </a:solidFill>
              </a:defRPr>
            </a:lvl1pPr>
            <a:lvl2pPr marL="0" indent="0" algn="l">
              <a:buNone/>
              <a:defRPr sz="1800">
                <a:solidFill>
                  <a:schemeClr val="bg1"/>
                </a:solidFill>
              </a:defRPr>
            </a:lvl2pPr>
            <a:lvl3pPr marL="0" indent="0" algn="l">
              <a:buNone/>
              <a:defRPr sz="1800">
                <a:solidFill>
                  <a:schemeClr val="bg1"/>
                </a:solidFill>
              </a:defRPr>
            </a:lvl3pPr>
            <a:lvl4pPr marL="0" indent="0" algn="l">
              <a:buNone/>
              <a:defRPr sz="1800">
                <a:solidFill>
                  <a:schemeClr val="bg1"/>
                </a:solidFill>
              </a:defRPr>
            </a:lvl4pPr>
            <a:lvl5pPr marL="0" indent="0" algn="l">
              <a:buNone/>
              <a:defRPr sz="1800">
                <a:solidFill>
                  <a:schemeClr val="bg1"/>
                </a:solidFill>
              </a:defRPr>
            </a:lvl5pPr>
            <a:lvl6pPr marL="0" indent="0" algn="l">
              <a:buNone/>
              <a:defRPr sz="1800">
                <a:solidFill>
                  <a:schemeClr val="bg1"/>
                </a:solidFill>
              </a:defRPr>
            </a:lvl6pPr>
            <a:lvl7pPr marL="0" indent="0" algn="l">
              <a:buNone/>
              <a:defRPr sz="1800">
                <a:solidFill>
                  <a:schemeClr val="bg1"/>
                </a:solidFill>
              </a:defRPr>
            </a:lvl7pPr>
            <a:lvl8pPr marL="0" indent="0" algn="l">
              <a:buNone/>
              <a:defRPr sz="1800">
                <a:solidFill>
                  <a:schemeClr val="bg1"/>
                </a:solidFill>
              </a:defRPr>
            </a:lvl8pPr>
            <a:lvl9pPr marL="0" indent="0" algn="l">
              <a:buNone/>
              <a:defRPr sz="1800">
                <a:solidFill>
                  <a:schemeClr val="bg1"/>
                </a:solidFill>
              </a:defRPr>
            </a:lvl9pPr>
          </a:lstStyle>
          <a:p>
            <a:pPr lvl="0"/>
            <a:r>
              <a:rPr lang="en-US"/>
              <a:t>Click to edit Master subtitle style</a:t>
            </a:r>
          </a:p>
        </p:txBody>
      </p:sp>
      <p:sp>
        <p:nvSpPr>
          <p:cNvPr id="2" name="Title 1"/>
          <p:cNvSpPr>
            <a:spLocks noGrp="1"/>
          </p:cNvSpPr>
          <p:nvPr>
            <p:ph type="title"/>
          </p:nvPr>
        </p:nvSpPr>
        <p:spPr bwMode="invGray"/>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bwMode="invGray"/>
        <p:txBody>
          <a:bodyPr/>
          <a:lstStyle/>
          <a:p>
            <a:fld id="{F5D252DB-0ED2-464E-8741-6A8F1AFB279A}" type="datetime1">
              <a:rPr lang="en-US" smtClean="0"/>
              <a:t>2/14/2019</a:t>
            </a:fld>
            <a:endParaRPr lang="en-US"/>
          </a:p>
        </p:txBody>
      </p:sp>
      <p:sp>
        <p:nvSpPr>
          <p:cNvPr id="5" name="Footer Placeholder 4"/>
          <p:cNvSpPr>
            <a:spLocks noGrp="1"/>
          </p:cNvSpPr>
          <p:nvPr>
            <p:ph type="ftr" sz="quarter" idx="11"/>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p>
        </p:txBody>
      </p:sp>
      <p:sp>
        <p:nvSpPr>
          <p:cNvPr id="6" name="Slide Number Placeholder 5"/>
          <p:cNvSpPr>
            <a:spLocks noGrp="1"/>
          </p:cNvSpPr>
          <p:nvPr>
            <p:ph type="sldNum" sz="quarter" idx="12"/>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smtClean="0"/>
              <a:pPr/>
              <a:t>‹#›</a:t>
            </a:fld>
            <a:endParaRPr lang="en-US"/>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66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9" name="Subtitle 2"/>
          <p:cNvSpPr>
            <a:spLocks noGrp="1"/>
          </p:cNvSpPr>
          <p:nvPr>
            <p:ph type="subTitle" idx="1"/>
          </p:nvPr>
        </p:nvSpPr>
        <p:spPr bwMode="gray">
          <a:xfrm>
            <a:off x="980282" y="551657"/>
            <a:ext cx="10800000" cy="5933094"/>
          </a:xfrm>
        </p:spPr>
        <p:txBody>
          <a:bodyPr anchor="ctr"/>
          <a:lstStyle>
            <a:lvl1pPr marL="0" indent="0" algn="l">
              <a:buNone/>
              <a:defRPr sz="6600">
                <a:solidFill>
                  <a:schemeClr val="tx2"/>
                </a:solidFill>
              </a:defRPr>
            </a:lvl1pPr>
            <a:lvl2pPr marL="0" indent="0" algn="l">
              <a:buNone/>
              <a:defRPr sz="6600">
                <a:solidFill>
                  <a:schemeClr val="tx2"/>
                </a:solidFill>
              </a:defRPr>
            </a:lvl2pPr>
            <a:lvl3pPr marL="0" indent="0" algn="l">
              <a:buNone/>
              <a:defRPr sz="6600">
                <a:solidFill>
                  <a:schemeClr val="tx2"/>
                </a:solidFill>
              </a:defRPr>
            </a:lvl3pPr>
            <a:lvl4pPr marL="0" indent="0" algn="l">
              <a:buNone/>
              <a:defRPr sz="6600">
                <a:solidFill>
                  <a:schemeClr val="tx2"/>
                </a:solidFill>
              </a:defRPr>
            </a:lvl4pPr>
            <a:lvl5pPr marL="0" indent="0" algn="l">
              <a:buNone/>
              <a:defRPr sz="6600">
                <a:solidFill>
                  <a:schemeClr val="tx2"/>
                </a:solidFill>
              </a:defRPr>
            </a:lvl5pPr>
            <a:lvl6pPr marL="0" indent="0" algn="l">
              <a:buNone/>
              <a:defRPr sz="6600">
                <a:solidFill>
                  <a:schemeClr val="tx2"/>
                </a:solidFill>
              </a:defRPr>
            </a:lvl6pPr>
            <a:lvl7pPr marL="0" indent="0" algn="l">
              <a:buNone/>
              <a:defRPr sz="6600">
                <a:solidFill>
                  <a:schemeClr val="tx2"/>
                </a:solidFill>
              </a:defRPr>
            </a:lvl7pPr>
            <a:lvl8pPr marL="0" indent="0" algn="l">
              <a:buNone/>
              <a:defRPr sz="6600">
                <a:solidFill>
                  <a:schemeClr val="tx2"/>
                </a:solidFill>
              </a:defRPr>
            </a:lvl8pPr>
            <a:lvl9pPr marL="0" indent="0" algn="l">
              <a:buNone/>
              <a:defRPr sz="6600">
                <a:solidFill>
                  <a:schemeClr val="tx2"/>
                </a:solidFill>
              </a:defRPr>
            </a:lvl9pPr>
          </a:lstStyle>
          <a:p>
            <a:pPr lvl="0"/>
            <a:r>
              <a:rPr lang="en-US"/>
              <a:t>Click to edit Master subtitle style</a:t>
            </a:r>
          </a:p>
        </p:txBody>
      </p:sp>
      <p:sp>
        <p:nvSpPr>
          <p:cNvPr id="3" name="Date Placeholder 2"/>
          <p:cNvSpPr>
            <a:spLocks noGrp="1"/>
          </p:cNvSpPr>
          <p:nvPr>
            <p:ph type="dt" sz="half" idx="10"/>
          </p:nvPr>
        </p:nvSpPr>
        <p:spPr bwMode="gray"/>
        <p:txBody>
          <a:bodyPr/>
          <a:lstStyle/>
          <a:p>
            <a:fld id="{7CF3B6FA-5BE5-423F-AE86-D3FCA9B0BA1B}" type="datetime1">
              <a:rPr lang="en-US" smtClean="0"/>
              <a:t>2/14/2019</a:t>
            </a:fld>
            <a:endParaRPr lang="en-US"/>
          </a:p>
        </p:txBody>
      </p:sp>
      <p:sp>
        <p:nvSpPr>
          <p:cNvPr id="4" name="Footer Placeholder 3"/>
          <p:cNvSpPr>
            <a:spLocks noGrp="1"/>
          </p:cNvSpPr>
          <p:nvPr>
            <p:ph type="ftr" sz="quarter" idx="11"/>
          </p:nvPr>
        </p:nvSpPr>
        <p:spPr bwMode="gray"/>
        <p:txBody>
          <a:bodyPr/>
          <a:lstStyle/>
          <a:p>
            <a:r>
              <a:rPr lang="en-US"/>
              <a:t>/// Bayer 16:9 Template /// June 2018</a:t>
            </a:r>
          </a:p>
        </p:txBody>
      </p:sp>
      <p:sp>
        <p:nvSpPr>
          <p:cNvPr id="5" name="Slide Number Placeholder 4"/>
          <p:cNvSpPr>
            <a:spLocks noGrp="1"/>
          </p:cNvSpPr>
          <p:nvPr>
            <p:ph type="sldNum" sz="quarter" idx="12"/>
          </p:nvPr>
        </p:nvSpPr>
        <p:spPr bwMode="gray"/>
        <p:txBody>
          <a:bodyPr/>
          <a:lstStyle/>
          <a:p>
            <a:fld id="{EEAD9179-7A6B-4268-BEB2-F3B8EB06115B}" type="slidenum">
              <a:rPr lang="en-US" smtClean="0"/>
              <a:pPr/>
              <a:t>‹#›</a:t>
            </a:fld>
            <a:endParaRPr lang="en-US"/>
          </a:p>
        </p:txBody>
      </p:sp>
      <p:sp>
        <p:nvSpPr>
          <p:cNvPr id="2" name="Title 1"/>
          <p:cNvSpPr>
            <a:spLocks noGrp="1"/>
          </p:cNvSpPr>
          <p:nvPr>
            <p:ph type="title"/>
          </p:nvPr>
        </p:nvSpPr>
        <p:spPr bwMode="gray"/>
        <p:txBody>
          <a:bodyPr/>
          <a:lstStyle/>
          <a:p>
            <a:r>
              <a:rPr lang="en-US"/>
              <a:t>Click to edit Master title style</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26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fld id="{54D65EF7-0DB8-46AD-91BA-1361F976A2E5}" type="datetime1">
              <a:rPr lang="en-US" smtClean="0"/>
              <a:t>2/14/2019</a:t>
            </a:fld>
            <a:endParaRPr lang="en-US"/>
          </a:p>
        </p:txBody>
      </p:sp>
      <p:sp>
        <p:nvSpPr>
          <p:cNvPr id="4" name="Footer Placeholder 3"/>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a:p>
        </p:txBody>
      </p:sp>
      <p:sp>
        <p:nvSpPr>
          <p:cNvPr id="6" name="Picture Placeholder 14"/>
          <p:cNvSpPr>
            <a:spLocks noGrp="1"/>
          </p:cNvSpPr>
          <p:nvPr>
            <p:ph type="pic" sz="quarter" idx="16"/>
          </p:nvPr>
        </p:nvSpPr>
        <p:spPr bwMode="gray">
          <a:xfrm>
            <a:off x="0" y="0"/>
            <a:ext cx="12190413" cy="6858000"/>
          </a:xfrm>
        </p:spPr>
        <p:txBody>
          <a:bodyPr tIns="540000" anchor="ctr"/>
          <a:lstStyle>
            <a:lvl1pPr algn="ctr">
              <a:defRPr/>
            </a:lvl1pPr>
          </a:lstStyle>
          <a:p>
            <a:r>
              <a:rPr lang="en-US"/>
              <a:t>Click icon to add picture</a:t>
            </a:r>
          </a:p>
        </p:txBody>
      </p:sp>
    </p:spTree>
    <p:extLst>
      <p:ext uri="{BB962C8B-B14F-4D97-AF65-F5344CB8AC3E}">
        <p14:creationId xmlns:p14="http://schemas.microsoft.com/office/powerpoint/2010/main" val="411075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inal Slide">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flip="none" rotWithShape="1">
            <a:gsLst>
              <a:gs pos="32760">
                <a:srgbClr val="00617F"/>
              </a:gs>
              <a:gs pos="0">
                <a:srgbClr val="00617F"/>
              </a:gs>
              <a:gs pos="72000">
                <a:srgbClr val="10384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19" y="1732422"/>
            <a:ext cx="5381498"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p>
        </p:txBody>
      </p:sp>
      <p:sp>
        <p:nvSpPr>
          <p:cNvPr id="4" name="Date Placeholder 3"/>
          <p:cNvSpPr>
            <a:spLocks noGrp="1"/>
          </p:cNvSpPr>
          <p:nvPr>
            <p:ph type="dt" sz="half" idx="10"/>
          </p:nvPr>
        </p:nvSpPr>
        <p:spPr bwMode="gray"/>
        <p:txBody>
          <a:bodyPr/>
          <a:lstStyle/>
          <a:p>
            <a:fld id="{91DAC8AC-69B9-434F-A771-029EB0ECF11E}" type="datetime1">
              <a:rPr lang="en-US" smtClean="0"/>
              <a:t>2/14/2019</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a:p>
        </p:txBody>
      </p:sp>
      <p:sp>
        <p:nvSpPr>
          <p:cNvPr id="2" name="Title 1"/>
          <p:cNvSpPr>
            <a:spLocks noGrp="1"/>
          </p:cNvSpPr>
          <p:nvPr>
            <p:ph type="ctrTitle"/>
          </p:nvPr>
        </p:nvSpPr>
        <p:spPr bwMode="white">
          <a:xfrm>
            <a:off x="708819" y="2424948"/>
            <a:ext cx="5381498" cy="1620000"/>
          </a:xfrm>
        </p:spPr>
        <p:txBody>
          <a:bodyPr anchor="t"/>
          <a:lstStyle>
            <a:lvl1pPr>
              <a:defRPr sz="5400" i="1">
                <a:solidFill>
                  <a:schemeClr val="accent4"/>
                </a:solidFill>
              </a:defRPr>
            </a:lvl1pPr>
          </a:lstStyle>
          <a:p>
            <a:r>
              <a:rPr lang="en-US"/>
              <a:t>Click to edit Master title style</a:t>
            </a:r>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tx2"/>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a:t>Click icon to add picture</a:t>
            </a:r>
            <a:endParaRPr lang="de-DE"/>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5582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nal Slide 2">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a:gsLst>
              <a:gs pos="28000">
                <a:srgbClr val="2B6636"/>
              </a:gs>
              <a:gs pos="0">
                <a:srgbClr val="2B6636"/>
              </a:gs>
              <a:gs pos="72000">
                <a:srgbClr val="00442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21" y="1732757"/>
            <a:ext cx="5381496" cy="592617"/>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p>
        </p:txBody>
      </p:sp>
      <p:sp>
        <p:nvSpPr>
          <p:cNvPr id="4" name="Date Placeholder 3"/>
          <p:cNvSpPr>
            <a:spLocks noGrp="1"/>
          </p:cNvSpPr>
          <p:nvPr>
            <p:ph type="dt" sz="half" idx="10"/>
          </p:nvPr>
        </p:nvSpPr>
        <p:spPr bwMode="gray"/>
        <p:txBody>
          <a:bodyPr/>
          <a:lstStyle/>
          <a:p>
            <a:fld id="{5576CC04-5BC7-4D90-881D-F4830D1A1CA8}" type="datetime1">
              <a:rPr lang="en-US" smtClean="0"/>
              <a:t>2/14/2019</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a:p>
        </p:txBody>
      </p:sp>
      <p:sp>
        <p:nvSpPr>
          <p:cNvPr id="2" name="Title 1"/>
          <p:cNvSpPr>
            <a:spLocks noGrp="1"/>
          </p:cNvSpPr>
          <p:nvPr>
            <p:ph type="ctrTitle"/>
          </p:nvPr>
        </p:nvSpPr>
        <p:spPr bwMode="white">
          <a:xfrm>
            <a:off x="708820" y="2424948"/>
            <a:ext cx="5381498" cy="1620000"/>
          </a:xfrm>
        </p:spPr>
        <p:txBody>
          <a:bodyPr anchor="t"/>
          <a:lstStyle>
            <a:lvl1pPr>
              <a:defRPr sz="5400" i="1">
                <a:solidFill>
                  <a:schemeClr val="tx2"/>
                </a:solidFill>
              </a:defRPr>
            </a:lvl1pPr>
          </a:lstStyle>
          <a:p>
            <a:r>
              <a:rPr lang="en-US"/>
              <a:t>Click to edit Master title style</a:t>
            </a:r>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accent2"/>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a:t>Click icon to add picture</a:t>
            </a:r>
            <a:endParaRPr lang="de-DE"/>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1881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inal Slide 3">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a:gsLst>
              <a:gs pos="28000">
                <a:srgbClr val="624963"/>
              </a:gs>
              <a:gs pos="0">
                <a:srgbClr val="624963"/>
              </a:gs>
              <a:gs pos="72000">
                <a:srgbClr val="443247"/>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20" y="1732757"/>
            <a:ext cx="5381496" cy="592617"/>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p>
        </p:txBody>
      </p:sp>
      <p:sp>
        <p:nvSpPr>
          <p:cNvPr id="4" name="Date Placeholder 3"/>
          <p:cNvSpPr>
            <a:spLocks noGrp="1"/>
          </p:cNvSpPr>
          <p:nvPr>
            <p:ph type="dt" sz="half" idx="10"/>
          </p:nvPr>
        </p:nvSpPr>
        <p:spPr bwMode="gray"/>
        <p:txBody>
          <a:bodyPr/>
          <a:lstStyle/>
          <a:p>
            <a:fld id="{42804E57-7BF7-4369-9EB4-F1EAB6B023F9}" type="datetime1">
              <a:rPr lang="en-US" smtClean="0"/>
              <a:t>2/14/2019</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a:p>
        </p:txBody>
      </p:sp>
      <p:sp>
        <p:nvSpPr>
          <p:cNvPr id="2" name="Title 1"/>
          <p:cNvSpPr>
            <a:spLocks noGrp="1"/>
          </p:cNvSpPr>
          <p:nvPr>
            <p:ph type="ctrTitle"/>
          </p:nvPr>
        </p:nvSpPr>
        <p:spPr bwMode="white">
          <a:xfrm>
            <a:off x="708820" y="2424948"/>
            <a:ext cx="5381498" cy="1620000"/>
          </a:xfrm>
        </p:spPr>
        <p:txBody>
          <a:bodyPr anchor="t"/>
          <a:lstStyle>
            <a:lvl1pPr>
              <a:defRPr sz="5400" i="1">
                <a:solidFill>
                  <a:schemeClr val="accent2"/>
                </a:solidFill>
              </a:defRPr>
            </a:lvl1pPr>
          </a:lstStyle>
          <a:p>
            <a:r>
              <a:rPr lang="en-US"/>
              <a:t>Click to edit Master title style</a:t>
            </a:r>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accent4"/>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a:t>Click icon to add picture</a:t>
            </a:r>
            <a:endParaRPr lang="de-DE"/>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6484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area &amp; Guides">
    <p:spTree>
      <p:nvGrpSpPr>
        <p:cNvPr id="1" name=""/>
        <p:cNvGrpSpPr/>
        <p:nvPr/>
      </p:nvGrpSpPr>
      <p:grpSpPr>
        <a:xfrm>
          <a:off x="0" y="0"/>
          <a:ext cx="0" cy="0"/>
          <a:chOff x="0" y="0"/>
          <a:chExt cx="0" cy="0"/>
        </a:xfrm>
      </p:grpSpPr>
      <p:sp>
        <p:nvSpPr>
          <p:cNvPr id="18" name="Rectangle 17"/>
          <p:cNvSpPr/>
          <p:nvPr/>
        </p:nvSpPr>
        <p:spPr bwMode="gray">
          <a:xfrm>
            <a:off x="982664" y="1735137"/>
            <a:ext cx="10800000" cy="47496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Please restrict your content to this area</a:t>
            </a:r>
          </a:p>
        </p:txBody>
      </p:sp>
      <p:sp>
        <p:nvSpPr>
          <p:cNvPr id="3" name="Date Placeholder 2"/>
          <p:cNvSpPr>
            <a:spLocks noGrp="1"/>
          </p:cNvSpPr>
          <p:nvPr>
            <p:ph type="dt" sz="half" idx="10"/>
          </p:nvPr>
        </p:nvSpPr>
        <p:spPr bwMode="gray"/>
        <p:txBody>
          <a:bodyPr/>
          <a:lstStyle/>
          <a:p>
            <a:fld id="{9A92D2D8-DCB9-4F65-81AE-0C946BEE5F8C}" type="datetime1">
              <a:rPr lang="en-US" smtClean="0"/>
              <a:t>2/14/2019</a:t>
            </a:fld>
            <a:endParaRPr lang="en-US"/>
          </a:p>
        </p:txBody>
      </p:sp>
      <p:sp>
        <p:nvSpPr>
          <p:cNvPr id="4" name="Footer Placeholder 3"/>
          <p:cNvSpPr>
            <a:spLocks noGrp="1"/>
          </p:cNvSpPr>
          <p:nvPr>
            <p:ph type="ftr" sz="quarter" idx="11"/>
          </p:nvPr>
        </p:nvSpPr>
        <p:spPr bwMode="gray"/>
        <p:txBody>
          <a:bodyPr/>
          <a:lstStyle/>
          <a:p>
            <a:r>
              <a:rPr lang="en-US"/>
              <a:t>/// Bayer 16:9 Template /// June 2018</a:t>
            </a:r>
          </a:p>
        </p:txBody>
      </p:sp>
      <p:sp>
        <p:nvSpPr>
          <p:cNvPr id="5" name="Slide Number Placeholder 4"/>
          <p:cNvSpPr>
            <a:spLocks noGrp="1"/>
          </p:cNvSpPr>
          <p:nvPr>
            <p:ph type="sldNum" sz="quarter" idx="12"/>
          </p:nvPr>
        </p:nvSpPr>
        <p:spPr bwMode="gray"/>
        <p:txBody>
          <a:bodyPr/>
          <a:lstStyle/>
          <a:p>
            <a:fld id="{EEAD9179-7A6B-4268-BEB2-F3B8EB06115B}" type="slidenum">
              <a:rPr lang="en-US" smtClean="0"/>
              <a:pPr/>
              <a:t>‹#›</a:t>
            </a:fld>
            <a:endParaRPr lang="en-US"/>
          </a:p>
        </p:txBody>
      </p:sp>
      <p:sp>
        <p:nvSpPr>
          <p:cNvPr id="8" name="Title 4"/>
          <p:cNvSpPr txBox="1">
            <a:spLocks/>
          </p:cNvSpPr>
          <p:nvPr/>
        </p:nvSpPr>
        <p:spPr bwMode="gray">
          <a:xfrm>
            <a:off x="981820" y="590935"/>
            <a:ext cx="10800000" cy="455002"/>
          </a:xfrm>
          <a:prstGeom prst="rect">
            <a:avLst/>
          </a:prstGeom>
        </p:spPr>
        <p:txBody>
          <a:bodyPr vert="horz" lIns="0" tIns="0" rIns="0" bIns="0" rtlCol="0" anchor="b">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a:t>Content area and guides</a:t>
            </a:r>
          </a:p>
        </p:txBody>
      </p:sp>
      <p:grpSp>
        <p:nvGrpSpPr>
          <p:cNvPr id="2" name="Group 1"/>
          <p:cNvGrpSpPr/>
          <p:nvPr/>
        </p:nvGrpSpPr>
        <p:grpSpPr bwMode="gray">
          <a:xfrm>
            <a:off x="0" y="0"/>
            <a:ext cx="12190413" cy="6858002"/>
            <a:chOff x="0" y="0"/>
            <a:chExt cx="12190413" cy="6858002"/>
          </a:xfrm>
        </p:grpSpPr>
        <p:cxnSp>
          <p:nvCxnSpPr>
            <p:cNvPr id="10" name="Straight Connector 9"/>
            <p:cNvCxnSpPr/>
            <p:nvPr/>
          </p:nvCxnSpPr>
          <p:spPr bwMode="gray">
            <a:xfrm>
              <a:off x="0" y="1735138"/>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gray">
            <a:xfrm>
              <a:off x="0" y="6484751"/>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flipV="1">
              <a:off x="982664" y="0"/>
              <a:ext cx="0" cy="685800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flipV="1">
              <a:off x="11782425" y="0"/>
              <a:ext cx="0" cy="685800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flipV="1">
              <a:off x="6203950" y="0"/>
              <a:ext cx="0" cy="685800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flipV="1">
              <a:off x="6563420" y="0"/>
              <a:ext cx="0" cy="685800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0" y="3934868"/>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gray">
            <a:xfrm>
              <a:off x="0" y="4289945"/>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flipV="1">
              <a:off x="3411538" y="0"/>
              <a:ext cx="0" cy="685800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flipV="1">
              <a:off x="3771900" y="0"/>
              <a:ext cx="0" cy="685800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flipV="1">
              <a:off x="8992900" y="0"/>
              <a:ext cx="0" cy="685800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flipV="1">
              <a:off x="9356725" y="0"/>
              <a:ext cx="0" cy="685800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gray">
            <a:xfrm>
              <a:off x="982664" y="21432"/>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l"/>
              <a:r>
                <a:rPr lang="de-DE" sz="800">
                  <a:solidFill>
                    <a:schemeClr val="accent6"/>
                  </a:solidFill>
                </a:rPr>
                <a:t>14,20</a:t>
              </a:r>
            </a:p>
            <a:p>
              <a:pPr algn="l"/>
              <a:r>
                <a:rPr lang="de-DE" sz="800">
                  <a:solidFill>
                    <a:schemeClr val="accent6"/>
                  </a:solidFill>
                </a:rPr>
                <a:t>5.59</a:t>
              </a:r>
            </a:p>
            <a:p>
              <a:pPr algn="l"/>
              <a:endParaRPr lang="en-US" sz="800">
                <a:solidFill>
                  <a:schemeClr val="accent6"/>
                </a:solidFill>
              </a:endParaRPr>
            </a:p>
          </p:txBody>
        </p:sp>
        <p:sp>
          <p:nvSpPr>
            <p:cNvPr id="35" name="Rectangle 34"/>
            <p:cNvSpPr/>
            <p:nvPr/>
          </p:nvSpPr>
          <p:spPr bwMode="gray">
            <a:xfrm>
              <a:off x="3030538" y="21432"/>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r"/>
              <a:r>
                <a:rPr lang="de-DE" sz="800">
                  <a:solidFill>
                    <a:schemeClr val="accent6"/>
                  </a:solidFill>
                </a:rPr>
                <a:t>7,45</a:t>
              </a:r>
            </a:p>
            <a:p>
              <a:pPr algn="r"/>
              <a:r>
                <a:rPr lang="de-DE" sz="800">
                  <a:solidFill>
                    <a:schemeClr val="accent6"/>
                  </a:solidFill>
                </a:rPr>
                <a:t>2.93</a:t>
              </a:r>
              <a:endParaRPr lang="en-US" sz="800">
                <a:solidFill>
                  <a:schemeClr val="accent6"/>
                </a:solidFill>
              </a:endParaRPr>
            </a:p>
          </p:txBody>
        </p:sp>
        <p:sp>
          <p:nvSpPr>
            <p:cNvPr id="36" name="Rectangle 35"/>
            <p:cNvSpPr/>
            <p:nvPr/>
          </p:nvSpPr>
          <p:spPr bwMode="gray">
            <a:xfrm>
              <a:off x="3772470" y="21432"/>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l"/>
              <a:r>
                <a:rPr lang="de-DE" sz="800">
                  <a:solidFill>
                    <a:schemeClr val="accent6"/>
                  </a:solidFill>
                </a:rPr>
                <a:t>6,45</a:t>
              </a:r>
            </a:p>
            <a:p>
              <a:pPr algn="l"/>
              <a:r>
                <a:rPr lang="de-DE" sz="800">
                  <a:solidFill>
                    <a:schemeClr val="accent6"/>
                  </a:solidFill>
                </a:rPr>
                <a:t>2.54</a:t>
              </a:r>
              <a:endParaRPr lang="en-US" sz="800">
                <a:solidFill>
                  <a:schemeClr val="accent6"/>
                </a:solidFill>
              </a:endParaRPr>
            </a:p>
          </p:txBody>
        </p:sp>
        <p:sp>
          <p:nvSpPr>
            <p:cNvPr id="37" name="Rectangle 36"/>
            <p:cNvSpPr/>
            <p:nvPr/>
          </p:nvSpPr>
          <p:spPr bwMode="gray">
            <a:xfrm>
              <a:off x="5822950" y="21432"/>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r"/>
              <a:r>
                <a:rPr lang="de-DE" sz="800">
                  <a:solidFill>
                    <a:schemeClr val="accent6"/>
                  </a:solidFill>
                </a:rPr>
                <a:t>0,30</a:t>
              </a:r>
            </a:p>
            <a:p>
              <a:pPr algn="r"/>
              <a:r>
                <a:rPr lang="de-DE" sz="800">
                  <a:solidFill>
                    <a:schemeClr val="accent6"/>
                  </a:solidFill>
                </a:rPr>
                <a:t>0.12</a:t>
              </a:r>
              <a:endParaRPr lang="en-US" sz="800">
                <a:solidFill>
                  <a:schemeClr val="accent6"/>
                </a:solidFill>
              </a:endParaRPr>
            </a:p>
          </p:txBody>
        </p:sp>
        <p:sp>
          <p:nvSpPr>
            <p:cNvPr id="38" name="Rectangle 37"/>
            <p:cNvSpPr/>
            <p:nvPr/>
          </p:nvSpPr>
          <p:spPr bwMode="gray">
            <a:xfrm>
              <a:off x="6566371" y="21432"/>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l"/>
              <a:r>
                <a:rPr lang="de-DE" sz="800">
                  <a:solidFill>
                    <a:schemeClr val="accent6"/>
                  </a:solidFill>
                </a:rPr>
                <a:t>1,30</a:t>
              </a:r>
            </a:p>
            <a:p>
              <a:pPr algn="l"/>
              <a:r>
                <a:rPr lang="de-DE" sz="800">
                  <a:solidFill>
                    <a:schemeClr val="accent6"/>
                  </a:solidFill>
                </a:rPr>
                <a:t>0.51</a:t>
              </a:r>
              <a:endParaRPr lang="en-US" sz="800">
                <a:solidFill>
                  <a:schemeClr val="accent6"/>
                </a:solidFill>
              </a:endParaRPr>
            </a:p>
          </p:txBody>
        </p:sp>
        <p:sp>
          <p:nvSpPr>
            <p:cNvPr id="39" name="Rectangle 38"/>
            <p:cNvSpPr/>
            <p:nvPr/>
          </p:nvSpPr>
          <p:spPr bwMode="gray">
            <a:xfrm>
              <a:off x="8611900" y="21432"/>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r"/>
              <a:r>
                <a:rPr lang="de-DE" sz="800">
                  <a:solidFill>
                    <a:schemeClr val="accent6"/>
                  </a:solidFill>
                </a:rPr>
                <a:t>8,06</a:t>
              </a:r>
            </a:p>
            <a:p>
              <a:pPr algn="r"/>
              <a:r>
                <a:rPr lang="de-DE" sz="800">
                  <a:solidFill>
                    <a:schemeClr val="accent6"/>
                  </a:solidFill>
                </a:rPr>
                <a:t>3.17</a:t>
              </a:r>
              <a:endParaRPr lang="en-US" sz="800">
                <a:solidFill>
                  <a:schemeClr val="accent6"/>
                </a:solidFill>
              </a:endParaRPr>
            </a:p>
          </p:txBody>
        </p:sp>
        <p:sp>
          <p:nvSpPr>
            <p:cNvPr id="40" name="Rectangle 39"/>
            <p:cNvSpPr/>
            <p:nvPr/>
          </p:nvSpPr>
          <p:spPr bwMode="gray">
            <a:xfrm>
              <a:off x="9357295" y="21432"/>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l"/>
              <a:r>
                <a:rPr lang="de-DE" sz="800">
                  <a:solidFill>
                    <a:schemeClr val="accent6"/>
                  </a:solidFill>
                </a:rPr>
                <a:t>9,06</a:t>
              </a:r>
            </a:p>
            <a:p>
              <a:pPr algn="l"/>
              <a:r>
                <a:rPr lang="de-DE" sz="800">
                  <a:solidFill>
                    <a:schemeClr val="accent6"/>
                  </a:solidFill>
                </a:rPr>
                <a:t>3.57</a:t>
              </a:r>
              <a:endParaRPr lang="en-US" sz="800">
                <a:solidFill>
                  <a:schemeClr val="accent6"/>
                </a:solidFill>
              </a:endParaRPr>
            </a:p>
          </p:txBody>
        </p:sp>
        <p:sp>
          <p:nvSpPr>
            <p:cNvPr id="41" name="Rectangle 40"/>
            <p:cNvSpPr/>
            <p:nvPr/>
          </p:nvSpPr>
          <p:spPr bwMode="gray">
            <a:xfrm>
              <a:off x="11398374" y="21432"/>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r"/>
              <a:r>
                <a:rPr lang="de-DE" sz="800">
                  <a:solidFill>
                    <a:schemeClr val="accent6"/>
                  </a:solidFill>
                </a:rPr>
                <a:t>15,80</a:t>
              </a:r>
            </a:p>
            <a:p>
              <a:pPr algn="r"/>
              <a:r>
                <a:rPr lang="de-DE" sz="800">
                  <a:solidFill>
                    <a:schemeClr val="accent6"/>
                  </a:solidFill>
                </a:rPr>
                <a:t>6.22</a:t>
              </a:r>
              <a:endParaRPr lang="en-US" sz="800">
                <a:solidFill>
                  <a:schemeClr val="accent6"/>
                </a:solidFill>
              </a:endParaRPr>
            </a:p>
          </p:txBody>
        </p:sp>
        <p:sp>
          <p:nvSpPr>
            <p:cNvPr id="42" name="Rectangle 41"/>
            <p:cNvSpPr/>
            <p:nvPr/>
          </p:nvSpPr>
          <p:spPr bwMode="gray">
            <a:xfrm>
              <a:off x="11808730" y="1741637"/>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r"/>
              <a:r>
                <a:rPr lang="de-DE" sz="800">
                  <a:solidFill>
                    <a:schemeClr val="accent6"/>
                  </a:solidFill>
                </a:rPr>
                <a:t>4,70</a:t>
              </a:r>
            </a:p>
            <a:p>
              <a:pPr algn="r"/>
              <a:r>
                <a:rPr lang="de-DE" sz="800">
                  <a:solidFill>
                    <a:schemeClr val="accent6"/>
                  </a:solidFill>
                </a:rPr>
                <a:t>1.85</a:t>
              </a:r>
              <a:endParaRPr lang="en-US" sz="800">
                <a:solidFill>
                  <a:schemeClr val="accent6"/>
                </a:solidFill>
              </a:endParaRPr>
            </a:p>
          </p:txBody>
        </p:sp>
        <p:sp>
          <p:nvSpPr>
            <p:cNvPr id="44" name="Rectangle 43"/>
            <p:cNvSpPr/>
            <p:nvPr/>
          </p:nvSpPr>
          <p:spPr bwMode="gray">
            <a:xfrm>
              <a:off x="11808730" y="6244245"/>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b"/>
            <a:lstStyle/>
            <a:p>
              <a:pPr marL="0" marR="0" indent="0" algn="r" defTabSz="914400" rtl="0" eaLnBrk="1" fontAlgn="auto" latinLnBrk="0" hangingPunct="1">
                <a:lnSpc>
                  <a:spcPct val="100000"/>
                </a:lnSpc>
                <a:spcBef>
                  <a:spcPts val="0"/>
                </a:spcBef>
                <a:spcAft>
                  <a:spcPts val="0"/>
                </a:spcAft>
                <a:buClrTx/>
                <a:buSzTx/>
                <a:buFontTx/>
                <a:buNone/>
                <a:tabLst/>
                <a:defRPr/>
              </a:pPr>
              <a:r>
                <a:rPr lang="de-DE" sz="800">
                  <a:solidFill>
                    <a:schemeClr val="accent6"/>
                  </a:solidFill>
                </a:rPr>
                <a:t>8,49</a:t>
              </a:r>
              <a:endParaRPr lang="en-US" sz="800">
                <a:solidFill>
                  <a:schemeClr val="accent6"/>
                </a:solidFill>
              </a:endParaRPr>
            </a:p>
            <a:p>
              <a:pPr algn="r"/>
              <a:r>
                <a:rPr lang="de-DE" sz="800">
                  <a:solidFill>
                    <a:schemeClr val="accent6"/>
                  </a:solidFill>
                </a:rPr>
                <a:t>3.34</a:t>
              </a:r>
            </a:p>
          </p:txBody>
        </p:sp>
        <p:sp>
          <p:nvSpPr>
            <p:cNvPr id="45" name="Rectangle 44"/>
            <p:cNvSpPr/>
            <p:nvPr/>
          </p:nvSpPr>
          <p:spPr bwMode="gray">
            <a:xfrm>
              <a:off x="11808730" y="4289945"/>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r"/>
              <a:r>
                <a:rPr lang="de-DE" sz="800">
                  <a:solidFill>
                    <a:schemeClr val="accent6"/>
                  </a:solidFill>
                </a:rPr>
                <a:t>2,40</a:t>
              </a:r>
            </a:p>
            <a:p>
              <a:pPr algn="r"/>
              <a:r>
                <a:rPr lang="de-DE" sz="800">
                  <a:solidFill>
                    <a:schemeClr val="accent6"/>
                  </a:solidFill>
                </a:rPr>
                <a:t>0.94</a:t>
              </a:r>
              <a:endParaRPr lang="en-US" sz="800">
                <a:solidFill>
                  <a:schemeClr val="accent6"/>
                </a:solidFill>
              </a:endParaRPr>
            </a:p>
          </p:txBody>
        </p:sp>
        <p:cxnSp>
          <p:nvCxnSpPr>
            <p:cNvPr id="48" name="Straight Connector 47"/>
            <p:cNvCxnSpPr/>
            <p:nvPr/>
          </p:nvCxnSpPr>
          <p:spPr bwMode="gray">
            <a:xfrm>
              <a:off x="0" y="1735138"/>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bwMode="gray">
            <a:xfrm>
              <a:off x="11808730" y="3694362"/>
              <a:ext cx="381000" cy="240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b"/>
            <a:lstStyle/>
            <a:p>
              <a:pPr marL="0" marR="0" indent="0" algn="r" defTabSz="914400" rtl="0" eaLnBrk="1" fontAlgn="auto" latinLnBrk="0" hangingPunct="1">
                <a:lnSpc>
                  <a:spcPct val="100000"/>
                </a:lnSpc>
                <a:spcBef>
                  <a:spcPts val="0"/>
                </a:spcBef>
                <a:spcAft>
                  <a:spcPts val="0"/>
                </a:spcAft>
                <a:buClrTx/>
                <a:buSzTx/>
                <a:buFontTx/>
                <a:buNone/>
                <a:tabLst/>
                <a:defRPr/>
              </a:pPr>
              <a:r>
                <a:rPr lang="de-DE" sz="800">
                  <a:solidFill>
                    <a:schemeClr val="accent6"/>
                  </a:solidFill>
                </a:rPr>
                <a:t>1,40</a:t>
              </a:r>
              <a:endParaRPr lang="en-US" sz="800">
                <a:solidFill>
                  <a:schemeClr val="accent6"/>
                </a:solidFill>
              </a:endParaRPr>
            </a:p>
            <a:p>
              <a:pPr algn="r"/>
              <a:r>
                <a:rPr lang="de-DE" sz="800">
                  <a:solidFill>
                    <a:schemeClr val="accent6"/>
                  </a:solidFill>
                </a:rPr>
                <a:t>0.55</a:t>
              </a:r>
            </a:p>
          </p:txBody>
        </p:sp>
        <p:cxnSp>
          <p:nvCxnSpPr>
            <p:cNvPr id="43" name="Straight Connector 42"/>
            <p:cNvCxnSpPr/>
            <p:nvPr/>
          </p:nvCxnSpPr>
          <p:spPr bwMode="gray">
            <a:xfrm>
              <a:off x="0" y="1735138"/>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gray">
            <a:xfrm>
              <a:off x="0" y="1735138"/>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gray">
            <a:xfrm>
              <a:off x="0" y="1735138"/>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0" y="1735138"/>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0" y="1735138"/>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0" y="1735138"/>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0" y="1735138"/>
              <a:ext cx="1219041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Straight Connector 15"/>
            <p:cNvCxnSpPr/>
            <p:nvPr userDrawn="1"/>
          </p:nvCxnSpPr>
          <p:spPr bwMode="gray">
            <a:xfrm flipV="1">
              <a:off x="6380857" y="0"/>
              <a:ext cx="0" cy="685800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Rectangle 37"/>
            <p:cNvSpPr/>
            <p:nvPr userDrawn="1"/>
          </p:nvSpPr>
          <p:spPr bwMode="gray">
            <a:xfrm>
              <a:off x="6181724" y="26194"/>
              <a:ext cx="223835" cy="90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r"/>
              <a:r>
                <a:rPr lang="de-DE" sz="600">
                  <a:solidFill>
                    <a:schemeClr val="tx2"/>
                  </a:solidFill>
                </a:rPr>
                <a:t>0,80</a:t>
              </a:r>
            </a:p>
          </p:txBody>
        </p:sp>
        <p:sp>
          <p:nvSpPr>
            <p:cNvPr id="51" name="Rectangle 37"/>
            <p:cNvSpPr/>
            <p:nvPr userDrawn="1"/>
          </p:nvSpPr>
          <p:spPr bwMode="gray">
            <a:xfrm>
              <a:off x="6360320" y="26194"/>
              <a:ext cx="233361" cy="90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l"/>
              <a:r>
                <a:rPr lang="de-DE" sz="600">
                  <a:solidFill>
                    <a:schemeClr val="tx2"/>
                  </a:solidFill>
                </a:rPr>
                <a:t>0.31</a:t>
              </a:r>
              <a:endParaRPr lang="en-US" sz="600">
                <a:solidFill>
                  <a:schemeClr val="tx2"/>
                </a:solidFill>
              </a:endParaRPr>
            </a:p>
          </p:txBody>
        </p:sp>
        <p:sp>
          <p:nvSpPr>
            <p:cNvPr id="53" name="Rectangle 37"/>
            <p:cNvSpPr/>
            <p:nvPr userDrawn="1"/>
          </p:nvSpPr>
          <p:spPr bwMode="gray">
            <a:xfrm>
              <a:off x="11965895" y="4006695"/>
              <a:ext cx="223835" cy="90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r"/>
              <a:r>
                <a:rPr lang="de-DE" sz="600">
                  <a:solidFill>
                    <a:schemeClr val="tx2"/>
                  </a:solidFill>
                </a:rPr>
                <a:t>1,90</a:t>
              </a:r>
            </a:p>
          </p:txBody>
        </p:sp>
        <p:sp>
          <p:nvSpPr>
            <p:cNvPr id="55" name="Rectangle 37"/>
            <p:cNvSpPr/>
            <p:nvPr userDrawn="1"/>
          </p:nvSpPr>
          <p:spPr bwMode="gray">
            <a:xfrm>
              <a:off x="11956369" y="4129086"/>
              <a:ext cx="233361" cy="90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algn="r"/>
              <a:r>
                <a:rPr lang="de-DE" sz="600">
                  <a:solidFill>
                    <a:schemeClr val="tx2"/>
                  </a:solidFill>
                </a:rPr>
                <a:t>0.75</a:t>
              </a:r>
              <a:endParaRPr lang="en-US" sz="600">
                <a:solidFill>
                  <a:schemeClr val="tx2"/>
                </a:solidFill>
              </a:endParaRPr>
            </a:p>
          </p:txBody>
        </p:sp>
        <p:cxnSp>
          <p:nvCxnSpPr>
            <p:cNvPr id="57" name="Straight Connector 27"/>
            <p:cNvCxnSpPr/>
            <p:nvPr userDrawn="1"/>
          </p:nvCxnSpPr>
          <p:spPr bwMode="gray">
            <a:xfrm>
              <a:off x="0" y="4113076"/>
              <a:ext cx="121904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9" name="Rectangle 17"/>
          <p:cNvSpPr/>
          <p:nvPr/>
        </p:nvSpPr>
        <p:spPr bwMode="gray">
          <a:xfrm>
            <a:off x="982664" y="1735137"/>
            <a:ext cx="10800000" cy="474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Please restrict your content to this area</a:t>
            </a:r>
          </a:p>
        </p:txBody>
      </p:sp>
      <p:pic>
        <p:nvPicPr>
          <p:cNvPr id="6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99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accent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p>
        </p:txBody>
      </p:sp>
      <p:sp>
        <p:nvSpPr>
          <p:cNvPr id="4" name="Date Placeholder 3"/>
          <p:cNvSpPr>
            <a:spLocks noGrp="1"/>
          </p:cNvSpPr>
          <p:nvPr>
            <p:ph type="dt" sz="half" idx="10"/>
          </p:nvPr>
        </p:nvSpPr>
        <p:spPr bwMode="gray"/>
        <p:txBody>
          <a:bodyPr/>
          <a:lstStyle/>
          <a:p>
            <a:fld id="{383BC2FC-D4F7-4D79-83E6-5798C51CD9A0}" type="datetime1">
              <a:rPr lang="en-US" smtClean="0"/>
              <a:t>2/14/2019</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tx2"/>
                </a:solidFill>
              </a:defRPr>
            </a:lvl1pPr>
          </a:lstStyle>
          <a:p>
            <a:r>
              <a:rPr lang="en-US"/>
              <a:t>Click to edit Master title style</a:t>
            </a:r>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accent2"/>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2"/>
          <p:cNvSpPr>
            <a:spLocks noGrp="1"/>
          </p:cNvSpPr>
          <p:nvPr>
            <p:ph type="pic" sz="quarter" idx="14"/>
          </p:nvPr>
        </p:nvSpPr>
        <p:spPr bwMode="gray">
          <a:xfrm>
            <a:off x="4077841" y="0"/>
            <a:ext cx="8112573" cy="6858000"/>
          </a:xfrm>
          <a:custGeom>
            <a:avLst/>
            <a:gdLst>
              <a:gd name="connsiteX0" fmla="*/ 1341581 w 8112573"/>
              <a:gd name="connsiteY0" fmla="*/ 0 h 6858000"/>
              <a:gd name="connsiteX1" fmla="*/ 8112573 w 8112573"/>
              <a:gd name="connsiteY1" fmla="*/ 0 h 6858000"/>
              <a:gd name="connsiteX2" fmla="*/ 8112573 w 8112573"/>
              <a:gd name="connsiteY2" fmla="*/ 6858000 h 6858000"/>
              <a:gd name="connsiteX3" fmla="*/ 8112572 w 8112573"/>
              <a:gd name="connsiteY3" fmla="*/ 6858000 h 6858000"/>
              <a:gd name="connsiteX4" fmla="*/ 8112572 w 8112573"/>
              <a:gd name="connsiteY4" fmla="*/ 5739354 h 6858000"/>
              <a:gd name="connsiteX5" fmla="*/ 3275459 w 8112573"/>
              <a:gd name="connsiteY5" fmla="*/ 6858000 h 6858000"/>
              <a:gd name="connsiteX6" fmla="*/ 0 w 8112573"/>
              <a:gd name="connsiteY6" fmla="*/ 6858000 h 6858000"/>
              <a:gd name="connsiteX0" fmla="*/ 1341581 w 8112573"/>
              <a:gd name="connsiteY0" fmla="*/ 0 h 6858000"/>
              <a:gd name="connsiteX1" fmla="*/ 8112573 w 8112573"/>
              <a:gd name="connsiteY1" fmla="*/ 0 h 6858000"/>
              <a:gd name="connsiteX2" fmla="*/ 8112573 w 8112573"/>
              <a:gd name="connsiteY2" fmla="*/ 6858000 h 6858000"/>
              <a:gd name="connsiteX3" fmla="*/ 8112572 w 8112573"/>
              <a:gd name="connsiteY3" fmla="*/ 5739354 h 6858000"/>
              <a:gd name="connsiteX4" fmla="*/ 3275459 w 8112573"/>
              <a:gd name="connsiteY4" fmla="*/ 6858000 h 6858000"/>
              <a:gd name="connsiteX5" fmla="*/ 0 w 8112573"/>
              <a:gd name="connsiteY5" fmla="*/ 6858000 h 6858000"/>
              <a:gd name="connsiteX6" fmla="*/ 1341581 w 8112573"/>
              <a:gd name="connsiteY6" fmla="*/ 0 h 6858000"/>
              <a:gd name="connsiteX0" fmla="*/ 1341581 w 8112573"/>
              <a:gd name="connsiteY0" fmla="*/ 0 h 6858000"/>
              <a:gd name="connsiteX1" fmla="*/ 8112573 w 8112573"/>
              <a:gd name="connsiteY1" fmla="*/ 0 h 6858000"/>
              <a:gd name="connsiteX2" fmla="*/ 8112572 w 8112573"/>
              <a:gd name="connsiteY2" fmla="*/ 5739354 h 6858000"/>
              <a:gd name="connsiteX3" fmla="*/ 3275459 w 8112573"/>
              <a:gd name="connsiteY3" fmla="*/ 6858000 h 6858000"/>
              <a:gd name="connsiteX4" fmla="*/ 0 w 8112573"/>
              <a:gd name="connsiteY4" fmla="*/ 6858000 h 6858000"/>
              <a:gd name="connsiteX5" fmla="*/ 1341581 w 8112573"/>
              <a:gd name="connsiteY5" fmla="*/ 0 h 6858000"/>
              <a:gd name="connsiteX0" fmla="*/ 1341581 w 8112573"/>
              <a:gd name="connsiteY0" fmla="*/ 0 h 6858000"/>
              <a:gd name="connsiteX1" fmla="*/ 8112573 w 8112573"/>
              <a:gd name="connsiteY1" fmla="*/ 0 h 6858000"/>
              <a:gd name="connsiteX2" fmla="*/ 8112572 w 8112573"/>
              <a:gd name="connsiteY2" fmla="*/ 6001292 h 6858000"/>
              <a:gd name="connsiteX3" fmla="*/ 3275459 w 8112573"/>
              <a:gd name="connsiteY3" fmla="*/ 6858000 h 6858000"/>
              <a:gd name="connsiteX4" fmla="*/ 0 w 8112573"/>
              <a:gd name="connsiteY4" fmla="*/ 6858000 h 6858000"/>
              <a:gd name="connsiteX5" fmla="*/ 1341581 w 811257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573" h="6858000">
                <a:moveTo>
                  <a:pt x="1341581" y="0"/>
                </a:moveTo>
                <a:lnTo>
                  <a:pt x="8112573" y="0"/>
                </a:lnTo>
                <a:cubicBezTo>
                  <a:pt x="8112573" y="1913118"/>
                  <a:pt x="8112572" y="4088174"/>
                  <a:pt x="8112572" y="6001292"/>
                </a:cubicBezTo>
                <a:lnTo>
                  <a:pt x="3275459" y="6858000"/>
                </a:lnTo>
                <a:lnTo>
                  <a:pt x="0" y="6858000"/>
                </a:lnTo>
                <a:lnTo>
                  <a:pt x="1341581" y="0"/>
                </a:lnTo>
                <a:close/>
              </a:path>
            </a:pathLst>
          </a:custGeom>
        </p:spPr>
        <p:txBody>
          <a:bodyPr wrap="square" tIns="540000" anchor="ctr">
            <a:noAutofit/>
          </a:bodyPr>
          <a:lstStyle>
            <a:lvl1pPr algn="ctr">
              <a:defRPr/>
            </a:lvl1pPr>
          </a:lstStyle>
          <a:p>
            <a:r>
              <a:rPr lang="en-US"/>
              <a:t>Click icon to add picture</a:t>
            </a:r>
            <a:endParaRPr lang="de-DE"/>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97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bg>
      <p:bgPr>
        <a:solidFill>
          <a:schemeClr val="accent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p>
        </p:txBody>
      </p:sp>
      <p:sp>
        <p:nvSpPr>
          <p:cNvPr id="4" name="Date Placeholder 3"/>
          <p:cNvSpPr>
            <a:spLocks noGrp="1"/>
          </p:cNvSpPr>
          <p:nvPr>
            <p:ph type="dt" sz="half" idx="10"/>
          </p:nvPr>
        </p:nvSpPr>
        <p:spPr bwMode="gray"/>
        <p:txBody>
          <a:bodyPr/>
          <a:lstStyle/>
          <a:p>
            <a:fld id="{210BFF6B-F625-4112-A1DC-C44A6FB2D2B0}" type="datetime1">
              <a:rPr lang="en-US" smtClean="0"/>
              <a:t>2/14/2019</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2"/>
                </a:solidFill>
              </a:defRPr>
            </a:lvl1pPr>
          </a:lstStyle>
          <a:p>
            <a:r>
              <a:rPr lang="en-US"/>
              <a:t>Click to edit Master title style</a:t>
            </a:r>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accent4"/>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2"/>
          <p:cNvSpPr>
            <a:spLocks noGrp="1"/>
          </p:cNvSpPr>
          <p:nvPr>
            <p:ph type="pic" sz="quarter" idx="14"/>
          </p:nvPr>
        </p:nvSpPr>
        <p:spPr bwMode="gray">
          <a:xfrm>
            <a:off x="4077842" y="0"/>
            <a:ext cx="8114954" cy="6858000"/>
          </a:xfrm>
          <a:custGeom>
            <a:avLst/>
            <a:gdLst>
              <a:gd name="connsiteX0" fmla="*/ 1341581 w 8112573"/>
              <a:gd name="connsiteY0" fmla="*/ 0 h 6858000"/>
              <a:gd name="connsiteX1" fmla="*/ 8112573 w 8112573"/>
              <a:gd name="connsiteY1" fmla="*/ 0 h 6858000"/>
              <a:gd name="connsiteX2" fmla="*/ 8112573 w 8112573"/>
              <a:gd name="connsiteY2" fmla="*/ 6858000 h 6858000"/>
              <a:gd name="connsiteX3" fmla="*/ 8112572 w 8112573"/>
              <a:gd name="connsiteY3" fmla="*/ 6858000 h 6858000"/>
              <a:gd name="connsiteX4" fmla="*/ 8112572 w 8112573"/>
              <a:gd name="connsiteY4" fmla="*/ 5739354 h 6858000"/>
              <a:gd name="connsiteX5" fmla="*/ 3275459 w 8112573"/>
              <a:gd name="connsiteY5" fmla="*/ 6858000 h 6858000"/>
              <a:gd name="connsiteX6" fmla="*/ 0 w 8112573"/>
              <a:gd name="connsiteY6" fmla="*/ 6858000 h 6858000"/>
              <a:gd name="connsiteX0" fmla="*/ 1341581 w 8112573"/>
              <a:gd name="connsiteY0" fmla="*/ 0 h 6858000"/>
              <a:gd name="connsiteX1" fmla="*/ 8112573 w 8112573"/>
              <a:gd name="connsiteY1" fmla="*/ 0 h 6858000"/>
              <a:gd name="connsiteX2" fmla="*/ 8112573 w 8112573"/>
              <a:gd name="connsiteY2" fmla="*/ 6858000 h 6858000"/>
              <a:gd name="connsiteX3" fmla="*/ 8112572 w 8112573"/>
              <a:gd name="connsiteY3" fmla="*/ 5739354 h 6858000"/>
              <a:gd name="connsiteX4" fmla="*/ 3275459 w 8112573"/>
              <a:gd name="connsiteY4" fmla="*/ 6858000 h 6858000"/>
              <a:gd name="connsiteX5" fmla="*/ 0 w 8112573"/>
              <a:gd name="connsiteY5" fmla="*/ 6858000 h 6858000"/>
              <a:gd name="connsiteX6" fmla="*/ 1341581 w 8112573"/>
              <a:gd name="connsiteY6" fmla="*/ 0 h 6858000"/>
              <a:gd name="connsiteX0" fmla="*/ 1341581 w 8112573"/>
              <a:gd name="connsiteY0" fmla="*/ 0 h 6858000"/>
              <a:gd name="connsiteX1" fmla="*/ 8112573 w 8112573"/>
              <a:gd name="connsiteY1" fmla="*/ 0 h 6858000"/>
              <a:gd name="connsiteX2" fmla="*/ 8112572 w 8112573"/>
              <a:gd name="connsiteY2" fmla="*/ 5739354 h 6858000"/>
              <a:gd name="connsiteX3" fmla="*/ 3275459 w 8112573"/>
              <a:gd name="connsiteY3" fmla="*/ 6858000 h 6858000"/>
              <a:gd name="connsiteX4" fmla="*/ 0 w 8112573"/>
              <a:gd name="connsiteY4" fmla="*/ 6858000 h 6858000"/>
              <a:gd name="connsiteX5" fmla="*/ 1341581 w 8112573"/>
              <a:gd name="connsiteY5" fmla="*/ 0 h 6858000"/>
              <a:gd name="connsiteX0" fmla="*/ 1341581 w 8114954"/>
              <a:gd name="connsiteY0" fmla="*/ 0 h 6858000"/>
              <a:gd name="connsiteX1" fmla="*/ 8112573 w 8114954"/>
              <a:gd name="connsiteY1" fmla="*/ 0 h 6858000"/>
              <a:gd name="connsiteX2" fmla="*/ 8114954 w 8114954"/>
              <a:gd name="connsiteY2" fmla="*/ 6003672 h 6858000"/>
              <a:gd name="connsiteX3" fmla="*/ 3275459 w 8114954"/>
              <a:gd name="connsiteY3" fmla="*/ 6858000 h 6858000"/>
              <a:gd name="connsiteX4" fmla="*/ 0 w 8114954"/>
              <a:gd name="connsiteY4" fmla="*/ 6858000 h 6858000"/>
              <a:gd name="connsiteX5" fmla="*/ 1341581 w 811495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4954" h="6858000">
                <a:moveTo>
                  <a:pt x="1341581" y="0"/>
                </a:moveTo>
                <a:lnTo>
                  <a:pt x="8112573" y="0"/>
                </a:lnTo>
                <a:cubicBezTo>
                  <a:pt x="8112573" y="1913118"/>
                  <a:pt x="8114954" y="4090554"/>
                  <a:pt x="8114954" y="6003672"/>
                </a:cubicBezTo>
                <a:lnTo>
                  <a:pt x="3275459" y="6858000"/>
                </a:lnTo>
                <a:lnTo>
                  <a:pt x="0" y="6858000"/>
                </a:lnTo>
                <a:lnTo>
                  <a:pt x="1341581" y="0"/>
                </a:lnTo>
                <a:close/>
              </a:path>
            </a:pathLst>
          </a:custGeom>
        </p:spPr>
        <p:txBody>
          <a:bodyPr wrap="square" tIns="540000" anchor="ctr">
            <a:noAutofit/>
          </a:bodyPr>
          <a:lstStyle>
            <a:lvl1pPr algn="ctr">
              <a:defRPr/>
            </a:lvl1pPr>
          </a:lstStyle>
          <a:p>
            <a:r>
              <a:rPr lang="en-US"/>
              <a:t>Click icon to add picture</a:t>
            </a:r>
            <a:endParaRPr lang="de-DE"/>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itle 7"/>
          <p:cNvSpPr>
            <a:spLocks noGrp="1"/>
          </p:cNvSpPr>
          <p:nvPr>
            <p:ph type="title" hasCustomPrompt="1"/>
          </p:nvPr>
        </p:nvSpPr>
        <p:spPr bwMode="gray">
          <a:xfrm>
            <a:off x="1976765" y="403540"/>
            <a:ext cx="9624002" cy="864000"/>
          </a:xfrm>
        </p:spPr>
        <p:txBody>
          <a:bodyPr/>
          <a:lstStyle>
            <a:lvl1pPr>
              <a:defRPr/>
            </a:lvl1pPr>
          </a:lstStyle>
          <a:p>
            <a:r>
              <a:rPr lang="en-US"/>
              <a:t>Click to edit Master title style</a:t>
            </a:r>
          </a:p>
        </p:txBody>
      </p:sp>
      <p:sp>
        <p:nvSpPr>
          <p:cNvPr id="55" name="Text Placeholder 54"/>
          <p:cNvSpPr>
            <a:spLocks noGrp="1"/>
          </p:cNvSpPr>
          <p:nvPr>
            <p:ph type="body" sz="quarter" idx="13"/>
          </p:nvPr>
        </p:nvSpPr>
        <p:spPr bwMode="gray">
          <a:xfrm>
            <a:off x="2005337" y="1843721"/>
            <a:ext cx="4680000" cy="4641030"/>
          </a:xfrm>
        </p:spPr>
        <p:txBody>
          <a:bodyPr/>
          <a:lstStyle>
            <a:lvl1pPr marL="270000" indent="-270000">
              <a:spcBef>
                <a:spcPts val="1800"/>
              </a:spcBef>
              <a:spcAft>
                <a:spcPts val="0"/>
              </a:spcAft>
              <a:buFontTx/>
              <a:buBlip>
                <a:blip r:embed="rId2"/>
              </a:buBlip>
              <a:defRPr sz="2000"/>
            </a:lvl1pPr>
            <a:lvl2pPr marL="540000" indent="-270000">
              <a:spcBef>
                <a:spcPts val="600"/>
              </a:spcBef>
              <a:spcAft>
                <a:spcPts val="0"/>
              </a:spcAft>
              <a:buFontTx/>
              <a:buBlip>
                <a:blip r:embed="rId3"/>
              </a:buBlip>
              <a:defRPr sz="2000"/>
            </a:lvl2pPr>
            <a:lvl3pPr marL="810000" indent="-270000">
              <a:spcBef>
                <a:spcPts val="600"/>
              </a:spcBef>
              <a:spcAft>
                <a:spcPts val="0"/>
              </a:spcAft>
              <a:buFontTx/>
              <a:buBlip>
                <a:blip r:embed="rId4"/>
              </a:buBlip>
              <a:defRPr sz="2000"/>
            </a:lvl3pPr>
            <a:lvl4pPr marL="1080000" indent="-270000">
              <a:spcBef>
                <a:spcPts val="600"/>
              </a:spcBef>
              <a:spcAft>
                <a:spcPts val="0"/>
              </a:spcAft>
              <a:buFontTx/>
              <a:buBlip>
                <a:blip r:embed="rId5"/>
              </a:buBlip>
              <a:defRPr sz="2000"/>
            </a:lvl4pPr>
            <a:lvl5pPr>
              <a:spcBef>
                <a:spcPts val="600"/>
              </a:spcBef>
              <a:spcAft>
                <a:spcPts val="0"/>
              </a:spcAft>
              <a:defRPr sz="2000"/>
            </a:lvl5pPr>
            <a:lvl6pPr>
              <a:spcBef>
                <a:spcPts val="600"/>
              </a:spcBef>
              <a:spcAft>
                <a:spcPts val="0"/>
              </a:spcAft>
              <a:defRPr sz="2000"/>
            </a:lvl6pPr>
            <a:lvl7pPr>
              <a:spcBef>
                <a:spcPts val="600"/>
              </a:spcBef>
              <a:spcAft>
                <a:spcPts val="0"/>
              </a:spcAft>
              <a:defRPr sz="2000"/>
            </a:lvl7pPr>
            <a:lvl8pPr>
              <a:spcBef>
                <a:spcPts val="600"/>
              </a:spcBef>
              <a:spcAft>
                <a:spcPts val="0"/>
              </a:spcAft>
              <a:defRPr sz="2000"/>
            </a:lvl8pPr>
            <a:lvl9pPr>
              <a:spcBef>
                <a:spcPts val="600"/>
              </a:spcBef>
              <a:spcAft>
                <a:spcPts val="0"/>
              </a:spcAft>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bwMode="gray"/>
        <p:txBody>
          <a:bodyPr/>
          <a:lstStyle/>
          <a:p>
            <a:fld id="{48FAAE86-FF76-44CC-A668-018373AE554F}" type="datetime1">
              <a:rPr lang="en-US" smtClean="0"/>
              <a:t>2/14/2019</a:t>
            </a:fld>
            <a:endParaRPr lang="en-US"/>
          </a:p>
        </p:txBody>
      </p:sp>
      <p:sp>
        <p:nvSpPr>
          <p:cNvPr id="4" name="Footer Placeholder 3"/>
          <p:cNvSpPr>
            <a:spLocks noGrp="1"/>
          </p:cNvSpPr>
          <p:nvPr>
            <p:ph type="ftr" sz="quarter" idx="11"/>
          </p:nvPr>
        </p:nvSpPr>
        <p:spPr bwMode="gray">
          <a:xfrm>
            <a:off x="974672" y="6617933"/>
            <a:ext cx="5710665" cy="108000"/>
          </a:xfrm>
        </p:spPr>
        <p:txBody>
          <a:bodyPr/>
          <a:lstStyle/>
          <a:p>
            <a:r>
              <a:rPr lang="en-US"/>
              <a:t>/// Bayer 16:9 Template /// June 2018</a:t>
            </a:r>
          </a:p>
        </p:txBody>
      </p:sp>
      <p:sp>
        <p:nvSpPr>
          <p:cNvPr id="5" name="Slide Number Placeholder 4"/>
          <p:cNvSpPr>
            <a:spLocks noGrp="1"/>
          </p:cNvSpPr>
          <p:nvPr>
            <p:ph type="sldNum" sz="quarter" idx="12"/>
          </p:nvPr>
        </p:nvSpPr>
        <p:spPr bwMode="gray">
          <a:xfrm>
            <a:off x="195843" y="6617933"/>
            <a:ext cx="392326" cy="108000"/>
          </a:xfrm>
        </p:spPr>
        <p:txBody>
          <a:bodyPr/>
          <a:lstStyle/>
          <a:p>
            <a:fld id="{EEAD9179-7A6B-4268-BEB2-F3B8EB06115B}" type="slidenum">
              <a:rPr lang="en-US" smtClean="0"/>
              <a:pPr/>
              <a:t>‹#›</a:t>
            </a:fld>
            <a:endParaRPr lang="en-US"/>
          </a:p>
        </p:txBody>
      </p:sp>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gray">
          <a:xfrm>
            <a:off x="701832" y="704850"/>
            <a:ext cx="720000"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bwMode="black">
          <a:xfrm>
            <a:off x="7804236" y="1"/>
            <a:ext cx="4386177" cy="6858000"/>
            <a:chOff x="7804236" y="1"/>
            <a:chExt cx="4386177" cy="6858000"/>
          </a:xfrm>
        </p:grpSpPr>
        <p:sp>
          <p:nvSpPr>
            <p:cNvPr id="19" name="Freeform 6"/>
            <p:cNvSpPr>
              <a:spLocks/>
            </p:cNvSpPr>
            <p:nvPr userDrawn="1"/>
          </p:nvSpPr>
          <p:spPr bwMode="black">
            <a:xfrm>
              <a:off x="7804236" y="1"/>
              <a:ext cx="2489310" cy="6858000"/>
            </a:xfrm>
            <a:custGeom>
              <a:avLst/>
              <a:gdLst>
                <a:gd name="T0" fmla="*/ 9 w 1857"/>
                <a:gd name="T1" fmla="*/ 5116 h 5116"/>
                <a:gd name="T2" fmla="*/ 1857 w 1857"/>
                <a:gd name="T3" fmla="*/ 0 h 5116"/>
                <a:gd name="T4" fmla="*/ 1847 w 1857"/>
                <a:gd name="T5" fmla="*/ 0 h 5116"/>
                <a:gd name="T6" fmla="*/ 0 w 1857"/>
                <a:gd name="T7" fmla="*/ 5116 h 5116"/>
                <a:gd name="T8" fmla="*/ 9 w 1857"/>
                <a:gd name="T9" fmla="*/ 5116 h 5116"/>
              </a:gdLst>
              <a:ahLst/>
              <a:cxnLst>
                <a:cxn ang="0">
                  <a:pos x="T0" y="T1"/>
                </a:cxn>
                <a:cxn ang="0">
                  <a:pos x="T2" y="T3"/>
                </a:cxn>
                <a:cxn ang="0">
                  <a:pos x="T4" y="T5"/>
                </a:cxn>
                <a:cxn ang="0">
                  <a:pos x="T6" y="T7"/>
                </a:cxn>
                <a:cxn ang="0">
                  <a:pos x="T8" y="T9"/>
                </a:cxn>
              </a:cxnLst>
              <a:rect l="0" t="0" r="r" b="b"/>
              <a:pathLst>
                <a:path w="1857" h="5116">
                  <a:moveTo>
                    <a:pt x="9" y="5116"/>
                  </a:moveTo>
                  <a:lnTo>
                    <a:pt x="1857" y="0"/>
                  </a:lnTo>
                  <a:lnTo>
                    <a:pt x="1847" y="0"/>
                  </a:lnTo>
                  <a:lnTo>
                    <a:pt x="0" y="5116"/>
                  </a:lnTo>
                  <a:lnTo>
                    <a:pt x="9" y="5116"/>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black">
            <a:xfrm>
              <a:off x="8456276" y="1408976"/>
              <a:ext cx="3734137" cy="5449024"/>
            </a:xfrm>
            <a:custGeom>
              <a:avLst/>
              <a:gdLst>
                <a:gd name="T0" fmla="*/ 0 w 2785"/>
                <a:gd name="T1" fmla="*/ 4064 h 4064"/>
                <a:gd name="T2" fmla="*/ 11 w 2785"/>
                <a:gd name="T3" fmla="*/ 4064 h 4064"/>
                <a:gd name="T4" fmla="*/ 2785 w 2785"/>
                <a:gd name="T5" fmla="*/ 17 h 4064"/>
                <a:gd name="T6" fmla="*/ 2785 w 2785"/>
                <a:gd name="T7" fmla="*/ 0 h 4064"/>
                <a:gd name="T8" fmla="*/ 0 w 2785"/>
                <a:gd name="T9" fmla="*/ 4064 h 4064"/>
              </a:gdLst>
              <a:ahLst/>
              <a:cxnLst>
                <a:cxn ang="0">
                  <a:pos x="T0" y="T1"/>
                </a:cxn>
                <a:cxn ang="0">
                  <a:pos x="T2" y="T3"/>
                </a:cxn>
                <a:cxn ang="0">
                  <a:pos x="T4" y="T5"/>
                </a:cxn>
                <a:cxn ang="0">
                  <a:pos x="T6" y="T7"/>
                </a:cxn>
                <a:cxn ang="0">
                  <a:pos x="T8" y="T9"/>
                </a:cxn>
              </a:cxnLst>
              <a:rect l="0" t="0" r="r" b="b"/>
              <a:pathLst>
                <a:path w="2785" h="4064">
                  <a:moveTo>
                    <a:pt x="0" y="4064"/>
                  </a:moveTo>
                  <a:lnTo>
                    <a:pt x="11" y="4064"/>
                  </a:lnTo>
                  <a:lnTo>
                    <a:pt x="2785" y="17"/>
                  </a:lnTo>
                  <a:lnTo>
                    <a:pt x="2785" y="0"/>
                  </a:lnTo>
                  <a:lnTo>
                    <a:pt x="0" y="40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32296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p:bg>
      <p:bgPr>
        <a:solidFill>
          <a:schemeClr val="tx2"/>
        </a:solidFill>
        <a:effectLst/>
      </p:bgPr>
    </p:bg>
    <p:spTree>
      <p:nvGrpSpPr>
        <p:cNvPr id="1" name=""/>
        <p:cNvGrpSpPr/>
        <p:nvPr/>
      </p:nvGrpSpPr>
      <p:grpSpPr>
        <a:xfrm>
          <a:off x="0" y="0"/>
          <a:ext cx="0" cy="0"/>
          <a:chOff x="0" y="0"/>
          <a:chExt cx="0" cy="0"/>
        </a:xfrm>
      </p:grpSpPr>
      <p:sp>
        <p:nvSpPr>
          <p:cNvPr id="6" name="Freeform 5"/>
          <p:cNvSpPr/>
          <p:nvPr/>
        </p:nvSpPr>
        <p:spPr bwMode="invGray">
          <a:xfrm>
            <a:off x="0" y="0"/>
            <a:ext cx="2104575" cy="6861175"/>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1175"/>
              <a:gd name="connsiteX1" fmla="*/ 2104575 w 2104575"/>
              <a:gd name="connsiteY1" fmla="*/ 0 h 6861175"/>
              <a:gd name="connsiteX2" fmla="*/ 650732 w 2104575"/>
              <a:gd name="connsiteY2" fmla="*/ 6861175 h 6861175"/>
              <a:gd name="connsiteX3" fmla="*/ 0 w 2104575"/>
              <a:gd name="connsiteY3" fmla="*/ 6858000 h 6861175"/>
              <a:gd name="connsiteX4" fmla="*/ 0 w 2104575"/>
              <a:gd name="connsiteY4" fmla="*/ 0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1175">
                <a:moveTo>
                  <a:pt x="0" y="0"/>
                </a:moveTo>
                <a:lnTo>
                  <a:pt x="2104575" y="0"/>
                </a:lnTo>
                <a:lnTo>
                  <a:pt x="650732" y="6861175"/>
                </a:lnTo>
                <a:lnTo>
                  <a:pt x="0" y="6858000"/>
                </a:lnTo>
                <a:lnTo>
                  <a:pt x="0" y="0"/>
                </a:lnTo>
                <a:close/>
              </a:path>
            </a:pathLst>
          </a:custGeom>
          <a:gradFill flip="none" rotWithShape="1">
            <a:gsLst>
              <a:gs pos="0">
                <a:srgbClr val="E61A5D"/>
              </a:gs>
              <a:gs pos="50000">
                <a:srgbClr val="E61A5D"/>
              </a:gs>
              <a:gs pos="84000">
                <a:srgbClr val="E61A5D">
                  <a:alpha val="0"/>
                </a:srgb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err="1"/>
          </a:p>
        </p:txBody>
      </p:sp>
      <p:sp>
        <p:nvSpPr>
          <p:cNvPr id="3" name="Date Placeholder 2"/>
          <p:cNvSpPr>
            <a:spLocks noGrp="1"/>
          </p:cNvSpPr>
          <p:nvPr>
            <p:ph type="dt" sz="half" idx="10"/>
          </p:nvPr>
        </p:nvSpPr>
        <p:spPr bwMode="gray"/>
        <p:txBody>
          <a:bodyPr/>
          <a:lstStyle/>
          <a:p>
            <a:fld id="{37D638D7-8796-4CCC-8CE6-AEAD9E04E798}" type="datetime1">
              <a:rPr lang="en-US" smtClean="0"/>
              <a:t>2/14/2019</a:t>
            </a:fld>
            <a:endParaRPr lang="en-US"/>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smtClean="0"/>
              <a:pPr/>
              <a:t>‹#›</a:t>
            </a:fld>
            <a:endParaRPr lang="en-US"/>
          </a:p>
        </p:txBody>
      </p:sp>
      <p:sp>
        <p:nvSpPr>
          <p:cNvPr id="26" name="Subtitle 2"/>
          <p:cNvSpPr>
            <a:spLocks noGrp="1"/>
          </p:cNvSpPr>
          <p:nvPr>
            <p:ph type="subTitle" idx="1"/>
          </p:nvPr>
        </p:nvSpPr>
        <p:spPr bwMode="black">
          <a:xfrm>
            <a:off x="6846097" y="3064854"/>
            <a:ext cx="4500000" cy="720000"/>
          </a:xfrm>
        </p:spPr>
        <p:txBody>
          <a:bodyPr anchor="t"/>
          <a:lstStyle>
            <a:lvl1pPr marL="0" indent="0" algn="l">
              <a:buNone/>
              <a:defRPr sz="2400" b="1">
                <a:solidFill>
                  <a:schemeClr val="accent1"/>
                </a:solidFill>
              </a:defRPr>
            </a:lvl1pPr>
            <a:lvl2pPr marL="0" indent="0" algn="l">
              <a:buNone/>
              <a:defRPr sz="2400" b="1">
                <a:solidFill>
                  <a:schemeClr val="accent1"/>
                </a:solidFill>
              </a:defRPr>
            </a:lvl2pPr>
            <a:lvl3pPr marL="0" indent="0" algn="l">
              <a:buNone/>
              <a:defRPr sz="2400" b="1">
                <a:solidFill>
                  <a:schemeClr val="accent1"/>
                </a:solidFill>
              </a:defRPr>
            </a:lvl3pPr>
            <a:lvl4pPr marL="0" indent="0" algn="l">
              <a:buNone/>
              <a:defRPr sz="2400" b="1">
                <a:solidFill>
                  <a:schemeClr val="accent1"/>
                </a:solidFill>
              </a:defRPr>
            </a:lvl4pPr>
            <a:lvl5pPr marL="0" indent="0" algn="l">
              <a:buNone/>
              <a:defRPr sz="2400" b="1">
                <a:solidFill>
                  <a:schemeClr val="accent1"/>
                </a:solidFill>
              </a:defRPr>
            </a:lvl5pPr>
            <a:lvl6pPr marL="0" indent="0" algn="l">
              <a:buNone/>
              <a:defRPr sz="2400" b="1">
                <a:solidFill>
                  <a:schemeClr val="accent1"/>
                </a:solidFill>
              </a:defRPr>
            </a:lvl6pPr>
            <a:lvl7pPr marL="0" indent="0" algn="l">
              <a:buNone/>
              <a:defRPr sz="2400" b="1">
                <a:solidFill>
                  <a:schemeClr val="accent1"/>
                </a:solidFill>
              </a:defRPr>
            </a:lvl7pPr>
            <a:lvl8pPr marL="0" indent="0" algn="l">
              <a:buNone/>
              <a:defRPr sz="2400" b="1">
                <a:solidFill>
                  <a:schemeClr val="accent1"/>
                </a:solidFill>
              </a:defRPr>
            </a:lvl8pPr>
            <a:lvl9pPr marL="0" indent="0" algn="l">
              <a:buNone/>
              <a:defRPr sz="2400" b="1">
                <a:solidFill>
                  <a:schemeClr val="accent1"/>
                </a:solidFill>
              </a:defRPr>
            </a:lvl9pPr>
          </a:lstStyle>
          <a:p>
            <a:pPr lvl="0"/>
            <a:r>
              <a:rPr lang="en-US"/>
              <a:t>Click to edit Master subtitle style</a:t>
            </a:r>
          </a:p>
        </p:txBody>
      </p:sp>
      <p:sp>
        <p:nvSpPr>
          <p:cNvPr id="2" name="Title 1"/>
          <p:cNvSpPr>
            <a:spLocks noGrp="1"/>
          </p:cNvSpPr>
          <p:nvPr>
            <p:ph type="title"/>
          </p:nvPr>
        </p:nvSpPr>
        <p:spPr bwMode="black">
          <a:xfrm>
            <a:off x="1809949" y="1473902"/>
            <a:ext cx="4140000" cy="1440753"/>
          </a:xfrm>
        </p:spPr>
        <p:txBody>
          <a:bodyPr anchor="b"/>
          <a:lstStyle>
            <a:lvl1pPr algn="r">
              <a:defRPr sz="4800" i="1">
                <a:solidFill>
                  <a:schemeClr val="bg1"/>
                </a:solidFill>
              </a:defRPr>
            </a:lvl1pPr>
          </a:lstStyle>
          <a:p>
            <a:r>
              <a:rPr lang="en-US"/>
              <a:t>Click to edit Master title style</a:t>
            </a:r>
          </a:p>
        </p:txBody>
      </p:sp>
      <p:grpSp>
        <p:nvGrpSpPr>
          <p:cNvPr id="49" name="Group 48"/>
          <p:cNvGrpSpPr/>
          <p:nvPr/>
        </p:nvGrpSpPr>
        <p:grpSpPr bwMode="black">
          <a:xfrm>
            <a:off x="4710111" y="1"/>
            <a:ext cx="2593510" cy="6858000"/>
            <a:chOff x="4710111" y="1"/>
            <a:chExt cx="2593510" cy="6858000"/>
          </a:xfrm>
        </p:grpSpPr>
        <p:sp>
          <p:nvSpPr>
            <p:cNvPr id="50" name="Freeform 6"/>
            <p:cNvSpPr>
              <a:spLocks/>
            </p:cNvSpPr>
            <p:nvPr userDrawn="1"/>
          </p:nvSpPr>
          <p:spPr bwMode="black">
            <a:xfrm>
              <a:off x="4710111" y="1"/>
              <a:ext cx="2393982" cy="6858000"/>
            </a:xfrm>
            <a:custGeom>
              <a:avLst/>
              <a:gdLst>
                <a:gd name="T0" fmla="*/ 9 w 1781"/>
                <a:gd name="T1" fmla="*/ 5102 h 5102"/>
                <a:gd name="T2" fmla="*/ 1781 w 1781"/>
                <a:gd name="T3" fmla="*/ 0 h 5102"/>
                <a:gd name="T4" fmla="*/ 1770 w 1781"/>
                <a:gd name="T5" fmla="*/ 0 h 5102"/>
                <a:gd name="T6" fmla="*/ 0 w 1781"/>
                <a:gd name="T7" fmla="*/ 5102 h 5102"/>
                <a:gd name="T8" fmla="*/ 9 w 1781"/>
                <a:gd name="T9" fmla="*/ 5102 h 5102"/>
              </a:gdLst>
              <a:ahLst/>
              <a:cxnLst>
                <a:cxn ang="0">
                  <a:pos x="T0" y="T1"/>
                </a:cxn>
                <a:cxn ang="0">
                  <a:pos x="T2" y="T3"/>
                </a:cxn>
                <a:cxn ang="0">
                  <a:pos x="T4" y="T5"/>
                </a:cxn>
                <a:cxn ang="0">
                  <a:pos x="T6" y="T7"/>
                </a:cxn>
                <a:cxn ang="0">
                  <a:pos x="T8" y="T9"/>
                </a:cxn>
              </a:cxnLst>
              <a:rect l="0" t="0" r="r" b="b"/>
              <a:pathLst>
                <a:path w="1781" h="5102">
                  <a:moveTo>
                    <a:pt x="9" y="5102"/>
                  </a:moveTo>
                  <a:lnTo>
                    <a:pt x="1781" y="0"/>
                  </a:lnTo>
                  <a:lnTo>
                    <a:pt x="1770" y="0"/>
                  </a:lnTo>
                  <a:lnTo>
                    <a:pt x="0" y="5102"/>
                  </a:lnTo>
                  <a:lnTo>
                    <a:pt x="9" y="510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
            <p:cNvSpPr>
              <a:spLocks/>
            </p:cNvSpPr>
            <p:nvPr userDrawn="1"/>
          </p:nvSpPr>
          <p:spPr bwMode="black">
            <a:xfrm>
              <a:off x="5945695" y="2"/>
              <a:ext cx="1357926" cy="6857998"/>
            </a:xfrm>
            <a:custGeom>
              <a:avLst/>
              <a:gdLst>
                <a:gd name="T0" fmla="*/ 9 w 1013"/>
                <a:gd name="T1" fmla="*/ 5116 h 5116"/>
                <a:gd name="T2" fmla="*/ 1013 w 1013"/>
                <a:gd name="T3" fmla="*/ 0 h 5116"/>
                <a:gd name="T4" fmla="*/ 1004 w 1013"/>
                <a:gd name="T5" fmla="*/ 0 h 5116"/>
                <a:gd name="T6" fmla="*/ 0 w 1013"/>
                <a:gd name="T7" fmla="*/ 5116 h 5116"/>
                <a:gd name="T8" fmla="*/ 9 w 1013"/>
                <a:gd name="T9" fmla="*/ 5116 h 5116"/>
              </a:gdLst>
              <a:ahLst/>
              <a:cxnLst>
                <a:cxn ang="0">
                  <a:pos x="T0" y="T1"/>
                </a:cxn>
                <a:cxn ang="0">
                  <a:pos x="T2" y="T3"/>
                </a:cxn>
                <a:cxn ang="0">
                  <a:pos x="T4" y="T5"/>
                </a:cxn>
                <a:cxn ang="0">
                  <a:pos x="T6" y="T7"/>
                </a:cxn>
                <a:cxn ang="0">
                  <a:pos x="T8" y="T9"/>
                </a:cxn>
              </a:cxnLst>
              <a:rect l="0" t="0" r="r" b="b"/>
              <a:pathLst>
                <a:path w="1013" h="5116">
                  <a:moveTo>
                    <a:pt x="9" y="5116"/>
                  </a:moveTo>
                  <a:lnTo>
                    <a:pt x="1013" y="0"/>
                  </a:lnTo>
                  <a:lnTo>
                    <a:pt x="1004" y="0"/>
                  </a:lnTo>
                  <a:lnTo>
                    <a:pt x="0" y="5116"/>
                  </a:lnTo>
                  <a:lnTo>
                    <a:pt x="9" y="51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97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2">
    <p:bg>
      <p:bgPr>
        <a:solidFill>
          <a:schemeClr val="accent2"/>
        </a:solidFill>
        <a:effectLst/>
      </p:bgPr>
    </p:bg>
    <p:spTree>
      <p:nvGrpSpPr>
        <p:cNvPr id="1" name=""/>
        <p:cNvGrpSpPr/>
        <p:nvPr/>
      </p:nvGrpSpPr>
      <p:grpSpPr>
        <a:xfrm>
          <a:off x="0" y="0"/>
          <a:ext cx="0" cy="0"/>
          <a:chOff x="0" y="0"/>
          <a:chExt cx="0" cy="0"/>
        </a:xfrm>
      </p:grpSpPr>
      <p:grpSp>
        <p:nvGrpSpPr>
          <p:cNvPr id="36" name="Group 35"/>
          <p:cNvGrpSpPr/>
          <p:nvPr/>
        </p:nvGrpSpPr>
        <p:grpSpPr bwMode="black">
          <a:xfrm>
            <a:off x="5739926" y="0"/>
            <a:ext cx="6450487" cy="6858000"/>
            <a:chOff x="-7368753" y="-1854009"/>
            <a:chExt cx="6299342" cy="6697306"/>
          </a:xfrm>
        </p:grpSpPr>
        <p:sp>
          <p:nvSpPr>
            <p:cNvPr id="37" name="Freeform 6"/>
            <p:cNvSpPr>
              <a:spLocks/>
            </p:cNvSpPr>
            <p:nvPr userDrawn="1"/>
          </p:nvSpPr>
          <p:spPr bwMode="black">
            <a:xfrm>
              <a:off x="-3543591" y="1231517"/>
              <a:ext cx="2474180" cy="3611780"/>
            </a:xfrm>
            <a:custGeom>
              <a:avLst/>
              <a:gdLst>
                <a:gd name="T0" fmla="*/ 0 w 1890"/>
                <a:gd name="T1" fmla="*/ 2759 h 2759"/>
                <a:gd name="T2" fmla="*/ 12 w 1890"/>
                <a:gd name="T3" fmla="*/ 2759 h 2759"/>
                <a:gd name="T4" fmla="*/ 1890 w 1890"/>
                <a:gd name="T5" fmla="*/ 17 h 2759"/>
                <a:gd name="T6" fmla="*/ 1890 w 1890"/>
                <a:gd name="T7" fmla="*/ 0 h 2759"/>
                <a:gd name="T8" fmla="*/ 0 w 1890"/>
                <a:gd name="T9" fmla="*/ 2759 h 2759"/>
              </a:gdLst>
              <a:ahLst/>
              <a:cxnLst>
                <a:cxn ang="0">
                  <a:pos x="T0" y="T1"/>
                </a:cxn>
                <a:cxn ang="0">
                  <a:pos x="T2" y="T3"/>
                </a:cxn>
                <a:cxn ang="0">
                  <a:pos x="T4" y="T5"/>
                </a:cxn>
                <a:cxn ang="0">
                  <a:pos x="T6" y="T7"/>
                </a:cxn>
                <a:cxn ang="0">
                  <a:pos x="T8" y="T9"/>
                </a:cxn>
              </a:cxnLst>
              <a:rect l="0" t="0" r="r" b="b"/>
              <a:pathLst>
                <a:path w="1890" h="2759">
                  <a:moveTo>
                    <a:pt x="0" y="2759"/>
                  </a:moveTo>
                  <a:lnTo>
                    <a:pt x="12" y="2759"/>
                  </a:lnTo>
                  <a:lnTo>
                    <a:pt x="1890" y="17"/>
                  </a:lnTo>
                  <a:lnTo>
                    <a:pt x="1890" y="0"/>
                  </a:lnTo>
                  <a:lnTo>
                    <a:pt x="0" y="27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sp>
          <p:nvSpPr>
            <p:cNvPr id="38" name="Freeform 7"/>
            <p:cNvSpPr>
              <a:spLocks/>
            </p:cNvSpPr>
            <p:nvPr userDrawn="1"/>
          </p:nvSpPr>
          <p:spPr bwMode="black">
            <a:xfrm>
              <a:off x="-7368753" y="-1854009"/>
              <a:ext cx="1327417" cy="6697305"/>
            </a:xfrm>
            <a:custGeom>
              <a:avLst/>
              <a:gdLst>
                <a:gd name="T0" fmla="*/ 10 w 1014"/>
                <a:gd name="T1" fmla="*/ 5116 h 5116"/>
                <a:gd name="T2" fmla="*/ 1014 w 1014"/>
                <a:gd name="T3" fmla="*/ 0 h 5116"/>
                <a:gd name="T4" fmla="*/ 1007 w 1014"/>
                <a:gd name="T5" fmla="*/ 0 h 5116"/>
                <a:gd name="T6" fmla="*/ 0 w 1014"/>
                <a:gd name="T7" fmla="*/ 5116 h 5116"/>
                <a:gd name="T8" fmla="*/ 10 w 1014"/>
                <a:gd name="T9" fmla="*/ 5116 h 5116"/>
              </a:gdLst>
              <a:ahLst/>
              <a:cxnLst>
                <a:cxn ang="0">
                  <a:pos x="T0" y="T1"/>
                </a:cxn>
                <a:cxn ang="0">
                  <a:pos x="T2" y="T3"/>
                </a:cxn>
                <a:cxn ang="0">
                  <a:pos x="T4" y="T5"/>
                </a:cxn>
                <a:cxn ang="0">
                  <a:pos x="T6" y="T7"/>
                </a:cxn>
                <a:cxn ang="0">
                  <a:pos x="T8" y="T9"/>
                </a:cxn>
              </a:cxnLst>
              <a:rect l="0" t="0" r="r" b="b"/>
              <a:pathLst>
                <a:path w="1014" h="5116">
                  <a:moveTo>
                    <a:pt x="10" y="5116"/>
                  </a:moveTo>
                  <a:lnTo>
                    <a:pt x="1014" y="0"/>
                  </a:lnTo>
                  <a:lnTo>
                    <a:pt x="1007" y="0"/>
                  </a:lnTo>
                  <a:lnTo>
                    <a:pt x="0" y="5116"/>
                  </a:lnTo>
                  <a:lnTo>
                    <a:pt x="10" y="5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grpSp>
      <p:sp>
        <p:nvSpPr>
          <p:cNvPr id="6" name="Freeform 5"/>
          <p:cNvSpPr/>
          <p:nvPr/>
        </p:nvSpPr>
        <p:spPr bwMode="ltGray">
          <a:xfrm>
            <a:off x="0" y="0"/>
            <a:ext cx="2104575" cy="6860381"/>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0381"/>
              <a:gd name="connsiteX1" fmla="*/ 2104575 w 2104575"/>
              <a:gd name="connsiteY1" fmla="*/ 0 h 6860381"/>
              <a:gd name="connsiteX2" fmla="*/ 645970 w 2104575"/>
              <a:gd name="connsiteY2" fmla="*/ 6860381 h 6860381"/>
              <a:gd name="connsiteX3" fmla="*/ 0 w 2104575"/>
              <a:gd name="connsiteY3" fmla="*/ 6858000 h 6860381"/>
              <a:gd name="connsiteX4" fmla="*/ 0 w 2104575"/>
              <a:gd name="connsiteY4" fmla="*/ 0 h 68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0381">
                <a:moveTo>
                  <a:pt x="0" y="0"/>
                </a:moveTo>
                <a:lnTo>
                  <a:pt x="2104575" y="0"/>
                </a:lnTo>
                <a:lnTo>
                  <a:pt x="645970" y="6860381"/>
                </a:lnTo>
                <a:lnTo>
                  <a:pt x="0" y="6858000"/>
                </a:lnTo>
                <a:lnTo>
                  <a:pt x="0" y="0"/>
                </a:lnTo>
                <a:close/>
              </a:path>
            </a:pathLst>
          </a:custGeom>
          <a:gradFill flip="none" rotWithShape="1">
            <a:gsLst>
              <a:gs pos="0">
                <a:srgbClr val="00A5E2"/>
              </a:gs>
              <a:gs pos="50000">
                <a:srgbClr val="00A5E2"/>
              </a:gs>
              <a:gs pos="84000">
                <a:schemeClr val="accent2">
                  <a:alpha val="0"/>
                </a:scheme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err="1"/>
          </a:p>
        </p:txBody>
      </p:sp>
      <p:sp>
        <p:nvSpPr>
          <p:cNvPr id="2" name="Title 1"/>
          <p:cNvSpPr>
            <a:spLocks noGrp="1"/>
          </p:cNvSpPr>
          <p:nvPr>
            <p:ph type="title"/>
          </p:nvPr>
        </p:nvSpPr>
        <p:spPr bwMode="black">
          <a:xfrm>
            <a:off x="6678387" y="2989333"/>
            <a:ext cx="4500000" cy="1440753"/>
          </a:xfrm>
        </p:spPr>
        <p:txBody>
          <a:bodyPr anchor="t"/>
          <a:lstStyle>
            <a:lvl1pPr algn="l">
              <a:defRPr sz="4800" i="1">
                <a:solidFill>
                  <a:schemeClr val="bg1"/>
                </a:solidFill>
              </a:defRPr>
            </a:lvl1pPr>
          </a:lstStyle>
          <a:p>
            <a:r>
              <a:rPr lang="en-US"/>
              <a:t>Click to edit Master title style</a:t>
            </a:r>
          </a:p>
        </p:txBody>
      </p:sp>
      <p:sp>
        <p:nvSpPr>
          <p:cNvPr id="3" name="Date Placeholder 2"/>
          <p:cNvSpPr>
            <a:spLocks noGrp="1"/>
          </p:cNvSpPr>
          <p:nvPr>
            <p:ph type="dt" sz="half" idx="10"/>
          </p:nvPr>
        </p:nvSpPr>
        <p:spPr bwMode="gray"/>
        <p:txBody>
          <a:bodyPr/>
          <a:lstStyle/>
          <a:p>
            <a:fld id="{DD080DD9-49B8-4603-936C-6A08F0541BA0}" type="datetime1">
              <a:rPr lang="en-US" smtClean="0"/>
              <a:t>2/14/2019</a:t>
            </a:fld>
            <a:endParaRPr lang="en-US"/>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smtClean="0"/>
              <a:pPr/>
              <a:t>‹#›</a:t>
            </a:fld>
            <a:endParaRPr lang="en-US"/>
          </a:p>
        </p:txBody>
      </p:sp>
      <p:sp>
        <p:nvSpPr>
          <p:cNvPr id="26" name="Subtitle 2"/>
          <p:cNvSpPr>
            <a:spLocks noGrp="1"/>
          </p:cNvSpPr>
          <p:nvPr>
            <p:ph type="subTitle" idx="1"/>
          </p:nvPr>
        </p:nvSpPr>
        <p:spPr bwMode="black">
          <a:xfrm>
            <a:off x="1902190" y="2134650"/>
            <a:ext cx="4500000" cy="720000"/>
          </a:xfrm>
        </p:spPr>
        <p:txBody>
          <a:bodyPr anchor="b"/>
          <a:lstStyle>
            <a:lvl1pPr marL="0" indent="0" algn="r">
              <a:buNone/>
              <a:defRPr sz="2400" b="1">
                <a:solidFill>
                  <a:schemeClr val="accent1"/>
                </a:solidFill>
              </a:defRPr>
            </a:lvl1pPr>
            <a:lvl2pPr marL="0" indent="0" algn="l">
              <a:buNone/>
              <a:defRPr sz="2400" b="1">
                <a:solidFill>
                  <a:schemeClr val="accent1"/>
                </a:solidFill>
              </a:defRPr>
            </a:lvl2pPr>
            <a:lvl3pPr marL="0" indent="0" algn="l">
              <a:buNone/>
              <a:defRPr sz="2400" b="1">
                <a:solidFill>
                  <a:schemeClr val="accent1"/>
                </a:solidFill>
              </a:defRPr>
            </a:lvl3pPr>
            <a:lvl4pPr marL="0" indent="0" algn="l">
              <a:buNone/>
              <a:defRPr sz="2400" b="1">
                <a:solidFill>
                  <a:schemeClr val="accent1"/>
                </a:solidFill>
              </a:defRPr>
            </a:lvl4pPr>
            <a:lvl5pPr marL="0" indent="0" algn="l">
              <a:buNone/>
              <a:defRPr sz="2400" b="1">
                <a:solidFill>
                  <a:schemeClr val="accent1"/>
                </a:solidFill>
              </a:defRPr>
            </a:lvl5pPr>
            <a:lvl6pPr marL="0" indent="0" algn="l">
              <a:buNone/>
              <a:defRPr sz="2400" b="1">
                <a:solidFill>
                  <a:schemeClr val="accent1"/>
                </a:solidFill>
              </a:defRPr>
            </a:lvl6pPr>
            <a:lvl7pPr marL="0" indent="0" algn="l">
              <a:buNone/>
              <a:defRPr sz="2400" b="1">
                <a:solidFill>
                  <a:schemeClr val="accent1"/>
                </a:solidFill>
              </a:defRPr>
            </a:lvl7pPr>
            <a:lvl8pPr marL="0" indent="0" algn="l">
              <a:buNone/>
              <a:defRPr sz="2400" b="1">
                <a:solidFill>
                  <a:schemeClr val="accent1"/>
                </a:solidFill>
              </a:defRPr>
            </a:lvl8pPr>
            <a:lvl9pPr marL="0" indent="0" algn="l">
              <a:buNone/>
              <a:defRPr sz="2400" b="1">
                <a:solidFill>
                  <a:schemeClr val="accent1"/>
                </a:solidFill>
              </a:defRPr>
            </a:lvl9pPr>
          </a:lstStyle>
          <a:p>
            <a:pPr lvl="0"/>
            <a:r>
              <a:rPr lang="en-US"/>
              <a:t>Click to edit Master subtitle style</a:t>
            </a:r>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93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3">
    <p:bg>
      <p:bgPr>
        <a:solidFill>
          <a:schemeClr val="accent4"/>
        </a:solidFill>
        <a:effectLst/>
      </p:bgPr>
    </p:bg>
    <p:spTree>
      <p:nvGrpSpPr>
        <p:cNvPr id="1" name=""/>
        <p:cNvGrpSpPr/>
        <p:nvPr/>
      </p:nvGrpSpPr>
      <p:grpSpPr>
        <a:xfrm>
          <a:off x="0" y="0"/>
          <a:ext cx="0" cy="0"/>
          <a:chOff x="0" y="0"/>
          <a:chExt cx="0" cy="0"/>
        </a:xfrm>
      </p:grpSpPr>
      <p:sp>
        <p:nvSpPr>
          <p:cNvPr id="6" name="Freeform 5"/>
          <p:cNvSpPr/>
          <p:nvPr/>
        </p:nvSpPr>
        <p:spPr bwMode="ltGray">
          <a:xfrm>
            <a:off x="0" y="0"/>
            <a:ext cx="2104575" cy="6860381"/>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0381"/>
              <a:gd name="connsiteX1" fmla="*/ 2104575 w 2104575"/>
              <a:gd name="connsiteY1" fmla="*/ 0 h 6860381"/>
              <a:gd name="connsiteX2" fmla="*/ 645970 w 2104575"/>
              <a:gd name="connsiteY2" fmla="*/ 6860381 h 6860381"/>
              <a:gd name="connsiteX3" fmla="*/ 0 w 2104575"/>
              <a:gd name="connsiteY3" fmla="*/ 6858000 h 6860381"/>
              <a:gd name="connsiteX4" fmla="*/ 0 w 2104575"/>
              <a:gd name="connsiteY4" fmla="*/ 0 h 68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0381">
                <a:moveTo>
                  <a:pt x="0" y="0"/>
                </a:moveTo>
                <a:lnTo>
                  <a:pt x="2104575" y="0"/>
                </a:lnTo>
                <a:lnTo>
                  <a:pt x="645970" y="6860381"/>
                </a:lnTo>
                <a:lnTo>
                  <a:pt x="0" y="6858000"/>
                </a:lnTo>
                <a:lnTo>
                  <a:pt x="0" y="0"/>
                </a:lnTo>
                <a:close/>
              </a:path>
            </a:pathLst>
          </a:custGeom>
          <a:gradFill flip="none" rotWithShape="1">
            <a:gsLst>
              <a:gs pos="0">
                <a:srgbClr val="74C713"/>
              </a:gs>
              <a:gs pos="50000">
                <a:srgbClr val="74C713"/>
              </a:gs>
              <a:gs pos="84000">
                <a:srgbClr val="74C713">
                  <a:alpha val="0"/>
                </a:srgb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err="1"/>
          </a:p>
        </p:txBody>
      </p:sp>
      <p:sp>
        <p:nvSpPr>
          <p:cNvPr id="2" name="Title 1"/>
          <p:cNvSpPr>
            <a:spLocks noGrp="1"/>
          </p:cNvSpPr>
          <p:nvPr>
            <p:ph type="title"/>
          </p:nvPr>
        </p:nvSpPr>
        <p:spPr bwMode="black">
          <a:xfrm>
            <a:off x="4854344" y="1462158"/>
            <a:ext cx="4500000" cy="1440753"/>
          </a:xfrm>
        </p:spPr>
        <p:txBody>
          <a:bodyPr anchor="b"/>
          <a:lstStyle>
            <a:lvl1pPr algn="l">
              <a:defRPr sz="4800" i="1">
                <a:solidFill>
                  <a:schemeClr val="bg1"/>
                </a:solidFill>
              </a:defRPr>
            </a:lvl1pPr>
          </a:lstStyle>
          <a:p>
            <a:r>
              <a:rPr lang="en-US"/>
              <a:t>Click to edit Master title style</a:t>
            </a:r>
          </a:p>
        </p:txBody>
      </p:sp>
      <p:sp>
        <p:nvSpPr>
          <p:cNvPr id="3" name="Date Placeholder 2"/>
          <p:cNvSpPr>
            <a:spLocks noGrp="1"/>
          </p:cNvSpPr>
          <p:nvPr>
            <p:ph type="dt" sz="half" idx="10"/>
          </p:nvPr>
        </p:nvSpPr>
        <p:spPr bwMode="gray"/>
        <p:txBody>
          <a:bodyPr/>
          <a:lstStyle/>
          <a:p>
            <a:fld id="{C67E0C7B-342B-4B60-BBFA-D89E1406DD42}" type="datetime1">
              <a:rPr lang="en-US" smtClean="0"/>
              <a:t>2/14/2019</a:t>
            </a:fld>
            <a:endParaRPr lang="en-US"/>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smtClean="0"/>
              <a:pPr/>
              <a:t>‹#›</a:t>
            </a:fld>
            <a:endParaRPr lang="en-US"/>
          </a:p>
        </p:txBody>
      </p:sp>
      <p:sp>
        <p:nvSpPr>
          <p:cNvPr id="48" name="Subtitle 2"/>
          <p:cNvSpPr>
            <a:spLocks noGrp="1"/>
          </p:cNvSpPr>
          <p:nvPr>
            <p:ph type="subTitle" idx="1"/>
          </p:nvPr>
        </p:nvSpPr>
        <p:spPr bwMode="black">
          <a:xfrm>
            <a:off x="7055681" y="3064854"/>
            <a:ext cx="4500000" cy="720000"/>
          </a:xfrm>
        </p:spPr>
        <p:txBody>
          <a:bodyPr anchor="t"/>
          <a:lstStyle>
            <a:lvl1pPr marL="0" indent="0" algn="l">
              <a:buNone/>
              <a:defRPr sz="2400" b="1">
                <a:solidFill>
                  <a:schemeClr val="accent3"/>
                </a:solidFill>
              </a:defRPr>
            </a:lvl1pPr>
            <a:lvl2pPr marL="0" indent="0" algn="l">
              <a:buNone/>
              <a:defRPr sz="2400" b="1">
                <a:solidFill>
                  <a:schemeClr val="accent3"/>
                </a:solidFill>
              </a:defRPr>
            </a:lvl2pPr>
            <a:lvl3pPr marL="0" indent="0" algn="l">
              <a:buNone/>
              <a:defRPr sz="2400" b="1">
                <a:solidFill>
                  <a:schemeClr val="accent3"/>
                </a:solidFill>
              </a:defRPr>
            </a:lvl3pPr>
            <a:lvl4pPr marL="0" indent="0" algn="l">
              <a:buNone/>
              <a:defRPr sz="2400" b="1">
                <a:solidFill>
                  <a:schemeClr val="accent3"/>
                </a:solidFill>
              </a:defRPr>
            </a:lvl4pPr>
            <a:lvl5pPr marL="0" indent="0" algn="l">
              <a:buNone/>
              <a:defRPr sz="2400" b="1">
                <a:solidFill>
                  <a:schemeClr val="accent3"/>
                </a:solidFill>
              </a:defRPr>
            </a:lvl5pPr>
            <a:lvl6pPr marL="0" indent="0" algn="l">
              <a:buNone/>
              <a:defRPr sz="2400" b="1">
                <a:solidFill>
                  <a:schemeClr val="accent3"/>
                </a:solidFill>
              </a:defRPr>
            </a:lvl6pPr>
            <a:lvl7pPr marL="0" indent="0" algn="l">
              <a:buNone/>
              <a:defRPr sz="2400" b="1">
                <a:solidFill>
                  <a:schemeClr val="accent3"/>
                </a:solidFill>
              </a:defRPr>
            </a:lvl7pPr>
            <a:lvl8pPr marL="0" indent="0" algn="l">
              <a:buNone/>
              <a:defRPr sz="2400" b="1">
                <a:solidFill>
                  <a:schemeClr val="accent3"/>
                </a:solidFill>
              </a:defRPr>
            </a:lvl8pPr>
            <a:lvl9pPr marL="0" indent="0" algn="l">
              <a:buNone/>
              <a:defRPr sz="2400" b="1">
                <a:solidFill>
                  <a:schemeClr val="accent3"/>
                </a:solidFill>
              </a:defRPr>
            </a:lvl9pPr>
          </a:lstStyle>
          <a:p>
            <a:pPr lvl="0"/>
            <a:r>
              <a:rPr lang="en-US"/>
              <a:t>Click to edit Master subtitle style</a:t>
            </a:r>
          </a:p>
        </p:txBody>
      </p:sp>
      <p:grpSp>
        <p:nvGrpSpPr>
          <p:cNvPr id="24" name="Group 23"/>
          <p:cNvGrpSpPr/>
          <p:nvPr/>
        </p:nvGrpSpPr>
        <p:grpSpPr bwMode="black">
          <a:xfrm>
            <a:off x="759608" y="1"/>
            <a:ext cx="4148849" cy="6858000"/>
            <a:chOff x="-13927138" y="-1074738"/>
            <a:chExt cx="4913313" cy="8121651"/>
          </a:xfrm>
          <a:solidFill>
            <a:schemeClr val="bg1"/>
          </a:solidFill>
        </p:grpSpPr>
        <p:sp>
          <p:nvSpPr>
            <p:cNvPr id="26" name="Freeform 6"/>
            <p:cNvSpPr>
              <a:spLocks/>
            </p:cNvSpPr>
            <p:nvPr userDrawn="1"/>
          </p:nvSpPr>
          <p:spPr bwMode="black">
            <a:xfrm>
              <a:off x="-13927138" y="-1074738"/>
              <a:ext cx="2947988" cy="8121651"/>
            </a:xfrm>
            <a:custGeom>
              <a:avLst/>
              <a:gdLst>
                <a:gd name="T0" fmla="*/ 9 w 1857"/>
                <a:gd name="T1" fmla="*/ 5116 h 5116"/>
                <a:gd name="T2" fmla="*/ 1857 w 1857"/>
                <a:gd name="T3" fmla="*/ 0 h 5116"/>
                <a:gd name="T4" fmla="*/ 1847 w 1857"/>
                <a:gd name="T5" fmla="*/ 0 h 5116"/>
                <a:gd name="T6" fmla="*/ 0 w 1857"/>
                <a:gd name="T7" fmla="*/ 5116 h 5116"/>
                <a:gd name="T8" fmla="*/ 9 w 1857"/>
                <a:gd name="T9" fmla="*/ 5116 h 5116"/>
              </a:gdLst>
              <a:ahLst/>
              <a:cxnLst>
                <a:cxn ang="0">
                  <a:pos x="T0" y="T1"/>
                </a:cxn>
                <a:cxn ang="0">
                  <a:pos x="T2" y="T3"/>
                </a:cxn>
                <a:cxn ang="0">
                  <a:pos x="T4" y="T5"/>
                </a:cxn>
                <a:cxn ang="0">
                  <a:pos x="T6" y="T7"/>
                </a:cxn>
                <a:cxn ang="0">
                  <a:pos x="T8" y="T9"/>
                </a:cxn>
              </a:cxnLst>
              <a:rect l="0" t="0" r="r" b="b"/>
              <a:pathLst>
                <a:path w="1857" h="5116">
                  <a:moveTo>
                    <a:pt x="9" y="5116"/>
                  </a:moveTo>
                  <a:lnTo>
                    <a:pt x="1857" y="0"/>
                  </a:lnTo>
                  <a:lnTo>
                    <a:pt x="1847" y="0"/>
                  </a:lnTo>
                  <a:lnTo>
                    <a:pt x="0" y="5116"/>
                  </a:lnTo>
                  <a:lnTo>
                    <a:pt x="9" y="5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userDrawn="1"/>
          </p:nvSpPr>
          <p:spPr bwMode="black">
            <a:xfrm>
              <a:off x="-10623550" y="-1074738"/>
              <a:ext cx="1609725" cy="8121651"/>
            </a:xfrm>
            <a:custGeom>
              <a:avLst/>
              <a:gdLst>
                <a:gd name="T0" fmla="*/ 10 w 1014"/>
                <a:gd name="T1" fmla="*/ 5116 h 5116"/>
                <a:gd name="T2" fmla="*/ 1014 w 1014"/>
                <a:gd name="T3" fmla="*/ 0 h 5116"/>
                <a:gd name="T4" fmla="*/ 1004 w 1014"/>
                <a:gd name="T5" fmla="*/ 0 h 5116"/>
                <a:gd name="T6" fmla="*/ 0 w 1014"/>
                <a:gd name="T7" fmla="*/ 5116 h 5116"/>
                <a:gd name="T8" fmla="*/ 10 w 1014"/>
                <a:gd name="T9" fmla="*/ 5116 h 5116"/>
              </a:gdLst>
              <a:ahLst/>
              <a:cxnLst>
                <a:cxn ang="0">
                  <a:pos x="T0" y="T1"/>
                </a:cxn>
                <a:cxn ang="0">
                  <a:pos x="T2" y="T3"/>
                </a:cxn>
                <a:cxn ang="0">
                  <a:pos x="T4" y="T5"/>
                </a:cxn>
                <a:cxn ang="0">
                  <a:pos x="T6" y="T7"/>
                </a:cxn>
                <a:cxn ang="0">
                  <a:pos x="T8" y="T9"/>
                </a:cxn>
              </a:cxnLst>
              <a:rect l="0" t="0" r="r" b="b"/>
              <a:pathLst>
                <a:path w="1014" h="5116">
                  <a:moveTo>
                    <a:pt x="10" y="5116"/>
                  </a:moveTo>
                  <a:lnTo>
                    <a:pt x="1014" y="0"/>
                  </a:lnTo>
                  <a:lnTo>
                    <a:pt x="1004" y="0"/>
                  </a:lnTo>
                  <a:lnTo>
                    <a:pt x="0" y="5116"/>
                  </a:lnTo>
                  <a:lnTo>
                    <a:pt x="10" y="5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61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p>
        </p:txBody>
      </p:sp>
      <p:sp>
        <p:nvSpPr>
          <p:cNvPr id="2" name="Title 1"/>
          <p:cNvSpPr>
            <a:spLocks noGrp="1"/>
          </p:cNvSpPr>
          <p:nvPr>
            <p:ph type="title"/>
          </p:nvPr>
        </p:nvSpPr>
        <p:spPr bwMode="gray"/>
        <p:txBody>
          <a:bodyPr/>
          <a:lstStyle/>
          <a:p>
            <a:r>
              <a:rPr lang="en-US"/>
              <a:t>Click to edit Master title style</a:t>
            </a:r>
          </a:p>
        </p:txBody>
      </p:sp>
      <p:sp>
        <p:nvSpPr>
          <p:cNvPr id="4" name="Date Placeholder 3"/>
          <p:cNvSpPr>
            <a:spLocks noGrp="1"/>
          </p:cNvSpPr>
          <p:nvPr>
            <p:ph type="dt" sz="half" idx="10"/>
          </p:nvPr>
        </p:nvSpPr>
        <p:spPr bwMode="gray"/>
        <p:txBody>
          <a:bodyPr/>
          <a:lstStyle/>
          <a:p>
            <a:fld id="{1240F759-6C5A-4A96-885E-3AC3B4871ADC}" type="datetime1">
              <a:rPr lang="en-US" smtClean="0"/>
              <a:t>2/14/2019</a:t>
            </a:fld>
            <a:endParaRPr lang="en-US"/>
          </a:p>
        </p:txBody>
      </p:sp>
      <p:sp>
        <p:nvSpPr>
          <p:cNvPr id="5" name="Footer Placeholder 4"/>
          <p:cNvSpPr>
            <a:spLocks noGrp="1"/>
          </p:cNvSpPr>
          <p:nvPr>
            <p:ph type="ftr" sz="quarter" idx="11"/>
          </p:nvPr>
        </p:nvSpPr>
        <p:spPr bwMode="gray"/>
        <p:txBody>
          <a:bodyPr/>
          <a:lstStyle/>
          <a:p>
            <a:r>
              <a:rPr lang="en-US"/>
              <a:t>/// Bayer 16:9 Template /// June 2018</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2)">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7782"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p>
        </p:txBody>
      </p:sp>
      <p:sp>
        <p:nvSpPr>
          <p:cNvPr id="2" name="Title 1"/>
          <p:cNvSpPr>
            <a:spLocks noGrp="1"/>
          </p:cNvSpPr>
          <p:nvPr>
            <p:ph type="title"/>
          </p:nvPr>
        </p:nvSpPr>
        <p:spPr bwMode="gray"/>
        <p:txBody>
          <a:bodyPr/>
          <a:lstStyle/>
          <a:p>
            <a:r>
              <a:rPr lang="en-US"/>
              <a:t>Click to edit Master title style</a:t>
            </a:r>
          </a:p>
        </p:txBody>
      </p:sp>
      <p:sp>
        <p:nvSpPr>
          <p:cNvPr id="4" name="Date Placeholder 3"/>
          <p:cNvSpPr>
            <a:spLocks noGrp="1"/>
          </p:cNvSpPr>
          <p:nvPr>
            <p:ph type="dt" sz="half" idx="10"/>
          </p:nvPr>
        </p:nvSpPr>
        <p:spPr bwMode="gray"/>
        <p:txBody>
          <a:bodyPr/>
          <a:lstStyle/>
          <a:p>
            <a:fld id="{5CC9A96C-B18F-4A61-9FE9-4BC0ED17C09C}" type="datetime1">
              <a:rPr lang="en-US" smtClean="0"/>
              <a:t>2/14/2019</a:t>
            </a:fld>
            <a:endParaRPr lang="en-US"/>
          </a:p>
        </p:txBody>
      </p:sp>
      <p:sp>
        <p:nvSpPr>
          <p:cNvPr id="5" name="Footer Placeholder 4"/>
          <p:cNvSpPr>
            <a:spLocks noGrp="1"/>
          </p:cNvSpPr>
          <p:nvPr>
            <p:ph type="ftr" sz="quarter" idx="11"/>
          </p:nvPr>
        </p:nvSpPr>
        <p:spPr bwMode="gray"/>
        <p:txBody>
          <a:bodyPr/>
          <a:lstStyle/>
          <a:p>
            <a:r>
              <a:rPr lang="en-US"/>
              <a:t>/// Bayer 16:9 Template /// June 2018</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left)"/>
          <p:cNvSpPr>
            <a:spLocks noGrp="1"/>
          </p:cNvSpPr>
          <p:nvPr>
            <p:ph type="body" sz="quarter" idx="14"/>
          </p:nvPr>
        </p:nvSpPr>
        <p:spPr bwMode="gray">
          <a:xfrm>
            <a:off x="980283" y="1732750"/>
            <a:ext cx="5220000" cy="4752001"/>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right)"/>
          <p:cNvSpPr>
            <a:spLocks noGrp="1"/>
          </p:cNvSpPr>
          <p:nvPr>
            <p:ph type="body" sz="quarter" idx="15"/>
          </p:nvPr>
        </p:nvSpPr>
        <p:spPr bwMode="gray">
          <a:xfrm>
            <a:off x="6559603" y="1732750"/>
            <a:ext cx="5220000" cy="4752001"/>
          </a:xfrm>
        </p:spPr>
        <p:txBody>
          <a:bodyPr/>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46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en-US"/>
              <a:t>Click to edit Master title style</a:t>
            </a:r>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8E91F6B7-D9DD-40B9-8E0F-7B4E75E5DBFB}" type="datetime1">
              <a:rPr lang="en-US" smtClean="0"/>
              <a:t>2/14/2019</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Bayer 16:9 Template /// June 2018</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 id="2147484351" r:id="rId16"/>
    <p:sldLayoutId id="2147484352" r:id="rId17"/>
    <p:sldLayoutId id="2147484353" r:id="rId18"/>
    <p:sldLayoutId id="2147484354"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1"/>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22"/>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23"/>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7.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dler 13"/>
          <p:cNvSpPr>
            <a:spLocks noGrp="1"/>
          </p:cNvSpPr>
          <p:nvPr>
            <p:ph type="pic" sz="quarter" idx="14"/>
          </p:nvPr>
        </p:nvSpPr>
        <p:spPr/>
      </p:sp>
      <p:sp>
        <p:nvSpPr>
          <p:cNvPr id="15" name="Parallelogram 32"/>
          <p:cNvSpPr/>
          <p:nvPr/>
        </p:nvSpPr>
        <p:spPr bwMode="gray">
          <a:xfrm>
            <a:off x="4086231" y="-724"/>
            <a:ext cx="4032000" cy="6858724"/>
          </a:xfrm>
          <a:prstGeom prst="parallelogram">
            <a:avLst>
              <a:gd name="adj" fmla="val 32935"/>
            </a:avLst>
          </a:prstGeom>
          <a:blipFill>
            <a:blip r:embed="rId3"/>
            <a:srcRect/>
            <a:stretch>
              <a:fillRect l="-6703" r="-670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Parallelogram 37"/>
          <p:cNvSpPr/>
          <p:nvPr/>
        </p:nvSpPr>
        <p:spPr bwMode="gray">
          <a:xfrm>
            <a:off x="6787822" y="-724"/>
            <a:ext cx="4032000" cy="6858724"/>
          </a:xfrm>
          <a:custGeom>
            <a:avLst/>
            <a:gdLst/>
            <a:ahLst/>
            <a:cxnLst/>
            <a:rect l="l" t="t" r="r" b="b"/>
            <a:pathLst>
              <a:path w="4032000" h="6858724">
                <a:moveTo>
                  <a:pt x="1327939" y="0"/>
                </a:moveTo>
                <a:lnTo>
                  <a:pt x="4032000" y="0"/>
                </a:lnTo>
                <a:lnTo>
                  <a:pt x="2780422" y="6464325"/>
                </a:lnTo>
                <a:lnTo>
                  <a:pt x="517853" y="6858724"/>
                </a:lnTo>
                <a:lnTo>
                  <a:pt x="0" y="6858724"/>
                </a:lnTo>
                <a:close/>
              </a:path>
            </a:pathLst>
          </a:custGeom>
          <a:blipFill>
            <a:blip r:embed="rId4"/>
            <a:srcRect/>
            <a:stretch>
              <a:fillRect l="-105929" r="-492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Sbtitle 12"/>
          <p:cNvSpPr>
            <a:spLocks noGrp="1"/>
          </p:cNvSpPr>
          <p:nvPr>
            <p:ph type="subTitle" idx="1"/>
          </p:nvPr>
        </p:nvSpPr>
        <p:spPr/>
        <p:txBody>
          <a:bodyPr/>
          <a:lstStyle/>
          <a:p>
            <a:r>
              <a:rPr lang="en-US"/>
              <a:t>Value Capture Transformation</a:t>
            </a:r>
          </a:p>
        </p:txBody>
      </p:sp>
      <p:sp>
        <p:nvSpPr>
          <p:cNvPr id="4" name="Slide Number Placeholder 3"/>
          <p:cNvSpPr>
            <a:spLocks noGrp="1"/>
          </p:cNvSpPr>
          <p:nvPr>
            <p:ph type="sldNum" sz="quarter" idx="12"/>
          </p:nvPr>
        </p:nvSpPr>
        <p:spPr/>
        <p:txBody>
          <a:bodyPr/>
          <a:lstStyle/>
          <a:p>
            <a:fld id="{EEAD9179-7A6B-4268-BEB2-F3B8EB06115B}" type="slidenum">
              <a:rPr lang="en-US" smtClean="0"/>
              <a:pPr/>
              <a:t>1</a:t>
            </a:fld>
            <a:endParaRPr lang="en-US"/>
          </a:p>
        </p:txBody>
      </p:sp>
      <p:sp>
        <p:nvSpPr>
          <p:cNvPr id="2" name="Title 1"/>
          <p:cNvSpPr>
            <a:spLocks noGrp="1"/>
          </p:cNvSpPr>
          <p:nvPr>
            <p:ph type="ctrTitle"/>
          </p:nvPr>
        </p:nvSpPr>
        <p:spPr>
          <a:xfrm>
            <a:off x="709560" y="2424948"/>
            <a:ext cx="3741416" cy="1440000"/>
          </a:xfrm>
        </p:spPr>
        <p:txBody>
          <a:bodyPr/>
          <a:lstStyle/>
          <a:p>
            <a:r>
              <a:rPr lang="en-US" sz="2800"/>
              <a:t>Multi-Trait and</a:t>
            </a:r>
            <a:br>
              <a:rPr lang="en-US" sz="2800"/>
            </a:br>
            <a:r>
              <a:rPr lang="en-US" sz="2800"/>
              <a:t>Industry System - </a:t>
            </a:r>
            <a:br>
              <a:rPr lang="en-US" sz="2800"/>
            </a:br>
            <a:r>
              <a:rPr lang="en-US" sz="2800"/>
              <a:t>Functional Assessment</a:t>
            </a:r>
          </a:p>
        </p:txBody>
      </p:sp>
      <p:sp>
        <p:nvSpPr>
          <p:cNvPr id="10" name="Text Placeholder 9"/>
          <p:cNvSpPr>
            <a:spLocks noGrp="1"/>
          </p:cNvSpPr>
          <p:nvPr>
            <p:ph type="body" sz="quarter" idx="13"/>
          </p:nvPr>
        </p:nvSpPr>
        <p:spPr/>
        <p:txBody>
          <a:bodyPr/>
          <a:lstStyle/>
          <a:p>
            <a:r>
              <a:rPr lang="en-US" dirty="0"/>
              <a:t> </a:t>
            </a:r>
          </a:p>
          <a:p>
            <a:pPr lvl="1"/>
            <a:r>
              <a:rPr lang="en-US" dirty="0"/>
              <a:t>February 6</a:t>
            </a:r>
            <a:r>
              <a:rPr lang="en-US" baseline="30000" dirty="0"/>
              <a:t>th</a:t>
            </a:r>
            <a:r>
              <a:rPr lang="en-US" dirty="0"/>
              <a:t>, 2019</a:t>
            </a:r>
          </a:p>
        </p:txBody>
      </p:sp>
      <p:sp>
        <p:nvSpPr>
          <p:cNvPr id="39" name="Parallelogram 38"/>
          <p:cNvSpPr/>
          <p:nvPr/>
        </p:nvSpPr>
        <p:spPr bwMode="gray">
          <a:xfrm>
            <a:off x="9565690" y="0"/>
            <a:ext cx="2627107" cy="6464770"/>
          </a:xfrm>
          <a:custGeom>
            <a:avLst/>
            <a:gdLst/>
            <a:ahLst/>
            <a:cxnLst/>
            <a:rect l="l" t="t" r="r" b="b"/>
            <a:pathLst>
              <a:path w="2627107" h="6464770">
                <a:moveTo>
                  <a:pt x="1251664" y="0"/>
                </a:moveTo>
                <a:lnTo>
                  <a:pt x="2627107" y="0"/>
                </a:lnTo>
                <a:lnTo>
                  <a:pt x="2627107" y="6007241"/>
                </a:lnTo>
                <a:lnTo>
                  <a:pt x="2624724" y="6007241"/>
                </a:lnTo>
                <a:lnTo>
                  <a:pt x="2624723" y="6007241"/>
                </a:lnTo>
                <a:lnTo>
                  <a:pt x="0" y="6464770"/>
                </a:lnTo>
                <a:close/>
              </a:path>
            </a:pathLst>
          </a:custGeom>
          <a:blipFill>
            <a:blip r:embed="rId5"/>
            <a:srcRect/>
            <a:stretch>
              <a:fillRect l="-22293" r="-2229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bwMode="gray">
          <a:xfrm flipH="1">
            <a:off x="6787822" y="-724"/>
            <a:ext cx="1330409" cy="685872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flipH="1">
            <a:off x="4086231" y="-724"/>
            <a:ext cx="1330409" cy="685872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gray">
          <a:xfrm flipH="1">
            <a:off x="9566722" y="-724"/>
            <a:ext cx="1253994" cy="646477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2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70C0"/>
                </a:solidFill>
              </a:rPr>
              <a:t>Master Data - Trait and Trait Owner</a:t>
            </a:r>
            <a:endParaRPr lang="en-US">
              <a:solidFill>
                <a:schemeClr val="tx2"/>
              </a:solidFill>
            </a:endParaRPr>
          </a:p>
        </p:txBody>
      </p:sp>
      <p:sp>
        <p:nvSpPr>
          <p:cNvPr id="9" name="Slide Number Placeholder 8"/>
          <p:cNvSpPr>
            <a:spLocks noGrp="1"/>
          </p:cNvSpPr>
          <p:nvPr>
            <p:ph type="sldNum" sz="quarter" idx="12"/>
          </p:nvPr>
        </p:nvSpPr>
        <p:spPr/>
        <p:txBody>
          <a:bodyPr/>
          <a:lstStyle/>
          <a:p>
            <a:fld id="{EEAD9179-7A6B-4268-BEB2-F3B8EB06115B}" type="slidenum">
              <a:rPr lang="en-US" smtClean="0"/>
              <a:pPr/>
              <a:t>10</a:t>
            </a:fld>
            <a:endParaRPr lang="en-US"/>
          </a:p>
        </p:txBody>
      </p:sp>
      <p:sp>
        <p:nvSpPr>
          <p:cNvPr id="7" name="Rectangle 6">
            <a:extLst>
              <a:ext uri="{FF2B5EF4-FFF2-40B4-BE49-F238E27FC236}">
                <a16:creationId xmlns:a16="http://schemas.microsoft.com/office/drawing/2014/main" id="{8A6FDC30-50D7-494A-BD7D-9B764911C4B3}"/>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pic>
        <p:nvPicPr>
          <p:cNvPr id="3" name="Imagem 2">
            <a:extLst>
              <a:ext uri="{FF2B5EF4-FFF2-40B4-BE49-F238E27FC236}">
                <a16:creationId xmlns:a16="http://schemas.microsoft.com/office/drawing/2014/main" id="{713220FC-E807-1F47-9D1B-2D133CECDE80}"/>
              </a:ext>
            </a:extLst>
          </p:cNvPr>
          <p:cNvPicPr>
            <a:picLocks noChangeAspect="1"/>
          </p:cNvPicPr>
          <p:nvPr/>
        </p:nvPicPr>
        <p:blipFill>
          <a:blip r:embed="rId3"/>
          <a:stretch>
            <a:fillRect/>
          </a:stretch>
        </p:blipFill>
        <p:spPr>
          <a:xfrm>
            <a:off x="3298314" y="1468160"/>
            <a:ext cx="5593784" cy="5016591"/>
          </a:xfrm>
          <a:prstGeom prst="rect">
            <a:avLst/>
          </a:prstGeom>
        </p:spPr>
      </p:pic>
      <p:sp>
        <p:nvSpPr>
          <p:cNvPr id="10" name="Subtitle 5">
            <a:extLst>
              <a:ext uri="{FF2B5EF4-FFF2-40B4-BE49-F238E27FC236}">
                <a16:creationId xmlns:a16="http://schemas.microsoft.com/office/drawing/2014/main" id="{0AB94C6D-099A-3349-A366-EF6973E22AAF}"/>
              </a:ext>
            </a:extLst>
          </p:cNvPr>
          <p:cNvSpPr>
            <a:spLocks noGrp="1"/>
          </p:cNvSpPr>
          <p:nvPr>
            <p:ph type="subTitle" idx="13"/>
          </p:nvPr>
        </p:nvSpPr>
        <p:spPr>
          <a:xfrm>
            <a:off x="981821" y="1138299"/>
            <a:ext cx="10798460" cy="252000"/>
          </a:xfrm>
        </p:spPr>
        <p:txBody>
          <a:bodyPr/>
          <a:lstStyle/>
          <a:p>
            <a:r>
              <a:rPr lang="en-US" b="1">
                <a:solidFill>
                  <a:schemeClr val="tx2"/>
                </a:solidFill>
              </a:rPr>
              <a:t>TO-BE (NEAR FUTURE)</a:t>
            </a:r>
            <a:endParaRPr lang="en-US"/>
          </a:p>
        </p:txBody>
      </p:sp>
      <p:sp>
        <p:nvSpPr>
          <p:cNvPr id="4" name="CaixaDeTexto 3">
            <a:extLst>
              <a:ext uri="{FF2B5EF4-FFF2-40B4-BE49-F238E27FC236}">
                <a16:creationId xmlns:a16="http://schemas.microsoft.com/office/drawing/2014/main" id="{D1E2A267-F42D-D348-ABDA-27A4B4726BEB}"/>
              </a:ext>
            </a:extLst>
          </p:cNvPr>
          <p:cNvSpPr txBox="1"/>
          <p:nvPr/>
        </p:nvSpPr>
        <p:spPr bwMode="gray">
          <a:xfrm>
            <a:off x="1733006" y="1271451"/>
            <a:ext cx="0" cy="0"/>
          </a:xfrm>
          <a:prstGeom prst="rect">
            <a:avLst/>
          </a:prstGeom>
          <a:noFill/>
        </p:spPr>
        <p:txBody>
          <a:bodyPr wrap="none" lIns="0" tIns="0" rIns="0" bIns="0" rtlCol="0">
            <a:noAutofit/>
          </a:bodyPr>
          <a:lstStyle/>
          <a:p>
            <a:endParaRPr lang="pt-BR" err="1"/>
          </a:p>
        </p:txBody>
      </p:sp>
    </p:spTree>
    <p:extLst>
      <p:ext uri="{BB962C8B-B14F-4D97-AF65-F5344CB8AC3E}">
        <p14:creationId xmlns:p14="http://schemas.microsoft.com/office/powerpoint/2010/main" val="355732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70C0"/>
                </a:solidFill>
              </a:rPr>
              <a:t>Master Data - Trait and Trait Owner</a:t>
            </a:r>
            <a:endParaRPr lang="en-US">
              <a:solidFill>
                <a:schemeClr val="tx2"/>
              </a:solidFill>
            </a:endParaRPr>
          </a:p>
        </p:txBody>
      </p:sp>
      <p:sp>
        <p:nvSpPr>
          <p:cNvPr id="9" name="Slide Number Placeholder 8"/>
          <p:cNvSpPr>
            <a:spLocks noGrp="1"/>
          </p:cNvSpPr>
          <p:nvPr>
            <p:ph type="sldNum" sz="quarter" idx="12"/>
          </p:nvPr>
        </p:nvSpPr>
        <p:spPr/>
        <p:txBody>
          <a:bodyPr/>
          <a:lstStyle/>
          <a:p>
            <a:fld id="{EEAD9179-7A6B-4268-BEB2-F3B8EB06115B}" type="slidenum">
              <a:rPr lang="en-US" smtClean="0"/>
              <a:pPr/>
              <a:t>11</a:t>
            </a:fld>
            <a:endParaRPr lang="en-US"/>
          </a:p>
        </p:txBody>
      </p:sp>
      <p:sp>
        <p:nvSpPr>
          <p:cNvPr id="7" name="Rectangle 6">
            <a:extLst>
              <a:ext uri="{FF2B5EF4-FFF2-40B4-BE49-F238E27FC236}">
                <a16:creationId xmlns:a16="http://schemas.microsoft.com/office/drawing/2014/main" id="{8A6FDC30-50D7-494A-BD7D-9B764911C4B3}"/>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10" name="Subtitle 5">
            <a:extLst>
              <a:ext uri="{FF2B5EF4-FFF2-40B4-BE49-F238E27FC236}">
                <a16:creationId xmlns:a16="http://schemas.microsoft.com/office/drawing/2014/main" id="{0AB94C6D-099A-3349-A366-EF6973E22AAF}"/>
              </a:ext>
            </a:extLst>
          </p:cNvPr>
          <p:cNvSpPr>
            <a:spLocks noGrp="1"/>
          </p:cNvSpPr>
          <p:nvPr>
            <p:ph type="subTitle" idx="13"/>
          </p:nvPr>
        </p:nvSpPr>
        <p:spPr>
          <a:xfrm>
            <a:off x="981821" y="1138299"/>
            <a:ext cx="10798460" cy="252000"/>
          </a:xfrm>
        </p:spPr>
        <p:txBody>
          <a:bodyPr/>
          <a:lstStyle/>
          <a:p>
            <a:r>
              <a:rPr lang="en-US" b="1">
                <a:solidFill>
                  <a:schemeClr val="tx2"/>
                </a:solidFill>
              </a:rPr>
              <a:t>TO BE</a:t>
            </a:r>
            <a:endParaRPr lang="en-US"/>
          </a:p>
        </p:txBody>
      </p:sp>
      <p:sp>
        <p:nvSpPr>
          <p:cNvPr id="4" name="CaixaDeTexto 3">
            <a:extLst>
              <a:ext uri="{FF2B5EF4-FFF2-40B4-BE49-F238E27FC236}">
                <a16:creationId xmlns:a16="http://schemas.microsoft.com/office/drawing/2014/main" id="{D1E2A267-F42D-D348-ABDA-27A4B4726BEB}"/>
              </a:ext>
            </a:extLst>
          </p:cNvPr>
          <p:cNvSpPr txBox="1"/>
          <p:nvPr/>
        </p:nvSpPr>
        <p:spPr bwMode="gray">
          <a:xfrm>
            <a:off x="1733006" y="1271451"/>
            <a:ext cx="0" cy="0"/>
          </a:xfrm>
          <a:prstGeom prst="rect">
            <a:avLst/>
          </a:prstGeom>
          <a:noFill/>
        </p:spPr>
        <p:txBody>
          <a:bodyPr wrap="none" lIns="0" tIns="0" rIns="0" bIns="0" rtlCol="0">
            <a:noAutofit/>
          </a:bodyPr>
          <a:lstStyle/>
          <a:p>
            <a:endParaRPr lang="pt-BR" err="1"/>
          </a:p>
        </p:txBody>
      </p:sp>
      <p:pic>
        <p:nvPicPr>
          <p:cNvPr id="6" name="Imagem 5">
            <a:extLst>
              <a:ext uri="{FF2B5EF4-FFF2-40B4-BE49-F238E27FC236}">
                <a16:creationId xmlns:a16="http://schemas.microsoft.com/office/drawing/2014/main" id="{144220A9-DD0B-DA4E-8CC2-882799C8DC1C}"/>
              </a:ext>
            </a:extLst>
          </p:cNvPr>
          <p:cNvPicPr>
            <a:picLocks noChangeAspect="1"/>
          </p:cNvPicPr>
          <p:nvPr/>
        </p:nvPicPr>
        <p:blipFill>
          <a:blip r:embed="rId3"/>
          <a:stretch>
            <a:fillRect/>
          </a:stretch>
        </p:blipFill>
        <p:spPr>
          <a:xfrm>
            <a:off x="3041562" y="1482660"/>
            <a:ext cx="6107288" cy="5002091"/>
          </a:xfrm>
          <a:prstGeom prst="rect">
            <a:avLst/>
          </a:prstGeom>
        </p:spPr>
      </p:pic>
    </p:spTree>
    <p:extLst>
      <p:ext uri="{BB962C8B-B14F-4D97-AF65-F5344CB8AC3E}">
        <p14:creationId xmlns:p14="http://schemas.microsoft.com/office/powerpoint/2010/main" val="203450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F4D0AA00-B809-4640-A4A1-8987BC4CF9B7}"/>
              </a:ext>
            </a:extLst>
          </p:cNvPr>
          <p:cNvCxnSpPr>
            <a:cxnSpLocks/>
            <a:stCxn id="16" idx="6"/>
            <a:endCxn id="79" idx="1"/>
          </p:cNvCxnSpPr>
          <p:nvPr/>
        </p:nvCxnSpPr>
        <p:spPr bwMode="gray">
          <a:xfrm>
            <a:off x="2363920" y="2316590"/>
            <a:ext cx="667492" cy="0"/>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1F261A9-9362-F14D-8912-2BB5DBAF5F68}"/>
              </a:ext>
            </a:extLst>
          </p:cNvPr>
          <p:cNvSpPr>
            <a:spLocks noGrp="1"/>
          </p:cNvSpPr>
          <p:nvPr>
            <p:ph type="ftr" sz="quarter" idx="11"/>
          </p:nvPr>
        </p:nvSpPr>
        <p:spPr/>
        <p:txBody>
          <a:bodyPr/>
          <a:lstStyle/>
          <a:p>
            <a:r>
              <a:rPr lang="en-US"/>
              <a:t>/// Bayer 16:9 Template /// June 2018</a:t>
            </a:r>
          </a:p>
        </p:txBody>
      </p:sp>
      <p:sp>
        <p:nvSpPr>
          <p:cNvPr id="5" name="Slide Number Placeholder 4">
            <a:extLst>
              <a:ext uri="{FF2B5EF4-FFF2-40B4-BE49-F238E27FC236}">
                <a16:creationId xmlns:a16="http://schemas.microsoft.com/office/drawing/2014/main" id="{56600ED5-CD00-5345-A4D1-D92062635C96}"/>
              </a:ext>
            </a:extLst>
          </p:cNvPr>
          <p:cNvSpPr>
            <a:spLocks noGrp="1"/>
          </p:cNvSpPr>
          <p:nvPr>
            <p:ph type="sldNum" sz="quarter" idx="12"/>
          </p:nvPr>
        </p:nvSpPr>
        <p:spPr/>
        <p:txBody>
          <a:bodyPr/>
          <a:lstStyle/>
          <a:p>
            <a:fld id="{EEAD9179-7A6B-4268-BEB2-F3B8EB06115B}" type="slidenum">
              <a:rPr lang="en-US" smtClean="0"/>
              <a:t>12</a:t>
            </a:fld>
            <a:endParaRPr lang="en-US"/>
          </a:p>
        </p:txBody>
      </p:sp>
      <p:sp>
        <p:nvSpPr>
          <p:cNvPr id="9" name="Rectangle 8">
            <a:extLst>
              <a:ext uri="{FF2B5EF4-FFF2-40B4-BE49-F238E27FC236}">
                <a16:creationId xmlns:a16="http://schemas.microsoft.com/office/drawing/2014/main" id="{80813B1C-04D2-DE44-9635-F071FAEEE19D}"/>
              </a:ext>
            </a:extLst>
          </p:cNvPr>
          <p:cNvSpPr/>
          <p:nvPr/>
        </p:nvSpPr>
        <p:spPr bwMode="gray">
          <a:xfrm>
            <a:off x="5931366" y="2062390"/>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Diamond 10">
            <a:extLst>
              <a:ext uri="{FF2B5EF4-FFF2-40B4-BE49-F238E27FC236}">
                <a16:creationId xmlns:a16="http://schemas.microsoft.com/office/drawing/2014/main" id="{21FC9B99-6276-EE4F-A591-5B2590C2204B}"/>
              </a:ext>
            </a:extLst>
          </p:cNvPr>
          <p:cNvSpPr/>
          <p:nvPr/>
        </p:nvSpPr>
        <p:spPr bwMode="gray">
          <a:xfrm>
            <a:off x="4478523" y="1914152"/>
            <a:ext cx="804876" cy="804876"/>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Oval 15">
            <a:extLst>
              <a:ext uri="{FF2B5EF4-FFF2-40B4-BE49-F238E27FC236}">
                <a16:creationId xmlns:a16="http://schemas.microsoft.com/office/drawing/2014/main" id="{15F1AE2D-0EEC-074F-AE1C-55FB041D1CDC}"/>
              </a:ext>
            </a:extLst>
          </p:cNvPr>
          <p:cNvSpPr/>
          <p:nvPr/>
        </p:nvSpPr>
        <p:spPr bwMode="gray">
          <a:xfrm>
            <a:off x="1667897" y="1968578"/>
            <a:ext cx="696023" cy="69602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Text Placeholder 11">
            <a:extLst>
              <a:ext uri="{FF2B5EF4-FFF2-40B4-BE49-F238E27FC236}">
                <a16:creationId xmlns:a16="http://schemas.microsoft.com/office/drawing/2014/main" id="{A7000272-B569-6D45-9826-5A0A68C81A14}"/>
              </a:ext>
            </a:extLst>
          </p:cNvPr>
          <p:cNvSpPr>
            <a:spLocks noGrp="1"/>
          </p:cNvSpPr>
          <p:nvPr>
            <p:ph type="body" sz="quarter" idx="14"/>
          </p:nvPr>
        </p:nvSpPr>
        <p:spPr>
          <a:xfrm>
            <a:off x="1748113" y="2129216"/>
            <a:ext cx="535589" cy="374746"/>
          </a:xfrm>
        </p:spPr>
        <p:txBody>
          <a:bodyPr anchor="ctr"/>
          <a:lstStyle/>
          <a:p>
            <a:pPr algn="ctr"/>
            <a:r>
              <a:rPr lang="en-US" sz="1100" dirty="0"/>
              <a:t>RTV</a:t>
            </a:r>
            <a:br>
              <a:rPr lang="en-US" sz="1100" dirty="0"/>
            </a:br>
            <a:r>
              <a:rPr lang="en-US" sz="1100" dirty="0"/>
              <a:t>Request</a:t>
            </a:r>
          </a:p>
        </p:txBody>
      </p:sp>
      <p:sp>
        <p:nvSpPr>
          <p:cNvPr id="17" name="Text Placeholder 11">
            <a:extLst>
              <a:ext uri="{FF2B5EF4-FFF2-40B4-BE49-F238E27FC236}">
                <a16:creationId xmlns:a16="http://schemas.microsoft.com/office/drawing/2014/main" id="{795516CD-60CD-0541-ACAD-9CEC481E1C76}"/>
              </a:ext>
            </a:extLst>
          </p:cNvPr>
          <p:cNvSpPr txBox="1">
            <a:spLocks/>
          </p:cNvSpPr>
          <p:nvPr/>
        </p:nvSpPr>
        <p:spPr bwMode="gray">
          <a:xfrm>
            <a:off x="4613166" y="2129216"/>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Accepted?</a:t>
            </a:r>
          </a:p>
        </p:txBody>
      </p:sp>
      <p:sp>
        <p:nvSpPr>
          <p:cNvPr id="18" name="Text Placeholder 11">
            <a:extLst>
              <a:ext uri="{FF2B5EF4-FFF2-40B4-BE49-F238E27FC236}">
                <a16:creationId xmlns:a16="http://schemas.microsoft.com/office/drawing/2014/main" id="{C89B22A5-C604-4A4F-A1E9-589C64B64EC4}"/>
              </a:ext>
            </a:extLst>
          </p:cNvPr>
          <p:cNvSpPr txBox="1">
            <a:spLocks/>
          </p:cNvSpPr>
          <p:nvPr/>
        </p:nvSpPr>
        <p:spPr bwMode="gray">
          <a:xfrm>
            <a:off x="5931366" y="2129216"/>
            <a:ext cx="908952"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a:t>SAP ERP</a:t>
            </a:r>
          </a:p>
        </p:txBody>
      </p:sp>
      <p:sp>
        <p:nvSpPr>
          <p:cNvPr id="21" name="Text Placeholder 11">
            <a:extLst>
              <a:ext uri="{FF2B5EF4-FFF2-40B4-BE49-F238E27FC236}">
                <a16:creationId xmlns:a16="http://schemas.microsoft.com/office/drawing/2014/main" id="{D8714B94-EBD3-3748-9816-9E5BD06E2063}"/>
              </a:ext>
            </a:extLst>
          </p:cNvPr>
          <p:cNvSpPr txBox="1">
            <a:spLocks/>
          </p:cNvSpPr>
          <p:nvPr/>
        </p:nvSpPr>
        <p:spPr bwMode="gray">
          <a:xfrm>
            <a:off x="5310748" y="2028343"/>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a:solidFill>
                  <a:schemeClr val="tx1">
                    <a:lumMod val="50000"/>
                    <a:lumOff val="50000"/>
                  </a:schemeClr>
                </a:solidFill>
              </a:rPr>
              <a:t>Yes</a:t>
            </a:r>
          </a:p>
        </p:txBody>
      </p:sp>
      <p:sp>
        <p:nvSpPr>
          <p:cNvPr id="26" name="Rectangle 25">
            <a:extLst>
              <a:ext uri="{FF2B5EF4-FFF2-40B4-BE49-F238E27FC236}">
                <a16:creationId xmlns:a16="http://schemas.microsoft.com/office/drawing/2014/main" id="{613B770F-633D-5246-A166-81296E81024E}"/>
              </a:ext>
            </a:extLst>
          </p:cNvPr>
          <p:cNvSpPr/>
          <p:nvPr/>
        </p:nvSpPr>
        <p:spPr bwMode="gray">
          <a:xfrm>
            <a:off x="7400243" y="2062390"/>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Text Placeholder 11">
            <a:extLst>
              <a:ext uri="{FF2B5EF4-FFF2-40B4-BE49-F238E27FC236}">
                <a16:creationId xmlns:a16="http://schemas.microsoft.com/office/drawing/2014/main" id="{3004E2E1-3845-774E-9459-64633098B422}"/>
              </a:ext>
            </a:extLst>
          </p:cNvPr>
          <p:cNvSpPr txBox="1">
            <a:spLocks/>
          </p:cNvSpPr>
          <p:nvPr/>
        </p:nvSpPr>
        <p:spPr bwMode="gray">
          <a:xfrm>
            <a:off x="7400243" y="2129216"/>
            <a:ext cx="908952"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a:t>ITS</a:t>
            </a:r>
          </a:p>
        </p:txBody>
      </p:sp>
      <p:cxnSp>
        <p:nvCxnSpPr>
          <p:cNvPr id="32" name="Straight Connector 31">
            <a:extLst>
              <a:ext uri="{FF2B5EF4-FFF2-40B4-BE49-F238E27FC236}">
                <a16:creationId xmlns:a16="http://schemas.microsoft.com/office/drawing/2014/main" id="{7D48C86B-1A10-724A-ACDA-459A8F573E51}"/>
              </a:ext>
            </a:extLst>
          </p:cNvPr>
          <p:cNvCxnSpPr>
            <a:cxnSpLocks/>
          </p:cNvCxnSpPr>
          <p:nvPr/>
        </p:nvCxnSpPr>
        <p:spPr bwMode="gray">
          <a:xfrm>
            <a:off x="4877899" y="2719028"/>
            <a:ext cx="0" cy="397136"/>
          </a:xfrm>
          <a:prstGeom prst="line">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4" name="Text Placeholder 11">
            <a:extLst>
              <a:ext uri="{FF2B5EF4-FFF2-40B4-BE49-F238E27FC236}">
                <a16:creationId xmlns:a16="http://schemas.microsoft.com/office/drawing/2014/main" id="{F3B2CDBF-9E0D-114B-8262-0C5E6C9D9302}"/>
              </a:ext>
            </a:extLst>
          </p:cNvPr>
          <p:cNvSpPr txBox="1">
            <a:spLocks/>
          </p:cNvSpPr>
          <p:nvPr/>
        </p:nvSpPr>
        <p:spPr bwMode="gray">
          <a:xfrm>
            <a:off x="4345371" y="2735355"/>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a:solidFill>
                  <a:schemeClr val="tx1">
                    <a:lumMod val="50000"/>
                    <a:lumOff val="50000"/>
                  </a:schemeClr>
                </a:solidFill>
              </a:rPr>
              <a:t>No</a:t>
            </a:r>
          </a:p>
        </p:txBody>
      </p:sp>
      <p:sp>
        <p:nvSpPr>
          <p:cNvPr id="43" name="Subtitle 5">
            <a:extLst>
              <a:ext uri="{FF2B5EF4-FFF2-40B4-BE49-F238E27FC236}">
                <a16:creationId xmlns:a16="http://schemas.microsoft.com/office/drawing/2014/main" id="{EAD97234-8B20-A445-BA85-AA5C2C6147B7}"/>
              </a:ext>
            </a:extLst>
          </p:cNvPr>
          <p:cNvSpPr>
            <a:spLocks noGrp="1"/>
          </p:cNvSpPr>
          <p:nvPr>
            <p:ph type="subTitle" idx="13"/>
          </p:nvPr>
        </p:nvSpPr>
        <p:spPr>
          <a:xfrm>
            <a:off x="981821" y="1138299"/>
            <a:ext cx="10798460" cy="252000"/>
          </a:xfrm>
        </p:spPr>
        <p:txBody>
          <a:bodyPr/>
          <a:lstStyle/>
          <a:p>
            <a:r>
              <a:rPr lang="en-US" b="1">
                <a:solidFill>
                  <a:schemeClr val="tx2"/>
                </a:solidFill>
              </a:rPr>
              <a:t>AS-IS</a:t>
            </a:r>
            <a:endParaRPr lang="en-US"/>
          </a:p>
        </p:txBody>
      </p:sp>
      <p:sp>
        <p:nvSpPr>
          <p:cNvPr id="44" name="Title 1">
            <a:extLst>
              <a:ext uri="{FF2B5EF4-FFF2-40B4-BE49-F238E27FC236}">
                <a16:creationId xmlns:a16="http://schemas.microsoft.com/office/drawing/2014/main" id="{87BAE2A3-D966-BC44-9BA8-EFD3C20A6B68}"/>
              </a:ext>
            </a:extLst>
          </p:cNvPr>
          <p:cNvSpPr>
            <a:spLocks noGrp="1"/>
          </p:cNvSpPr>
          <p:nvPr>
            <p:ph type="title"/>
          </p:nvPr>
        </p:nvSpPr>
        <p:spPr>
          <a:xfrm>
            <a:off x="981821" y="181938"/>
            <a:ext cx="10798460" cy="864000"/>
          </a:xfrm>
        </p:spPr>
        <p:txBody>
          <a:bodyPr/>
          <a:lstStyle/>
          <a:p>
            <a:r>
              <a:rPr lang="en-US"/>
              <a:t>Master Data - Partners and Contracts</a:t>
            </a:r>
            <a:endParaRPr lang="en-US">
              <a:solidFill>
                <a:schemeClr val="tx2"/>
              </a:solidFill>
            </a:endParaRPr>
          </a:p>
        </p:txBody>
      </p:sp>
      <p:sp>
        <p:nvSpPr>
          <p:cNvPr id="46" name="Text Placeholder 11">
            <a:extLst>
              <a:ext uri="{FF2B5EF4-FFF2-40B4-BE49-F238E27FC236}">
                <a16:creationId xmlns:a16="http://schemas.microsoft.com/office/drawing/2014/main" id="{97D1B78F-8921-EB4B-A505-0467CA888BD4}"/>
              </a:ext>
            </a:extLst>
          </p:cNvPr>
          <p:cNvSpPr txBox="1">
            <a:spLocks/>
          </p:cNvSpPr>
          <p:nvPr/>
        </p:nvSpPr>
        <p:spPr bwMode="gray">
          <a:xfrm>
            <a:off x="5931365" y="2609279"/>
            <a:ext cx="908952" cy="1107996"/>
          </a:xfrm>
          <a:prstGeom prst="rect">
            <a:avLst/>
          </a:prstGeom>
        </p:spPr>
        <p:txBody>
          <a:bodyPr vert="horz" lIns="0" tIns="0" rIns="0" bIns="0" rtlCol="0" anchor="ctr">
            <a:sp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r>
              <a:rPr lang="en-US" sz="1200" dirty="0">
                <a:solidFill>
                  <a:schemeClr val="tx1">
                    <a:lumMod val="50000"/>
                    <a:lumOff val="50000"/>
                  </a:schemeClr>
                </a:solidFill>
              </a:rPr>
              <a:t>Partner and Contract created in Bayer’s ERP by Backoffice teams</a:t>
            </a:r>
          </a:p>
        </p:txBody>
      </p:sp>
      <p:sp>
        <p:nvSpPr>
          <p:cNvPr id="48" name="Text Placeholder 11">
            <a:extLst>
              <a:ext uri="{FF2B5EF4-FFF2-40B4-BE49-F238E27FC236}">
                <a16:creationId xmlns:a16="http://schemas.microsoft.com/office/drawing/2014/main" id="{10985458-B8F9-0E44-924D-650E2DDEED46}"/>
              </a:ext>
            </a:extLst>
          </p:cNvPr>
          <p:cNvSpPr txBox="1">
            <a:spLocks/>
          </p:cNvSpPr>
          <p:nvPr/>
        </p:nvSpPr>
        <p:spPr bwMode="gray">
          <a:xfrm>
            <a:off x="981821" y="2129216"/>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a:t>One Trait Owner</a:t>
            </a:r>
          </a:p>
        </p:txBody>
      </p:sp>
      <p:sp>
        <p:nvSpPr>
          <p:cNvPr id="67" name="Oval 66">
            <a:extLst>
              <a:ext uri="{FF2B5EF4-FFF2-40B4-BE49-F238E27FC236}">
                <a16:creationId xmlns:a16="http://schemas.microsoft.com/office/drawing/2014/main" id="{28D044FA-D831-3542-8CBA-8085A4F8A3EC}"/>
              </a:ext>
            </a:extLst>
          </p:cNvPr>
          <p:cNvSpPr/>
          <p:nvPr/>
        </p:nvSpPr>
        <p:spPr bwMode="gray">
          <a:xfrm>
            <a:off x="8909744" y="1968578"/>
            <a:ext cx="696023" cy="69602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8" name="Text Placeholder 11">
            <a:extLst>
              <a:ext uri="{FF2B5EF4-FFF2-40B4-BE49-F238E27FC236}">
                <a16:creationId xmlns:a16="http://schemas.microsoft.com/office/drawing/2014/main" id="{0A7D2EA6-C501-7847-83C8-F810076A5550}"/>
              </a:ext>
            </a:extLst>
          </p:cNvPr>
          <p:cNvSpPr txBox="1">
            <a:spLocks/>
          </p:cNvSpPr>
          <p:nvPr/>
        </p:nvSpPr>
        <p:spPr bwMode="gray">
          <a:xfrm>
            <a:off x="8989960" y="2129216"/>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a:t>Partner Access</a:t>
            </a:r>
          </a:p>
        </p:txBody>
      </p:sp>
      <p:sp>
        <p:nvSpPr>
          <p:cNvPr id="79" name="Rectangle 78">
            <a:extLst>
              <a:ext uri="{FF2B5EF4-FFF2-40B4-BE49-F238E27FC236}">
                <a16:creationId xmlns:a16="http://schemas.microsoft.com/office/drawing/2014/main" id="{BF13A722-20A7-2048-8DAA-3F8757716787}"/>
              </a:ext>
            </a:extLst>
          </p:cNvPr>
          <p:cNvSpPr/>
          <p:nvPr/>
        </p:nvSpPr>
        <p:spPr bwMode="gray">
          <a:xfrm>
            <a:off x="3031412" y="2062390"/>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0" name="Text Placeholder 11">
            <a:extLst>
              <a:ext uri="{FF2B5EF4-FFF2-40B4-BE49-F238E27FC236}">
                <a16:creationId xmlns:a16="http://schemas.microsoft.com/office/drawing/2014/main" id="{0A656E1D-36AB-FD46-9B46-2C0A543BCFE1}"/>
              </a:ext>
            </a:extLst>
          </p:cNvPr>
          <p:cNvSpPr txBox="1">
            <a:spLocks/>
          </p:cNvSpPr>
          <p:nvPr/>
        </p:nvSpPr>
        <p:spPr bwMode="gray">
          <a:xfrm>
            <a:off x="3031412" y="2129216"/>
            <a:ext cx="908952"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Customer </a:t>
            </a:r>
            <a:br>
              <a:rPr lang="en-US" sz="1200" dirty="0"/>
            </a:br>
            <a:r>
              <a:rPr lang="en-US" sz="1200" dirty="0"/>
              <a:t>Service</a:t>
            </a:r>
          </a:p>
        </p:txBody>
      </p:sp>
      <p:cxnSp>
        <p:nvCxnSpPr>
          <p:cNvPr id="3" name="Connector: Elbow 2">
            <a:extLst>
              <a:ext uri="{FF2B5EF4-FFF2-40B4-BE49-F238E27FC236}">
                <a16:creationId xmlns:a16="http://schemas.microsoft.com/office/drawing/2014/main" id="{953DB0BE-93E7-482E-A1C8-A7FCB4A3B35B}"/>
              </a:ext>
            </a:extLst>
          </p:cNvPr>
          <p:cNvCxnSpPr>
            <a:stCxn id="11" idx="2"/>
            <a:endCxn id="16" idx="4"/>
          </p:cNvCxnSpPr>
          <p:nvPr/>
        </p:nvCxnSpPr>
        <p:spPr bwMode="gray">
          <a:xfrm rot="5400000" flipH="1">
            <a:off x="3421221" y="1259289"/>
            <a:ext cx="54427" cy="2865052"/>
          </a:xfrm>
          <a:prstGeom prst="bentConnector3">
            <a:avLst>
              <a:gd name="adj1" fmla="val -1043256"/>
            </a:avLst>
          </a:prstGeom>
          <a:ln w="6350">
            <a:solidFill>
              <a:schemeClr val="accent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6248228-7EA2-4EAF-9B72-1585B5A78E7F}"/>
              </a:ext>
            </a:extLst>
          </p:cNvPr>
          <p:cNvSpPr/>
          <p:nvPr/>
        </p:nvSpPr>
        <p:spPr bwMode="gray">
          <a:xfrm>
            <a:off x="2675888" y="3469478"/>
            <a:ext cx="1620000" cy="646331"/>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200" dirty="0">
                <a:solidFill>
                  <a:srgbClr val="10384F"/>
                </a:solidFill>
              </a:rPr>
              <a:t>Return to RTV in case of not satisfying acceptance criteria</a:t>
            </a:r>
          </a:p>
        </p:txBody>
      </p:sp>
      <p:cxnSp>
        <p:nvCxnSpPr>
          <p:cNvPr id="33" name="Straight Connector 32">
            <a:extLst>
              <a:ext uri="{FF2B5EF4-FFF2-40B4-BE49-F238E27FC236}">
                <a16:creationId xmlns:a16="http://schemas.microsoft.com/office/drawing/2014/main" id="{428055E7-03AF-4716-A175-9B5D9A6A9982}"/>
              </a:ext>
            </a:extLst>
          </p:cNvPr>
          <p:cNvCxnSpPr>
            <a:cxnSpLocks/>
            <a:stCxn id="80" idx="3"/>
            <a:endCxn id="11" idx="1"/>
          </p:cNvCxnSpPr>
          <p:nvPr/>
        </p:nvCxnSpPr>
        <p:spPr bwMode="gray">
          <a:xfrm>
            <a:off x="3940364" y="2316589"/>
            <a:ext cx="538159" cy="1"/>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9739A1-B580-47B4-8AC7-84B5FA3EAB58}"/>
              </a:ext>
            </a:extLst>
          </p:cNvPr>
          <p:cNvCxnSpPr>
            <a:cxnSpLocks/>
            <a:stCxn id="11" idx="3"/>
            <a:endCxn id="9" idx="1"/>
          </p:cNvCxnSpPr>
          <p:nvPr/>
        </p:nvCxnSpPr>
        <p:spPr bwMode="gray">
          <a:xfrm>
            <a:off x="5283399" y="2316590"/>
            <a:ext cx="647967" cy="0"/>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23E47FF-1B30-4830-9FDB-2B6D4C63B11B}"/>
              </a:ext>
            </a:extLst>
          </p:cNvPr>
          <p:cNvCxnSpPr>
            <a:cxnSpLocks/>
            <a:stCxn id="9" idx="3"/>
            <a:endCxn id="27" idx="1"/>
          </p:cNvCxnSpPr>
          <p:nvPr/>
        </p:nvCxnSpPr>
        <p:spPr bwMode="gray">
          <a:xfrm flipV="1">
            <a:off x="6840318" y="2316589"/>
            <a:ext cx="559925" cy="1"/>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A386B0A-8F9C-4232-8542-7796293DDD3A}"/>
              </a:ext>
            </a:extLst>
          </p:cNvPr>
          <p:cNvCxnSpPr>
            <a:cxnSpLocks/>
            <a:stCxn id="26" idx="3"/>
            <a:endCxn id="67" idx="2"/>
          </p:cNvCxnSpPr>
          <p:nvPr/>
        </p:nvCxnSpPr>
        <p:spPr bwMode="gray">
          <a:xfrm>
            <a:off x="8309195" y="2316590"/>
            <a:ext cx="600549" cy="0"/>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 Placeholder 11">
            <a:extLst>
              <a:ext uri="{FF2B5EF4-FFF2-40B4-BE49-F238E27FC236}">
                <a16:creationId xmlns:a16="http://schemas.microsoft.com/office/drawing/2014/main" id="{1E868A44-6245-4F89-B666-7AF329129C70}"/>
              </a:ext>
            </a:extLst>
          </p:cNvPr>
          <p:cNvSpPr txBox="1">
            <a:spLocks/>
          </p:cNvSpPr>
          <p:nvPr/>
        </p:nvSpPr>
        <p:spPr bwMode="gray">
          <a:xfrm>
            <a:off x="7400243" y="2609279"/>
            <a:ext cx="936000" cy="738664"/>
          </a:xfrm>
          <a:prstGeom prst="rect">
            <a:avLst/>
          </a:prstGeom>
        </p:spPr>
        <p:txBody>
          <a:bodyPr vert="horz" lIns="0" tIns="0" rIns="0" bIns="0" rtlCol="0" anchor="ctr">
            <a:sp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r>
              <a:rPr lang="en-US" sz="1200" dirty="0">
                <a:solidFill>
                  <a:schemeClr val="tx1">
                    <a:lumMod val="50000"/>
                    <a:lumOff val="50000"/>
                  </a:schemeClr>
                </a:solidFill>
              </a:rPr>
              <a:t>Partner and Contract data integrated into ITS</a:t>
            </a:r>
          </a:p>
        </p:txBody>
      </p:sp>
    </p:spTree>
    <p:extLst>
      <p:ext uri="{BB962C8B-B14F-4D97-AF65-F5344CB8AC3E}">
        <p14:creationId xmlns:p14="http://schemas.microsoft.com/office/powerpoint/2010/main" val="333420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1F261A9-9362-F14D-8912-2BB5DBAF5F68}"/>
              </a:ext>
            </a:extLst>
          </p:cNvPr>
          <p:cNvSpPr>
            <a:spLocks noGrp="1"/>
          </p:cNvSpPr>
          <p:nvPr>
            <p:ph type="ftr" sz="quarter" idx="11"/>
          </p:nvPr>
        </p:nvSpPr>
        <p:spPr>
          <a:xfrm>
            <a:off x="974672" y="6617933"/>
            <a:ext cx="8640000" cy="108000"/>
          </a:xfrm>
        </p:spPr>
        <p:txBody>
          <a:bodyPr/>
          <a:lstStyle/>
          <a:p>
            <a:r>
              <a:rPr lang="en-US"/>
              <a:t>/// Bayer 16:9 Template /// June 2018</a:t>
            </a:r>
          </a:p>
        </p:txBody>
      </p:sp>
      <p:sp>
        <p:nvSpPr>
          <p:cNvPr id="5" name="Slide Number Placeholder 4">
            <a:extLst>
              <a:ext uri="{FF2B5EF4-FFF2-40B4-BE49-F238E27FC236}">
                <a16:creationId xmlns:a16="http://schemas.microsoft.com/office/drawing/2014/main" id="{56600ED5-CD00-5345-A4D1-D92062635C96}"/>
              </a:ext>
            </a:extLst>
          </p:cNvPr>
          <p:cNvSpPr>
            <a:spLocks noGrp="1"/>
          </p:cNvSpPr>
          <p:nvPr>
            <p:ph type="sldNum" sz="quarter" idx="12"/>
          </p:nvPr>
        </p:nvSpPr>
        <p:spPr/>
        <p:txBody>
          <a:bodyPr/>
          <a:lstStyle/>
          <a:p>
            <a:fld id="{EEAD9179-7A6B-4268-BEB2-F3B8EB06115B}" type="slidenum">
              <a:rPr lang="en-US" smtClean="0"/>
              <a:t>13</a:t>
            </a:fld>
            <a:endParaRPr lang="en-US"/>
          </a:p>
        </p:txBody>
      </p:sp>
      <p:sp>
        <p:nvSpPr>
          <p:cNvPr id="43" name="Subtitle 5">
            <a:extLst>
              <a:ext uri="{FF2B5EF4-FFF2-40B4-BE49-F238E27FC236}">
                <a16:creationId xmlns:a16="http://schemas.microsoft.com/office/drawing/2014/main" id="{EAD97234-8B20-A445-BA85-AA5C2C6147B7}"/>
              </a:ext>
            </a:extLst>
          </p:cNvPr>
          <p:cNvSpPr>
            <a:spLocks noGrp="1"/>
          </p:cNvSpPr>
          <p:nvPr>
            <p:ph type="subTitle" idx="13"/>
          </p:nvPr>
        </p:nvSpPr>
        <p:spPr>
          <a:xfrm>
            <a:off x="981821" y="1138299"/>
            <a:ext cx="10798460" cy="252000"/>
          </a:xfrm>
        </p:spPr>
        <p:txBody>
          <a:bodyPr/>
          <a:lstStyle/>
          <a:p>
            <a:r>
              <a:rPr lang="en-US" b="1">
                <a:solidFill>
                  <a:schemeClr val="tx2"/>
                </a:solidFill>
              </a:rPr>
              <a:t>TO-BE</a:t>
            </a:r>
            <a:endParaRPr lang="en-US"/>
          </a:p>
        </p:txBody>
      </p:sp>
      <p:sp>
        <p:nvSpPr>
          <p:cNvPr id="44" name="Title 1">
            <a:extLst>
              <a:ext uri="{FF2B5EF4-FFF2-40B4-BE49-F238E27FC236}">
                <a16:creationId xmlns:a16="http://schemas.microsoft.com/office/drawing/2014/main" id="{87BAE2A3-D966-BC44-9BA8-EFD3C20A6B68}"/>
              </a:ext>
            </a:extLst>
          </p:cNvPr>
          <p:cNvSpPr>
            <a:spLocks noGrp="1"/>
          </p:cNvSpPr>
          <p:nvPr>
            <p:ph type="title"/>
          </p:nvPr>
        </p:nvSpPr>
        <p:spPr>
          <a:xfrm>
            <a:off x="981821" y="181938"/>
            <a:ext cx="10798460" cy="864000"/>
          </a:xfrm>
        </p:spPr>
        <p:txBody>
          <a:bodyPr/>
          <a:lstStyle/>
          <a:p>
            <a:r>
              <a:rPr lang="en-US"/>
              <a:t>Master Data - Partners and Contracts</a:t>
            </a:r>
            <a:endParaRPr lang="en-US">
              <a:solidFill>
                <a:schemeClr val="tx2"/>
              </a:solidFill>
            </a:endParaRPr>
          </a:p>
        </p:txBody>
      </p:sp>
      <p:sp>
        <p:nvSpPr>
          <p:cNvPr id="50" name="Rectangle 49">
            <a:extLst>
              <a:ext uri="{FF2B5EF4-FFF2-40B4-BE49-F238E27FC236}">
                <a16:creationId xmlns:a16="http://schemas.microsoft.com/office/drawing/2014/main" id="{DEE8CA8C-9C05-1B44-98CD-46C7FB73861A}"/>
              </a:ext>
            </a:extLst>
          </p:cNvPr>
          <p:cNvSpPr/>
          <p:nvPr/>
        </p:nvSpPr>
        <p:spPr bwMode="gray">
          <a:xfrm>
            <a:off x="5803494" y="1885293"/>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Diamond 50">
            <a:extLst>
              <a:ext uri="{FF2B5EF4-FFF2-40B4-BE49-F238E27FC236}">
                <a16:creationId xmlns:a16="http://schemas.microsoft.com/office/drawing/2014/main" id="{3A2E5C0D-90BC-6645-AC5E-2AB894EE108C}"/>
              </a:ext>
            </a:extLst>
          </p:cNvPr>
          <p:cNvSpPr/>
          <p:nvPr/>
        </p:nvSpPr>
        <p:spPr bwMode="gray">
          <a:xfrm>
            <a:off x="4350651" y="1737055"/>
            <a:ext cx="804876" cy="804876"/>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2" name="Oval 51">
            <a:extLst>
              <a:ext uri="{FF2B5EF4-FFF2-40B4-BE49-F238E27FC236}">
                <a16:creationId xmlns:a16="http://schemas.microsoft.com/office/drawing/2014/main" id="{EDF49814-C515-224F-9CFA-2DA515017E79}"/>
              </a:ext>
            </a:extLst>
          </p:cNvPr>
          <p:cNvSpPr/>
          <p:nvPr/>
        </p:nvSpPr>
        <p:spPr bwMode="gray">
          <a:xfrm>
            <a:off x="1667897" y="1791481"/>
            <a:ext cx="696023" cy="69602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Text Placeholder 11">
            <a:extLst>
              <a:ext uri="{FF2B5EF4-FFF2-40B4-BE49-F238E27FC236}">
                <a16:creationId xmlns:a16="http://schemas.microsoft.com/office/drawing/2014/main" id="{8C44BE6C-0AFE-D747-859E-9E4566D68BB8}"/>
              </a:ext>
            </a:extLst>
          </p:cNvPr>
          <p:cNvSpPr txBox="1">
            <a:spLocks/>
          </p:cNvSpPr>
          <p:nvPr/>
        </p:nvSpPr>
        <p:spPr bwMode="gray">
          <a:xfrm>
            <a:off x="1748113" y="1952119"/>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100" dirty="0"/>
              <a:t>RTV</a:t>
            </a:r>
            <a:br>
              <a:rPr lang="en-US" sz="1100" dirty="0"/>
            </a:br>
            <a:r>
              <a:rPr lang="en-US" sz="1100" dirty="0"/>
              <a:t>Request</a:t>
            </a:r>
          </a:p>
        </p:txBody>
      </p:sp>
      <p:sp>
        <p:nvSpPr>
          <p:cNvPr id="54" name="Text Placeholder 11">
            <a:extLst>
              <a:ext uri="{FF2B5EF4-FFF2-40B4-BE49-F238E27FC236}">
                <a16:creationId xmlns:a16="http://schemas.microsoft.com/office/drawing/2014/main" id="{35365B17-38B8-E84E-B98C-5F231E38B7ED}"/>
              </a:ext>
            </a:extLst>
          </p:cNvPr>
          <p:cNvSpPr txBox="1">
            <a:spLocks/>
          </p:cNvSpPr>
          <p:nvPr/>
        </p:nvSpPr>
        <p:spPr bwMode="gray">
          <a:xfrm>
            <a:off x="4485294" y="1952119"/>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Accepted?</a:t>
            </a:r>
          </a:p>
        </p:txBody>
      </p:sp>
      <p:sp>
        <p:nvSpPr>
          <p:cNvPr id="55" name="Text Placeholder 11">
            <a:extLst>
              <a:ext uri="{FF2B5EF4-FFF2-40B4-BE49-F238E27FC236}">
                <a16:creationId xmlns:a16="http://schemas.microsoft.com/office/drawing/2014/main" id="{9FE12A2C-B3D4-D94F-BA97-1011C49467AE}"/>
              </a:ext>
            </a:extLst>
          </p:cNvPr>
          <p:cNvSpPr txBox="1">
            <a:spLocks/>
          </p:cNvSpPr>
          <p:nvPr/>
        </p:nvSpPr>
        <p:spPr bwMode="gray">
          <a:xfrm>
            <a:off x="5803494" y="1952119"/>
            <a:ext cx="908952"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TO’s ERP</a:t>
            </a:r>
          </a:p>
        </p:txBody>
      </p:sp>
      <p:sp>
        <p:nvSpPr>
          <p:cNvPr id="56" name="Text Placeholder 11">
            <a:extLst>
              <a:ext uri="{FF2B5EF4-FFF2-40B4-BE49-F238E27FC236}">
                <a16:creationId xmlns:a16="http://schemas.microsoft.com/office/drawing/2014/main" id="{1F4C7F41-A9A1-FA4D-9BA7-C7D1008A1CC5}"/>
              </a:ext>
            </a:extLst>
          </p:cNvPr>
          <p:cNvSpPr txBox="1">
            <a:spLocks/>
          </p:cNvSpPr>
          <p:nvPr/>
        </p:nvSpPr>
        <p:spPr bwMode="gray">
          <a:xfrm>
            <a:off x="5182876" y="1851246"/>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a:solidFill>
                  <a:schemeClr val="tx1">
                    <a:lumMod val="50000"/>
                    <a:lumOff val="50000"/>
                  </a:schemeClr>
                </a:solidFill>
              </a:rPr>
              <a:t>Yes</a:t>
            </a:r>
          </a:p>
        </p:txBody>
      </p:sp>
      <p:sp>
        <p:nvSpPr>
          <p:cNvPr id="57" name="Rectangle 56">
            <a:extLst>
              <a:ext uri="{FF2B5EF4-FFF2-40B4-BE49-F238E27FC236}">
                <a16:creationId xmlns:a16="http://schemas.microsoft.com/office/drawing/2014/main" id="{49140F4D-CBFE-8C4E-921C-BCD050F5B808}"/>
              </a:ext>
            </a:extLst>
          </p:cNvPr>
          <p:cNvSpPr/>
          <p:nvPr/>
        </p:nvSpPr>
        <p:spPr bwMode="gray">
          <a:xfrm>
            <a:off x="7272371" y="1885293"/>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8" name="Text Placeholder 11">
            <a:extLst>
              <a:ext uri="{FF2B5EF4-FFF2-40B4-BE49-F238E27FC236}">
                <a16:creationId xmlns:a16="http://schemas.microsoft.com/office/drawing/2014/main" id="{69777EC0-848B-3E4F-A756-318D125DAD8C}"/>
              </a:ext>
            </a:extLst>
          </p:cNvPr>
          <p:cNvSpPr txBox="1">
            <a:spLocks/>
          </p:cNvSpPr>
          <p:nvPr/>
        </p:nvSpPr>
        <p:spPr bwMode="gray">
          <a:xfrm>
            <a:off x="7272371" y="1952119"/>
            <a:ext cx="908952"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Trait Owner System</a:t>
            </a:r>
          </a:p>
        </p:txBody>
      </p:sp>
      <p:sp>
        <p:nvSpPr>
          <p:cNvPr id="60" name="Text Placeholder 11">
            <a:extLst>
              <a:ext uri="{FF2B5EF4-FFF2-40B4-BE49-F238E27FC236}">
                <a16:creationId xmlns:a16="http://schemas.microsoft.com/office/drawing/2014/main" id="{DE3AFCFB-90A4-3A40-AF7F-F2CB6D61BAF8}"/>
              </a:ext>
            </a:extLst>
          </p:cNvPr>
          <p:cNvSpPr txBox="1">
            <a:spLocks/>
          </p:cNvSpPr>
          <p:nvPr/>
        </p:nvSpPr>
        <p:spPr bwMode="gray">
          <a:xfrm>
            <a:off x="4305884" y="2526042"/>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solidFill>
                  <a:schemeClr val="tx1">
                    <a:lumMod val="50000"/>
                    <a:lumOff val="50000"/>
                  </a:schemeClr>
                </a:solidFill>
              </a:rPr>
              <a:t>No</a:t>
            </a:r>
          </a:p>
        </p:txBody>
      </p:sp>
      <p:sp>
        <p:nvSpPr>
          <p:cNvPr id="64" name="Text Placeholder 11">
            <a:extLst>
              <a:ext uri="{FF2B5EF4-FFF2-40B4-BE49-F238E27FC236}">
                <a16:creationId xmlns:a16="http://schemas.microsoft.com/office/drawing/2014/main" id="{7DDD4B5D-013D-EF41-93A8-F8A40DB845B1}"/>
              </a:ext>
            </a:extLst>
          </p:cNvPr>
          <p:cNvSpPr txBox="1">
            <a:spLocks/>
          </p:cNvSpPr>
          <p:nvPr/>
        </p:nvSpPr>
        <p:spPr bwMode="gray">
          <a:xfrm>
            <a:off x="5803494" y="2397793"/>
            <a:ext cx="1163156" cy="923330"/>
          </a:xfrm>
          <a:prstGeom prst="rect">
            <a:avLst/>
          </a:prstGeom>
        </p:spPr>
        <p:txBody>
          <a:bodyPr vert="horz" lIns="0" tIns="0" rIns="0" bIns="0" rtlCol="0" anchor="ctr">
            <a:spAutoFit/>
          </a:bodyPr>
          <a:lstStyle>
            <a:defPPr>
              <a:defRPr lang="de-DE"/>
            </a:defPPr>
            <a:lvl1pPr indent="0">
              <a:spcBef>
                <a:spcPts val="1200"/>
              </a:spcBef>
              <a:spcAft>
                <a:spcPts val="600"/>
              </a:spcAft>
              <a:buFont typeface="Arial" panose="020B0604020202020204" pitchFamily="34" charset="0"/>
              <a:buNone/>
              <a:defRPr sz="1200">
                <a:solidFill>
                  <a:schemeClr val="tx1">
                    <a:lumMod val="50000"/>
                    <a:lumOff val="50000"/>
                  </a:schemeClr>
                </a:solidFill>
              </a:defRPr>
            </a:lvl1pPr>
            <a:lvl2pPr marL="270000" indent="-270000">
              <a:spcBef>
                <a:spcPts val="300"/>
              </a:spcBef>
              <a:spcAft>
                <a:spcPts val="600"/>
              </a:spcAft>
              <a:buFontTx/>
              <a:buBlip>
                <a:blip r:embed="rId2"/>
              </a:buBlip>
            </a:lvl2pPr>
            <a:lvl3pPr marL="540000" indent="-270000">
              <a:spcBef>
                <a:spcPts val="300"/>
              </a:spcBef>
              <a:spcAft>
                <a:spcPts val="600"/>
              </a:spcAft>
              <a:buFontTx/>
              <a:buBlip>
                <a:blip r:embed="rId3"/>
              </a:buBlip>
            </a:lvl3pPr>
            <a:lvl4pPr marL="810000" indent="-270000">
              <a:spcBef>
                <a:spcPts val="300"/>
              </a:spcBef>
              <a:spcAft>
                <a:spcPts val="600"/>
              </a:spcAft>
              <a:buFontTx/>
              <a:buBlip>
                <a:blip r:embed="rId4"/>
              </a:buBlip>
            </a:lvl4pPr>
            <a:lvl5pPr marL="1080000" indent="-270000">
              <a:spcBef>
                <a:spcPts val="300"/>
              </a:spcBef>
              <a:spcAft>
                <a:spcPts val="600"/>
              </a:spcAft>
              <a:buFontTx/>
              <a:buBlip>
                <a:blip r:embed="rId5"/>
              </a:buBlip>
            </a:lvl5pPr>
            <a:lvl6pPr marL="1080000" indent="-270000">
              <a:spcBef>
                <a:spcPts val="300"/>
              </a:spcBef>
              <a:spcAft>
                <a:spcPts val="600"/>
              </a:spcAft>
              <a:buFontTx/>
              <a:buBlip>
                <a:blip r:embed="rId5"/>
              </a:buBlip>
            </a:lvl6pPr>
            <a:lvl7pPr marL="1080000" indent="-270000">
              <a:spcBef>
                <a:spcPts val="300"/>
              </a:spcBef>
              <a:spcAft>
                <a:spcPts val="600"/>
              </a:spcAft>
              <a:buFontTx/>
              <a:buBlip>
                <a:blip r:embed="rId5"/>
              </a:buBlip>
            </a:lvl7pPr>
            <a:lvl8pPr marL="1080000" indent="-270000">
              <a:spcBef>
                <a:spcPts val="300"/>
              </a:spcBef>
              <a:spcAft>
                <a:spcPts val="600"/>
              </a:spcAft>
              <a:buFontTx/>
              <a:buBlip>
                <a:blip r:embed="rId5"/>
              </a:buBlip>
            </a:lvl8pPr>
            <a:lvl9pPr marL="1080000" indent="-270000">
              <a:spcBef>
                <a:spcPts val="300"/>
              </a:spcBef>
              <a:spcAft>
                <a:spcPts val="600"/>
              </a:spcAft>
              <a:buFontTx/>
              <a:buBlip>
                <a:blip r:embed="rId5"/>
              </a:buBlip>
            </a:lvl9pPr>
          </a:lstStyle>
          <a:p>
            <a:r>
              <a:rPr lang="en-US" dirty="0"/>
              <a:t>Partner and Contract created in Trait Owner’s ERP by their </a:t>
            </a:r>
            <a:r>
              <a:rPr lang="en-US" dirty="0" err="1"/>
              <a:t>backoffice</a:t>
            </a:r>
            <a:r>
              <a:rPr lang="en-US" dirty="0"/>
              <a:t> teams</a:t>
            </a:r>
          </a:p>
        </p:txBody>
      </p:sp>
      <p:sp>
        <p:nvSpPr>
          <p:cNvPr id="65" name="Text Placeholder 11">
            <a:extLst>
              <a:ext uri="{FF2B5EF4-FFF2-40B4-BE49-F238E27FC236}">
                <a16:creationId xmlns:a16="http://schemas.microsoft.com/office/drawing/2014/main" id="{E62DDCB7-4054-5E4E-9824-89940C965645}"/>
              </a:ext>
            </a:extLst>
          </p:cNvPr>
          <p:cNvSpPr txBox="1">
            <a:spLocks/>
          </p:cNvSpPr>
          <p:nvPr/>
        </p:nvSpPr>
        <p:spPr bwMode="gray">
          <a:xfrm>
            <a:off x="814364" y="1822708"/>
            <a:ext cx="711377" cy="696023"/>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Multiple Trait Owners</a:t>
            </a:r>
            <a:br>
              <a:rPr lang="en-US" sz="1200" dirty="0"/>
            </a:br>
            <a:r>
              <a:rPr lang="en-US" sz="1200" dirty="0"/>
              <a:t>TO BE 1</a:t>
            </a:r>
          </a:p>
        </p:txBody>
      </p:sp>
      <p:sp>
        <p:nvSpPr>
          <p:cNvPr id="71" name="Rectangle 70">
            <a:extLst>
              <a:ext uri="{FF2B5EF4-FFF2-40B4-BE49-F238E27FC236}">
                <a16:creationId xmlns:a16="http://schemas.microsoft.com/office/drawing/2014/main" id="{DB32B192-260B-1C46-978A-BF8F5929495D}"/>
              </a:ext>
            </a:extLst>
          </p:cNvPr>
          <p:cNvSpPr/>
          <p:nvPr/>
        </p:nvSpPr>
        <p:spPr bwMode="gray">
          <a:xfrm>
            <a:off x="8741248" y="1885293"/>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2" name="Text Placeholder 11">
            <a:extLst>
              <a:ext uri="{FF2B5EF4-FFF2-40B4-BE49-F238E27FC236}">
                <a16:creationId xmlns:a16="http://schemas.microsoft.com/office/drawing/2014/main" id="{D37E34F5-D499-E947-845E-670C3EA2A957}"/>
              </a:ext>
            </a:extLst>
          </p:cNvPr>
          <p:cNvSpPr txBox="1">
            <a:spLocks/>
          </p:cNvSpPr>
          <p:nvPr/>
        </p:nvSpPr>
        <p:spPr bwMode="gray">
          <a:xfrm>
            <a:off x="8741248" y="1952119"/>
            <a:ext cx="908952"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ITS Industry System</a:t>
            </a:r>
          </a:p>
        </p:txBody>
      </p:sp>
      <p:sp>
        <p:nvSpPr>
          <p:cNvPr id="74" name="Oval 73">
            <a:extLst>
              <a:ext uri="{FF2B5EF4-FFF2-40B4-BE49-F238E27FC236}">
                <a16:creationId xmlns:a16="http://schemas.microsoft.com/office/drawing/2014/main" id="{925D63AC-B175-7A47-BBAF-C4BD27E72178}"/>
              </a:ext>
            </a:extLst>
          </p:cNvPr>
          <p:cNvSpPr/>
          <p:nvPr/>
        </p:nvSpPr>
        <p:spPr bwMode="gray">
          <a:xfrm>
            <a:off x="10201794" y="1794548"/>
            <a:ext cx="696023" cy="69602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5" name="Text Placeholder 11">
            <a:extLst>
              <a:ext uri="{FF2B5EF4-FFF2-40B4-BE49-F238E27FC236}">
                <a16:creationId xmlns:a16="http://schemas.microsoft.com/office/drawing/2014/main" id="{0DB90608-66A7-7644-AD63-B6F75D0F5228}"/>
              </a:ext>
            </a:extLst>
          </p:cNvPr>
          <p:cNvSpPr txBox="1">
            <a:spLocks/>
          </p:cNvSpPr>
          <p:nvPr/>
        </p:nvSpPr>
        <p:spPr bwMode="gray">
          <a:xfrm>
            <a:off x="10282010" y="1955186"/>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a:t>Partner Access</a:t>
            </a:r>
          </a:p>
        </p:txBody>
      </p:sp>
      <p:sp>
        <p:nvSpPr>
          <p:cNvPr id="76" name="Text Placeholder 11">
            <a:extLst>
              <a:ext uri="{FF2B5EF4-FFF2-40B4-BE49-F238E27FC236}">
                <a16:creationId xmlns:a16="http://schemas.microsoft.com/office/drawing/2014/main" id="{4CD7C8E4-89C9-5A4A-8573-4935F8985AF5}"/>
              </a:ext>
            </a:extLst>
          </p:cNvPr>
          <p:cNvSpPr txBox="1">
            <a:spLocks/>
          </p:cNvSpPr>
          <p:nvPr/>
        </p:nvSpPr>
        <p:spPr bwMode="gray">
          <a:xfrm>
            <a:off x="7280702" y="2397793"/>
            <a:ext cx="908952" cy="923330"/>
          </a:xfrm>
          <a:prstGeom prst="rect">
            <a:avLst/>
          </a:prstGeom>
        </p:spPr>
        <p:txBody>
          <a:bodyPr vert="horz" lIns="0" tIns="0" rIns="0" bIns="0" rtlCol="0" anchor="ctr">
            <a:spAutoFit/>
          </a:bodyPr>
          <a:lstStyle>
            <a:defPPr>
              <a:defRPr lang="de-DE"/>
            </a:defPPr>
            <a:lvl1pPr indent="0">
              <a:spcBef>
                <a:spcPts val="1200"/>
              </a:spcBef>
              <a:spcAft>
                <a:spcPts val="600"/>
              </a:spcAft>
              <a:buFont typeface="Arial" panose="020B0604020202020204" pitchFamily="34" charset="0"/>
              <a:buNone/>
              <a:defRPr sz="1200">
                <a:solidFill>
                  <a:schemeClr val="tx1">
                    <a:lumMod val="50000"/>
                    <a:lumOff val="50000"/>
                  </a:schemeClr>
                </a:solidFill>
              </a:defRPr>
            </a:lvl1pPr>
            <a:lvl2pPr marL="270000" indent="-270000">
              <a:spcBef>
                <a:spcPts val="300"/>
              </a:spcBef>
              <a:spcAft>
                <a:spcPts val="600"/>
              </a:spcAft>
              <a:buFontTx/>
              <a:buBlip>
                <a:blip r:embed="rId2"/>
              </a:buBlip>
            </a:lvl2pPr>
            <a:lvl3pPr marL="540000" indent="-270000">
              <a:spcBef>
                <a:spcPts val="300"/>
              </a:spcBef>
              <a:spcAft>
                <a:spcPts val="600"/>
              </a:spcAft>
              <a:buFontTx/>
              <a:buBlip>
                <a:blip r:embed="rId3"/>
              </a:buBlip>
            </a:lvl3pPr>
            <a:lvl4pPr marL="810000" indent="-270000">
              <a:spcBef>
                <a:spcPts val="300"/>
              </a:spcBef>
              <a:spcAft>
                <a:spcPts val="600"/>
              </a:spcAft>
              <a:buFontTx/>
              <a:buBlip>
                <a:blip r:embed="rId4"/>
              </a:buBlip>
            </a:lvl4pPr>
            <a:lvl5pPr marL="1080000" indent="-270000">
              <a:spcBef>
                <a:spcPts val="300"/>
              </a:spcBef>
              <a:spcAft>
                <a:spcPts val="600"/>
              </a:spcAft>
              <a:buFontTx/>
              <a:buBlip>
                <a:blip r:embed="rId5"/>
              </a:buBlip>
            </a:lvl5pPr>
            <a:lvl6pPr marL="1080000" indent="-270000">
              <a:spcBef>
                <a:spcPts val="300"/>
              </a:spcBef>
              <a:spcAft>
                <a:spcPts val="600"/>
              </a:spcAft>
              <a:buFontTx/>
              <a:buBlip>
                <a:blip r:embed="rId5"/>
              </a:buBlip>
            </a:lvl6pPr>
            <a:lvl7pPr marL="1080000" indent="-270000">
              <a:spcBef>
                <a:spcPts val="300"/>
              </a:spcBef>
              <a:spcAft>
                <a:spcPts val="600"/>
              </a:spcAft>
              <a:buFontTx/>
              <a:buBlip>
                <a:blip r:embed="rId5"/>
              </a:buBlip>
            </a:lvl7pPr>
            <a:lvl8pPr marL="1080000" indent="-270000">
              <a:spcBef>
                <a:spcPts val="300"/>
              </a:spcBef>
              <a:spcAft>
                <a:spcPts val="600"/>
              </a:spcAft>
              <a:buFontTx/>
              <a:buBlip>
                <a:blip r:embed="rId5"/>
              </a:buBlip>
            </a:lvl8pPr>
            <a:lvl9pPr marL="1080000" indent="-270000">
              <a:spcBef>
                <a:spcPts val="300"/>
              </a:spcBef>
              <a:spcAft>
                <a:spcPts val="600"/>
              </a:spcAft>
              <a:buFontTx/>
              <a:buBlip>
                <a:blip r:embed="rId5"/>
              </a:buBlip>
            </a:lvl9pPr>
          </a:lstStyle>
          <a:p>
            <a:r>
              <a:rPr lang="en-US" dirty="0"/>
              <a:t>Integrated into the VC system of each Trait Owner</a:t>
            </a:r>
          </a:p>
        </p:txBody>
      </p:sp>
      <p:sp>
        <p:nvSpPr>
          <p:cNvPr id="69" name="Rectangle 68">
            <a:extLst>
              <a:ext uri="{FF2B5EF4-FFF2-40B4-BE49-F238E27FC236}">
                <a16:creationId xmlns:a16="http://schemas.microsoft.com/office/drawing/2014/main" id="{E09CF141-EFA1-6A49-AE8C-7DF99B6F32BF}"/>
              </a:ext>
            </a:extLst>
          </p:cNvPr>
          <p:cNvSpPr/>
          <p:nvPr/>
        </p:nvSpPr>
        <p:spPr bwMode="gray">
          <a:xfrm>
            <a:off x="2931208" y="1885293"/>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0" name="Text Placeholder 11">
            <a:extLst>
              <a:ext uri="{FF2B5EF4-FFF2-40B4-BE49-F238E27FC236}">
                <a16:creationId xmlns:a16="http://schemas.microsoft.com/office/drawing/2014/main" id="{F38FBDF5-B7D6-AE43-8FA8-E2C92FE32F40}"/>
              </a:ext>
            </a:extLst>
          </p:cNvPr>
          <p:cNvSpPr txBox="1">
            <a:spLocks/>
          </p:cNvSpPr>
          <p:nvPr/>
        </p:nvSpPr>
        <p:spPr bwMode="gray">
          <a:xfrm>
            <a:off x="2931208" y="1952119"/>
            <a:ext cx="908952"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Customer </a:t>
            </a:r>
            <a:br>
              <a:rPr lang="en-US" sz="1200" dirty="0"/>
            </a:br>
            <a:r>
              <a:rPr lang="en-US" sz="1200" dirty="0"/>
              <a:t>Service</a:t>
            </a:r>
          </a:p>
        </p:txBody>
      </p:sp>
      <p:sp>
        <p:nvSpPr>
          <p:cNvPr id="77" name="Text Placeholder 11">
            <a:extLst>
              <a:ext uri="{FF2B5EF4-FFF2-40B4-BE49-F238E27FC236}">
                <a16:creationId xmlns:a16="http://schemas.microsoft.com/office/drawing/2014/main" id="{9FBA7FB0-7E06-534D-AB3B-0440C8C9388E}"/>
              </a:ext>
            </a:extLst>
          </p:cNvPr>
          <p:cNvSpPr txBox="1">
            <a:spLocks/>
          </p:cNvSpPr>
          <p:nvPr/>
        </p:nvSpPr>
        <p:spPr bwMode="gray">
          <a:xfrm>
            <a:off x="2945717" y="2445293"/>
            <a:ext cx="1243798" cy="4804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r>
              <a:rPr lang="en-US" sz="1000" dirty="0">
                <a:solidFill>
                  <a:schemeClr val="tx1">
                    <a:lumMod val="50000"/>
                    <a:lumOff val="50000"/>
                  </a:schemeClr>
                </a:solidFill>
              </a:rPr>
              <a:t>Contract per trait, function and      season.</a:t>
            </a:r>
          </a:p>
        </p:txBody>
      </p:sp>
      <p:sp>
        <p:nvSpPr>
          <p:cNvPr id="78" name="Text Placeholder 11">
            <a:extLst>
              <a:ext uri="{FF2B5EF4-FFF2-40B4-BE49-F238E27FC236}">
                <a16:creationId xmlns:a16="http://schemas.microsoft.com/office/drawing/2014/main" id="{382EB146-AFAC-B543-A060-C7355477170E}"/>
              </a:ext>
            </a:extLst>
          </p:cNvPr>
          <p:cNvSpPr txBox="1">
            <a:spLocks/>
          </p:cNvSpPr>
          <p:nvPr/>
        </p:nvSpPr>
        <p:spPr bwMode="gray">
          <a:xfrm>
            <a:off x="8737083" y="2397793"/>
            <a:ext cx="908952" cy="738664"/>
          </a:xfrm>
          <a:prstGeom prst="rect">
            <a:avLst/>
          </a:prstGeom>
        </p:spPr>
        <p:txBody>
          <a:bodyPr vert="horz" lIns="0" tIns="0" rIns="0" bIns="0" rtlCol="0" anchor="ctr">
            <a:spAutoFit/>
          </a:bodyPr>
          <a:lstStyle>
            <a:defPPr>
              <a:defRPr lang="de-DE"/>
            </a:defPPr>
            <a:lvl1pPr indent="0">
              <a:spcBef>
                <a:spcPts val="1200"/>
              </a:spcBef>
              <a:spcAft>
                <a:spcPts val="600"/>
              </a:spcAft>
              <a:buFont typeface="Arial" panose="020B0604020202020204" pitchFamily="34" charset="0"/>
              <a:buNone/>
              <a:defRPr sz="1200">
                <a:solidFill>
                  <a:schemeClr val="tx1">
                    <a:lumMod val="50000"/>
                    <a:lumOff val="50000"/>
                  </a:schemeClr>
                </a:solidFill>
              </a:defRPr>
            </a:lvl1pPr>
            <a:lvl2pPr marL="270000" indent="-270000">
              <a:spcBef>
                <a:spcPts val="300"/>
              </a:spcBef>
              <a:spcAft>
                <a:spcPts val="600"/>
              </a:spcAft>
              <a:buFontTx/>
              <a:buBlip>
                <a:blip r:embed="rId2"/>
              </a:buBlip>
            </a:lvl2pPr>
            <a:lvl3pPr marL="540000" indent="-270000">
              <a:spcBef>
                <a:spcPts val="300"/>
              </a:spcBef>
              <a:spcAft>
                <a:spcPts val="600"/>
              </a:spcAft>
              <a:buFontTx/>
              <a:buBlip>
                <a:blip r:embed="rId3"/>
              </a:buBlip>
            </a:lvl3pPr>
            <a:lvl4pPr marL="810000" indent="-270000">
              <a:spcBef>
                <a:spcPts val="300"/>
              </a:spcBef>
              <a:spcAft>
                <a:spcPts val="600"/>
              </a:spcAft>
              <a:buFontTx/>
              <a:buBlip>
                <a:blip r:embed="rId4"/>
              </a:buBlip>
            </a:lvl4pPr>
            <a:lvl5pPr marL="1080000" indent="-270000">
              <a:spcBef>
                <a:spcPts val="300"/>
              </a:spcBef>
              <a:spcAft>
                <a:spcPts val="600"/>
              </a:spcAft>
              <a:buFontTx/>
              <a:buBlip>
                <a:blip r:embed="rId5"/>
              </a:buBlip>
            </a:lvl5pPr>
            <a:lvl6pPr marL="1080000" indent="-270000">
              <a:spcBef>
                <a:spcPts val="300"/>
              </a:spcBef>
              <a:spcAft>
                <a:spcPts val="600"/>
              </a:spcAft>
              <a:buFontTx/>
              <a:buBlip>
                <a:blip r:embed="rId5"/>
              </a:buBlip>
            </a:lvl6pPr>
            <a:lvl7pPr marL="1080000" indent="-270000">
              <a:spcBef>
                <a:spcPts val="300"/>
              </a:spcBef>
              <a:spcAft>
                <a:spcPts val="600"/>
              </a:spcAft>
              <a:buFontTx/>
              <a:buBlip>
                <a:blip r:embed="rId5"/>
              </a:buBlip>
            </a:lvl7pPr>
            <a:lvl8pPr marL="1080000" indent="-270000">
              <a:spcBef>
                <a:spcPts val="300"/>
              </a:spcBef>
              <a:spcAft>
                <a:spcPts val="600"/>
              </a:spcAft>
              <a:buFontTx/>
              <a:buBlip>
                <a:blip r:embed="rId5"/>
              </a:buBlip>
            </a:lvl8pPr>
            <a:lvl9pPr marL="1080000" indent="-270000">
              <a:spcBef>
                <a:spcPts val="300"/>
              </a:spcBef>
              <a:spcAft>
                <a:spcPts val="600"/>
              </a:spcAft>
              <a:buFontTx/>
              <a:buBlip>
                <a:blip r:embed="rId5"/>
              </a:buBlip>
            </a:lvl9pPr>
          </a:lstStyle>
          <a:p>
            <a:r>
              <a:rPr lang="en-US" dirty="0"/>
              <a:t>Integrated into ITS Industry System</a:t>
            </a:r>
          </a:p>
        </p:txBody>
      </p:sp>
      <p:sp>
        <p:nvSpPr>
          <p:cNvPr id="82" name="Oval 81">
            <a:extLst>
              <a:ext uri="{FF2B5EF4-FFF2-40B4-BE49-F238E27FC236}">
                <a16:creationId xmlns:a16="http://schemas.microsoft.com/office/drawing/2014/main" id="{AA4460CE-A84A-E641-BD9D-9EC2F1FEEC20}"/>
              </a:ext>
            </a:extLst>
          </p:cNvPr>
          <p:cNvSpPr/>
          <p:nvPr/>
        </p:nvSpPr>
        <p:spPr bwMode="gray">
          <a:xfrm>
            <a:off x="1667897" y="4022313"/>
            <a:ext cx="696023" cy="69602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3" name="Text Placeholder 11">
            <a:extLst>
              <a:ext uri="{FF2B5EF4-FFF2-40B4-BE49-F238E27FC236}">
                <a16:creationId xmlns:a16="http://schemas.microsoft.com/office/drawing/2014/main" id="{4D229478-E918-A945-938A-2E71C257A6A6}"/>
              </a:ext>
            </a:extLst>
          </p:cNvPr>
          <p:cNvSpPr txBox="1">
            <a:spLocks/>
          </p:cNvSpPr>
          <p:nvPr/>
        </p:nvSpPr>
        <p:spPr bwMode="gray">
          <a:xfrm>
            <a:off x="1748113" y="4182951"/>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100"/>
              <a:t>RTV</a:t>
            </a:r>
            <a:br>
              <a:rPr lang="en-US" sz="1100"/>
            </a:br>
            <a:r>
              <a:rPr lang="en-US" sz="1100"/>
              <a:t>Request</a:t>
            </a:r>
          </a:p>
        </p:txBody>
      </p:sp>
      <p:sp>
        <p:nvSpPr>
          <p:cNvPr id="92" name="Text Placeholder 11">
            <a:extLst>
              <a:ext uri="{FF2B5EF4-FFF2-40B4-BE49-F238E27FC236}">
                <a16:creationId xmlns:a16="http://schemas.microsoft.com/office/drawing/2014/main" id="{92D91081-B77C-3248-A24E-2A1CDFF5AD0F}"/>
              </a:ext>
            </a:extLst>
          </p:cNvPr>
          <p:cNvSpPr txBox="1">
            <a:spLocks/>
          </p:cNvSpPr>
          <p:nvPr/>
        </p:nvSpPr>
        <p:spPr bwMode="gray">
          <a:xfrm>
            <a:off x="839768" y="4022314"/>
            <a:ext cx="678249" cy="696022"/>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a:t>Multiple Trait Owners</a:t>
            </a:r>
            <a:br>
              <a:rPr lang="en-US" sz="1200"/>
            </a:br>
            <a:r>
              <a:rPr lang="en-US" sz="1200"/>
              <a:t>TO BE 2</a:t>
            </a:r>
          </a:p>
        </p:txBody>
      </p:sp>
      <p:sp>
        <p:nvSpPr>
          <p:cNvPr id="93" name="Rectangle 92">
            <a:extLst>
              <a:ext uri="{FF2B5EF4-FFF2-40B4-BE49-F238E27FC236}">
                <a16:creationId xmlns:a16="http://schemas.microsoft.com/office/drawing/2014/main" id="{A911B898-C3B0-AF49-9976-19AE261F1914}"/>
              </a:ext>
            </a:extLst>
          </p:cNvPr>
          <p:cNvSpPr/>
          <p:nvPr/>
        </p:nvSpPr>
        <p:spPr bwMode="gray">
          <a:xfrm>
            <a:off x="2949882" y="4116125"/>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4" name="Text Placeholder 11">
            <a:extLst>
              <a:ext uri="{FF2B5EF4-FFF2-40B4-BE49-F238E27FC236}">
                <a16:creationId xmlns:a16="http://schemas.microsoft.com/office/drawing/2014/main" id="{E9441703-342B-7149-8403-895CD1A460EF}"/>
              </a:ext>
            </a:extLst>
          </p:cNvPr>
          <p:cNvSpPr txBox="1">
            <a:spLocks/>
          </p:cNvSpPr>
          <p:nvPr/>
        </p:nvSpPr>
        <p:spPr bwMode="gray">
          <a:xfrm>
            <a:off x="2949882" y="4182951"/>
            <a:ext cx="908952"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ITS Industry System</a:t>
            </a:r>
          </a:p>
        </p:txBody>
      </p:sp>
      <p:sp>
        <p:nvSpPr>
          <p:cNvPr id="95" name="Oval 94">
            <a:extLst>
              <a:ext uri="{FF2B5EF4-FFF2-40B4-BE49-F238E27FC236}">
                <a16:creationId xmlns:a16="http://schemas.microsoft.com/office/drawing/2014/main" id="{5035180A-1485-E448-965B-CC1A3470B15D}"/>
              </a:ext>
            </a:extLst>
          </p:cNvPr>
          <p:cNvSpPr/>
          <p:nvPr/>
        </p:nvSpPr>
        <p:spPr bwMode="gray">
          <a:xfrm>
            <a:off x="10201794" y="4025380"/>
            <a:ext cx="696023" cy="69602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6" name="Text Placeholder 11">
            <a:extLst>
              <a:ext uri="{FF2B5EF4-FFF2-40B4-BE49-F238E27FC236}">
                <a16:creationId xmlns:a16="http://schemas.microsoft.com/office/drawing/2014/main" id="{AF3707BD-0F14-C34E-A716-D5212F5CB3CA}"/>
              </a:ext>
            </a:extLst>
          </p:cNvPr>
          <p:cNvSpPr txBox="1">
            <a:spLocks/>
          </p:cNvSpPr>
          <p:nvPr/>
        </p:nvSpPr>
        <p:spPr bwMode="gray">
          <a:xfrm>
            <a:off x="10282010" y="4186018"/>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a:t>Partner Access</a:t>
            </a:r>
          </a:p>
        </p:txBody>
      </p:sp>
      <p:sp>
        <p:nvSpPr>
          <p:cNvPr id="102" name="Text Placeholder 11">
            <a:extLst>
              <a:ext uri="{FF2B5EF4-FFF2-40B4-BE49-F238E27FC236}">
                <a16:creationId xmlns:a16="http://schemas.microsoft.com/office/drawing/2014/main" id="{8602FA2A-9269-6242-AE32-96C73E0D825D}"/>
              </a:ext>
            </a:extLst>
          </p:cNvPr>
          <p:cNvSpPr txBox="1">
            <a:spLocks/>
          </p:cNvSpPr>
          <p:nvPr/>
        </p:nvSpPr>
        <p:spPr bwMode="gray">
          <a:xfrm>
            <a:off x="2945717" y="4668651"/>
            <a:ext cx="908952" cy="1015663"/>
          </a:xfrm>
          <a:prstGeom prst="rect">
            <a:avLst/>
          </a:prstGeom>
        </p:spPr>
        <p:txBody>
          <a:bodyPr vert="horz" lIns="0" tIns="0" rIns="0" bIns="0" rtlCol="0" anchor="ctr">
            <a:spAutoFit/>
          </a:bodyPr>
          <a:lstStyle>
            <a:defPPr>
              <a:defRPr lang="de-DE"/>
            </a:defPPr>
            <a:lvl1pPr indent="0">
              <a:spcBef>
                <a:spcPts val="1200"/>
              </a:spcBef>
              <a:spcAft>
                <a:spcPts val="600"/>
              </a:spcAft>
              <a:buFont typeface="Arial" panose="020B0604020202020204" pitchFamily="34" charset="0"/>
              <a:buNone/>
              <a:defRPr sz="1200">
                <a:solidFill>
                  <a:schemeClr val="tx1">
                    <a:lumMod val="50000"/>
                    <a:lumOff val="50000"/>
                  </a:schemeClr>
                </a:solidFill>
              </a:defRPr>
            </a:lvl1pPr>
            <a:lvl2pPr marL="270000" indent="-270000">
              <a:spcBef>
                <a:spcPts val="300"/>
              </a:spcBef>
              <a:spcAft>
                <a:spcPts val="600"/>
              </a:spcAft>
              <a:buFontTx/>
              <a:buBlip>
                <a:blip r:embed="rId2"/>
              </a:buBlip>
            </a:lvl2pPr>
            <a:lvl3pPr marL="540000" indent="-270000">
              <a:spcBef>
                <a:spcPts val="300"/>
              </a:spcBef>
              <a:spcAft>
                <a:spcPts val="600"/>
              </a:spcAft>
              <a:buFontTx/>
              <a:buBlip>
                <a:blip r:embed="rId3"/>
              </a:buBlip>
            </a:lvl3pPr>
            <a:lvl4pPr marL="810000" indent="-270000">
              <a:spcBef>
                <a:spcPts val="300"/>
              </a:spcBef>
              <a:spcAft>
                <a:spcPts val="600"/>
              </a:spcAft>
              <a:buFontTx/>
              <a:buBlip>
                <a:blip r:embed="rId4"/>
              </a:buBlip>
            </a:lvl4pPr>
            <a:lvl5pPr marL="1080000" indent="-270000">
              <a:spcBef>
                <a:spcPts val="300"/>
              </a:spcBef>
              <a:spcAft>
                <a:spcPts val="600"/>
              </a:spcAft>
              <a:buFontTx/>
              <a:buBlip>
                <a:blip r:embed="rId5"/>
              </a:buBlip>
            </a:lvl5pPr>
            <a:lvl6pPr marL="1080000" indent="-270000">
              <a:spcBef>
                <a:spcPts val="300"/>
              </a:spcBef>
              <a:spcAft>
                <a:spcPts val="600"/>
              </a:spcAft>
              <a:buFontTx/>
              <a:buBlip>
                <a:blip r:embed="rId5"/>
              </a:buBlip>
            </a:lvl6pPr>
            <a:lvl7pPr marL="1080000" indent="-270000">
              <a:spcBef>
                <a:spcPts val="300"/>
              </a:spcBef>
              <a:spcAft>
                <a:spcPts val="600"/>
              </a:spcAft>
              <a:buFontTx/>
              <a:buBlip>
                <a:blip r:embed="rId5"/>
              </a:buBlip>
            </a:lvl7pPr>
            <a:lvl8pPr marL="1080000" indent="-270000">
              <a:spcBef>
                <a:spcPts val="300"/>
              </a:spcBef>
              <a:spcAft>
                <a:spcPts val="600"/>
              </a:spcAft>
              <a:buFontTx/>
              <a:buBlip>
                <a:blip r:embed="rId5"/>
              </a:buBlip>
            </a:lvl8pPr>
            <a:lvl9pPr marL="1080000" indent="-270000">
              <a:spcBef>
                <a:spcPts val="300"/>
              </a:spcBef>
              <a:spcAft>
                <a:spcPts val="600"/>
              </a:spcAft>
              <a:buFontTx/>
              <a:buBlip>
                <a:blip r:embed="rId5"/>
              </a:buBlip>
            </a:lvl9pPr>
          </a:lstStyle>
          <a:p>
            <a:r>
              <a:rPr lang="en-US" sz="1100" dirty="0"/>
              <a:t>Partner and Contract created in ITS Industry System by the Consortium</a:t>
            </a:r>
          </a:p>
        </p:txBody>
      </p:sp>
      <p:sp>
        <p:nvSpPr>
          <p:cNvPr id="103" name="Rectangle 102">
            <a:extLst>
              <a:ext uri="{FF2B5EF4-FFF2-40B4-BE49-F238E27FC236}">
                <a16:creationId xmlns:a16="http://schemas.microsoft.com/office/drawing/2014/main" id="{6D6E31FB-1770-0E42-91CF-F3B7C4594ACD}"/>
              </a:ext>
            </a:extLst>
          </p:cNvPr>
          <p:cNvSpPr/>
          <p:nvPr/>
        </p:nvSpPr>
        <p:spPr bwMode="gray">
          <a:xfrm>
            <a:off x="4386997" y="4116125"/>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4" name="Text Placeholder 11">
            <a:extLst>
              <a:ext uri="{FF2B5EF4-FFF2-40B4-BE49-F238E27FC236}">
                <a16:creationId xmlns:a16="http://schemas.microsoft.com/office/drawing/2014/main" id="{01A0D6A4-3A08-274E-AE88-18001A7C133A}"/>
              </a:ext>
            </a:extLst>
          </p:cNvPr>
          <p:cNvSpPr txBox="1">
            <a:spLocks/>
          </p:cNvSpPr>
          <p:nvPr/>
        </p:nvSpPr>
        <p:spPr bwMode="gray">
          <a:xfrm>
            <a:off x="4386997" y="4182951"/>
            <a:ext cx="908952"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Trait Owner System</a:t>
            </a:r>
          </a:p>
        </p:txBody>
      </p:sp>
      <p:sp>
        <p:nvSpPr>
          <p:cNvPr id="105" name="Text Placeholder 11">
            <a:extLst>
              <a:ext uri="{FF2B5EF4-FFF2-40B4-BE49-F238E27FC236}">
                <a16:creationId xmlns:a16="http://schemas.microsoft.com/office/drawing/2014/main" id="{84479EEF-AD27-9143-8569-A1A61B07444D}"/>
              </a:ext>
            </a:extLst>
          </p:cNvPr>
          <p:cNvSpPr txBox="1">
            <a:spLocks/>
          </p:cNvSpPr>
          <p:nvPr/>
        </p:nvSpPr>
        <p:spPr bwMode="gray">
          <a:xfrm>
            <a:off x="4395327" y="4668651"/>
            <a:ext cx="1323138" cy="1015663"/>
          </a:xfrm>
          <a:prstGeom prst="rect">
            <a:avLst/>
          </a:prstGeom>
        </p:spPr>
        <p:txBody>
          <a:bodyPr vert="horz" wrap="square" lIns="0" tIns="0" rIns="0" bIns="0" rtlCol="0" anchor="ctr">
            <a:spAutoFit/>
          </a:bodyPr>
          <a:lstStyle>
            <a:defPPr>
              <a:defRPr lang="de-DE"/>
            </a:defPPr>
            <a:lvl1pPr indent="0">
              <a:spcBef>
                <a:spcPts val="1200"/>
              </a:spcBef>
              <a:spcAft>
                <a:spcPts val="600"/>
              </a:spcAft>
              <a:buFont typeface="Arial" panose="020B0604020202020204" pitchFamily="34" charset="0"/>
              <a:buNone/>
              <a:defRPr sz="1100">
                <a:solidFill>
                  <a:schemeClr val="tx1">
                    <a:lumMod val="50000"/>
                    <a:lumOff val="50000"/>
                  </a:schemeClr>
                </a:solidFill>
              </a:defRPr>
            </a:lvl1pPr>
            <a:lvl2pPr marL="270000" indent="-270000">
              <a:spcBef>
                <a:spcPts val="300"/>
              </a:spcBef>
              <a:spcAft>
                <a:spcPts val="600"/>
              </a:spcAft>
              <a:buFontTx/>
              <a:buBlip>
                <a:blip r:embed="rId2"/>
              </a:buBlip>
            </a:lvl2pPr>
            <a:lvl3pPr marL="540000" indent="-270000">
              <a:spcBef>
                <a:spcPts val="300"/>
              </a:spcBef>
              <a:spcAft>
                <a:spcPts val="600"/>
              </a:spcAft>
              <a:buFontTx/>
              <a:buBlip>
                <a:blip r:embed="rId3"/>
              </a:buBlip>
            </a:lvl3pPr>
            <a:lvl4pPr marL="810000" indent="-270000">
              <a:spcBef>
                <a:spcPts val="300"/>
              </a:spcBef>
              <a:spcAft>
                <a:spcPts val="600"/>
              </a:spcAft>
              <a:buFontTx/>
              <a:buBlip>
                <a:blip r:embed="rId4"/>
              </a:buBlip>
            </a:lvl4pPr>
            <a:lvl5pPr marL="1080000" indent="-270000">
              <a:spcBef>
                <a:spcPts val="300"/>
              </a:spcBef>
              <a:spcAft>
                <a:spcPts val="600"/>
              </a:spcAft>
              <a:buFontTx/>
              <a:buBlip>
                <a:blip r:embed="rId5"/>
              </a:buBlip>
            </a:lvl5pPr>
            <a:lvl6pPr marL="1080000" indent="-270000">
              <a:spcBef>
                <a:spcPts val="300"/>
              </a:spcBef>
              <a:spcAft>
                <a:spcPts val="600"/>
              </a:spcAft>
              <a:buFontTx/>
              <a:buBlip>
                <a:blip r:embed="rId5"/>
              </a:buBlip>
            </a:lvl6pPr>
            <a:lvl7pPr marL="1080000" indent="-270000">
              <a:spcBef>
                <a:spcPts val="300"/>
              </a:spcBef>
              <a:spcAft>
                <a:spcPts val="600"/>
              </a:spcAft>
              <a:buFontTx/>
              <a:buBlip>
                <a:blip r:embed="rId5"/>
              </a:buBlip>
            </a:lvl7pPr>
            <a:lvl8pPr marL="1080000" indent="-270000">
              <a:spcBef>
                <a:spcPts val="300"/>
              </a:spcBef>
              <a:spcAft>
                <a:spcPts val="600"/>
              </a:spcAft>
              <a:buFontTx/>
              <a:buBlip>
                <a:blip r:embed="rId5"/>
              </a:buBlip>
            </a:lvl8pPr>
            <a:lvl9pPr marL="1080000" indent="-270000">
              <a:spcBef>
                <a:spcPts val="300"/>
              </a:spcBef>
              <a:spcAft>
                <a:spcPts val="600"/>
              </a:spcAft>
              <a:buFontTx/>
              <a:buBlip>
                <a:blip r:embed="rId5"/>
              </a:buBlip>
            </a:lvl9pPr>
          </a:lstStyle>
          <a:p>
            <a:r>
              <a:rPr lang="en-US" dirty="0"/>
              <a:t>Integrated into the VC system of each Trait Owner. </a:t>
            </a:r>
            <a:br>
              <a:rPr lang="en-US" dirty="0"/>
            </a:br>
            <a:r>
              <a:rPr lang="en-US" dirty="0"/>
              <a:t>Submitted to the master data teams of the Trait Owner.</a:t>
            </a:r>
          </a:p>
        </p:txBody>
      </p:sp>
      <p:sp>
        <p:nvSpPr>
          <p:cNvPr id="109" name="Diamond 108">
            <a:extLst>
              <a:ext uri="{FF2B5EF4-FFF2-40B4-BE49-F238E27FC236}">
                <a16:creationId xmlns:a16="http://schemas.microsoft.com/office/drawing/2014/main" id="{2C18D38E-99D9-CC47-83CA-C12868D96566}"/>
              </a:ext>
            </a:extLst>
          </p:cNvPr>
          <p:cNvSpPr/>
          <p:nvPr/>
        </p:nvSpPr>
        <p:spPr bwMode="gray">
          <a:xfrm>
            <a:off x="5863268" y="3967887"/>
            <a:ext cx="804876" cy="804876"/>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0" name="Text Placeholder 11">
            <a:extLst>
              <a:ext uri="{FF2B5EF4-FFF2-40B4-BE49-F238E27FC236}">
                <a16:creationId xmlns:a16="http://schemas.microsoft.com/office/drawing/2014/main" id="{FC7F902C-70EA-5D40-81BC-7A91C6CE21A4}"/>
              </a:ext>
            </a:extLst>
          </p:cNvPr>
          <p:cNvSpPr txBox="1">
            <a:spLocks/>
          </p:cNvSpPr>
          <p:nvPr/>
        </p:nvSpPr>
        <p:spPr bwMode="gray">
          <a:xfrm>
            <a:off x="5997911" y="4182951"/>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Accepted?</a:t>
            </a:r>
          </a:p>
        </p:txBody>
      </p:sp>
      <p:sp>
        <p:nvSpPr>
          <p:cNvPr id="111" name="Text Placeholder 11">
            <a:extLst>
              <a:ext uri="{FF2B5EF4-FFF2-40B4-BE49-F238E27FC236}">
                <a16:creationId xmlns:a16="http://schemas.microsoft.com/office/drawing/2014/main" id="{706BD709-A56F-D442-BBF9-84C0BB281378}"/>
              </a:ext>
            </a:extLst>
          </p:cNvPr>
          <p:cNvSpPr txBox="1">
            <a:spLocks/>
          </p:cNvSpPr>
          <p:nvPr/>
        </p:nvSpPr>
        <p:spPr bwMode="gray">
          <a:xfrm>
            <a:off x="6695493" y="4082078"/>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solidFill>
                  <a:schemeClr val="tx1">
                    <a:lumMod val="50000"/>
                    <a:lumOff val="50000"/>
                  </a:schemeClr>
                </a:solidFill>
              </a:rPr>
              <a:t>Yes</a:t>
            </a:r>
          </a:p>
        </p:txBody>
      </p:sp>
      <p:sp>
        <p:nvSpPr>
          <p:cNvPr id="113" name="Text Placeholder 11">
            <a:extLst>
              <a:ext uri="{FF2B5EF4-FFF2-40B4-BE49-F238E27FC236}">
                <a16:creationId xmlns:a16="http://schemas.microsoft.com/office/drawing/2014/main" id="{F789C5F3-975A-4F42-A9EE-F658EC0C1713}"/>
              </a:ext>
            </a:extLst>
          </p:cNvPr>
          <p:cNvSpPr txBox="1">
            <a:spLocks/>
          </p:cNvSpPr>
          <p:nvPr/>
        </p:nvSpPr>
        <p:spPr bwMode="gray">
          <a:xfrm>
            <a:off x="5818501" y="4756874"/>
            <a:ext cx="535589"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solidFill>
                  <a:schemeClr val="tx1">
                    <a:lumMod val="50000"/>
                    <a:lumOff val="50000"/>
                  </a:schemeClr>
                </a:solidFill>
              </a:rPr>
              <a:t>No</a:t>
            </a:r>
          </a:p>
        </p:txBody>
      </p:sp>
      <p:sp>
        <p:nvSpPr>
          <p:cNvPr id="118" name="Rectangle 117">
            <a:extLst>
              <a:ext uri="{FF2B5EF4-FFF2-40B4-BE49-F238E27FC236}">
                <a16:creationId xmlns:a16="http://schemas.microsoft.com/office/drawing/2014/main" id="{7535BF50-2570-0347-A2C7-6AB4461A904F}"/>
              </a:ext>
            </a:extLst>
          </p:cNvPr>
          <p:cNvSpPr/>
          <p:nvPr/>
        </p:nvSpPr>
        <p:spPr bwMode="gray">
          <a:xfrm>
            <a:off x="7282359" y="4116125"/>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9" name="Text Placeholder 11">
            <a:extLst>
              <a:ext uri="{FF2B5EF4-FFF2-40B4-BE49-F238E27FC236}">
                <a16:creationId xmlns:a16="http://schemas.microsoft.com/office/drawing/2014/main" id="{E6177453-23CA-0B40-A9EF-D6B9410EA333}"/>
              </a:ext>
            </a:extLst>
          </p:cNvPr>
          <p:cNvSpPr txBox="1">
            <a:spLocks/>
          </p:cNvSpPr>
          <p:nvPr/>
        </p:nvSpPr>
        <p:spPr bwMode="gray">
          <a:xfrm>
            <a:off x="7282359" y="4182951"/>
            <a:ext cx="908952"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TO’s ERP</a:t>
            </a:r>
          </a:p>
        </p:txBody>
      </p:sp>
      <p:sp>
        <p:nvSpPr>
          <p:cNvPr id="120" name="Text Placeholder 11">
            <a:extLst>
              <a:ext uri="{FF2B5EF4-FFF2-40B4-BE49-F238E27FC236}">
                <a16:creationId xmlns:a16="http://schemas.microsoft.com/office/drawing/2014/main" id="{93704499-01BE-4443-AE15-98A7DB38C1C0}"/>
              </a:ext>
            </a:extLst>
          </p:cNvPr>
          <p:cNvSpPr txBox="1">
            <a:spLocks/>
          </p:cNvSpPr>
          <p:nvPr/>
        </p:nvSpPr>
        <p:spPr bwMode="gray">
          <a:xfrm>
            <a:off x="8745131" y="4668651"/>
            <a:ext cx="1463387" cy="1523494"/>
          </a:xfrm>
          <a:prstGeom prst="rect">
            <a:avLst/>
          </a:prstGeom>
        </p:spPr>
        <p:txBody>
          <a:bodyPr vert="horz" wrap="square" lIns="0" tIns="0" rIns="0" bIns="0" rtlCol="0" anchor="ctr">
            <a:spAutoFit/>
          </a:bodyPr>
          <a:lstStyle>
            <a:defPPr>
              <a:defRPr lang="de-DE"/>
            </a:defPPr>
            <a:lvl1pPr indent="0">
              <a:spcBef>
                <a:spcPts val="1200"/>
              </a:spcBef>
              <a:spcAft>
                <a:spcPts val="600"/>
              </a:spcAft>
              <a:buFont typeface="Arial" panose="020B0604020202020204" pitchFamily="34" charset="0"/>
              <a:buNone/>
              <a:defRPr sz="1100">
                <a:solidFill>
                  <a:schemeClr val="tx1">
                    <a:lumMod val="50000"/>
                    <a:lumOff val="50000"/>
                  </a:schemeClr>
                </a:solidFill>
              </a:defRPr>
            </a:lvl1pPr>
            <a:lvl2pPr marL="270000" indent="-270000">
              <a:spcBef>
                <a:spcPts val="300"/>
              </a:spcBef>
              <a:spcAft>
                <a:spcPts val="600"/>
              </a:spcAft>
              <a:buFontTx/>
              <a:buBlip>
                <a:blip r:embed="rId2"/>
              </a:buBlip>
            </a:lvl2pPr>
            <a:lvl3pPr marL="540000" indent="-270000">
              <a:spcBef>
                <a:spcPts val="300"/>
              </a:spcBef>
              <a:spcAft>
                <a:spcPts val="600"/>
              </a:spcAft>
              <a:buFontTx/>
              <a:buBlip>
                <a:blip r:embed="rId3"/>
              </a:buBlip>
            </a:lvl3pPr>
            <a:lvl4pPr marL="810000" indent="-270000">
              <a:spcBef>
                <a:spcPts val="300"/>
              </a:spcBef>
              <a:spcAft>
                <a:spcPts val="600"/>
              </a:spcAft>
              <a:buFontTx/>
              <a:buBlip>
                <a:blip r:embed="rId4"/>
              </a:buBlip>
            </a:lvl4pPr>
            <a:lvl5pPr marL="1080000" indent="-270000">
              <a:spcBef>
                <a:spcPts val="300"/>
              </a:spcBef>
              <a:spcAft>
                <a:spcPts val="600"/>
              </a:spcAft>
              <a:buFontTx/>
              <a:buBlip>
                <a:blip r:embed="rId5"/>
              </a:buBlip>
            </a:lvl5pPr>
            <a:lvl6pPr marL="1080000" indent="-270000">
              <a:spcBef>
                <a:spcPts val="300"/>
              </a:spcBef>
              <a:spcAft>
                <a:spcPts val="600"/>
              </a:spcAft>
              <a:buFontTx/>
              <a:buBlip>
                <a:blip r:embed="rId5"/>
              </a:buBlip>
            </a:lvl6pPr>
            <a:lvl7pPr marL="1080000" indent="-270000">
              <a:spcBef>
                <a:spcPts val="300"/>
              </a:spcBef>
              <a:spcAft>
                <a:spcPts val="600"/>
              </a:spcAft>
              <a:buFontTx/>
              <a:buBlip>
                <a:blip r:embed="rId5"/>
              </a:buBlip>
            </a:lvl7pPr>
            <a:lvl8pPr marL="1080000" indent="-270000">
              <a:spcBef>
                <a:spcPts val="300"/>
              </a:spcBef>
              <a:spcAft>
                <a:spcPts val="600"/>
              </a:spcAft>
              <a:buFontTx/>
              <a:buBlip>
                <a:blip r:embed="rId5"/>
              </a:buBlip>
            </a:lvl8pPr>
            <a:lvl9pPr marL="1080000" indent="-270000">
              <a:spcBef>
                <a:spcPts val="300"/>
              </a:spcBef>
              <a:spcAft>
                <a:spcPts val="600"/>
              </a:spcAft>
              <a:buFontTx/>
              <a:buBlip>
                <a:blip r:embed="rId5"/>
              </a:buBlip>
            </a:lvl9pPr>
          </a:lstStyle>
          <a:p>
            <a:r>
              <a:rPr lang="en-US" dirty="0"/>
              <a:t>ERPs will send back to the VC systems the ERP codes like partner number and contract number (which will be required for billing, revenue recognition and accrual processes).</a:t>
            </a:r>
          </a:p>
        </p:txBody>
      </p:sp>
      <p:sp>
        <p:nvSpPr>
          <p:cNvPr id="121" name="Rectangle 120">
            <a:extLst>
              <a:ext uri="{FF2B5EF4-FFF2-40B4-BE49-F238E27FC236}">
                <a16:creationId xmlns:a16="http://schemas.microsoft.com/office/drawing/2014/main" id="{1BE54198-A47B-C642-B213-F11C31B6479B}"/>
              </a:ext>
            </a:extLst>
          </p:cNvPr>
          <p:cNvSpPr/>
          <p:nvPr/>
        </p:nvSpPr>
        <p:spPr bwMode="gray">
          <a:xfrm>
            <a:off x="8745132" y="4116125"/>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2" name="Text Placeholder 11">
            <a:extLst>
              <a:ext uri="{FF2B5EF4-FFF2-40B4-BE49-F238E27FC236}">
                <a16:creationId xmlns:a16="http://schemas.microsoft.com/office/drawing/2014/main" id="{FAE27988-689C-AE41-9966-8E21FE93EF89}"/>
              </a:ext>
            </a:extLst>
          </p:cNvPr>
          <p:cNvSpPr txBox="1">
            <a:spLocks/>
          </p:cNvSpPr>
          <p:nvPr/>
        </p:nvSpPr>
        <p:spPr bwMode="gray">
          <a:xfrm>
            <a:off x="8745132" y="4182951"/>
            <a:ext cx="908952" cy="374746"/>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dirty="0"/>
              <a:t>Trait Owner System</a:t>
            </a:r>
          </a:p>
        </p:txBody>
      </p:sp>
      <p:sp>
        <p:nvSpPr>
          <p:cNvPr id="61" name="Text Placeholder 11">
            <a:extLst>
              <a:ext uri="{FF2B5EF4-FFF2-40B4-BE49-F238E27FC236}">
                <a16:creationId xmlns:a16="http://schemas.microsoft.com/office/drawing/2014/main" id="{588C00A7-ED5F-DA4E-A828-01218E2DFEF9}"/>
              </a:ext>
            </a:extLst>
          </p:cNvPr>
          <p:cNvSpPr txBox="1">
            <a:spLocks/>
          </p:cNvSpPr>
          <p:nvPr/>
        </p:nvSpPr>
        <p:spPr bwMode="gray">
          <a:xfrm>
            <a:off x="814364" y="3102523"/>
            <a:ext cx="711377" cy="696023"/>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000" b="1">
                <a:solidFill>
                  <a:sysClr val="windowText" lastClr="000000"/>
                </a:solidFill>
              </a:rPr>
              <a:t>OR</a:t>
            </a:r>
          </a:p>
        </p:txBody>
      </p:sp>
      <p:cxnSp>
        <p:nvCxnSpPr>
          <p:cNvPr id="62" name="Connector: Elbow 61">
            <a:extLst>
              <a:ext uri="{FF2B5EF4-FFF2-40B4-BE49-F238E27FC236}">
                <a16:creationId xmlns:a16="http://schemas.microsoft.com/office/drawing/2014/main" id="{485AD5E7-0405-4ADF-A6CA-2AF262A2EB21}"/>
              </a:ext>
            </a:extLst>
          </p:cNvPr>
          <p:cNvCxnSpPr>
            <a:cxnSpLocks/>
            <a:stCxn id="51" idx="2"/>
            <a:endCxn id="52" idx="4"/>
          </p:cNvCxnSpPr>
          <p:nvPr/>
        </p:nvCxnSpPr>
        <p:spPr bwMode="gray">
          <a:xfrm rot="5400000" flipH="1">
            <a:off x="3357285" y="1146128"/>
            <a:ext cx="54427" cy="2737180"/>
          </a:xfrm>
          <a:prstGeom prst="bentConnector3">
            <a:avLst>
              <a:gd name="adj1" fmla="val -1314232"/>
            </a:avLst>
          </a:prstGeom>
          <a:ln w="6350">
            <a:solidFill>
              <a:schemeClr val="accent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Text Placeholder 11">
            <a:extLst>
              <a:ext uri="{FF2B5EF4-FFF2-40B4-BE49-F238E27FC236}">
                <a16:creationId xmlns:a16="http://schemas.microsoft.com/office/drawing/2014/main" id="{4FFCC11D-3421-45B3-BECC-248C768C87E2}"/>
              </a:ext>
            </a:extLst>
          </p:cNvPr>
          <p:cNvSpPr txBox="1">
            <a:spLocks/>
          </p:cNvSpPr>
          <p:nvPr/>
        </p:nvSpPr>
        <p:spPr bwMode="gray">
          <a:xfrm>
            <a:off x="751525" y="2541931"/>
            <a:ext cx="828000" cy="6480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b="1" dirty="0"/>
              <a:t>(Multipliers and Dealers)</a:t>
            </a:r>
          </a:p>
        </p:txBody>
      </p:sp>
      <p:sp>
        <p:nvSpPr>
          <p:cNvPr id="66" name="Text Placeholder 11">
            <a:extLst>
              <a:ext uri="{FF2B5EF4-FFF2-40B4-BE49-F238E27FC236}">
                <a16:creationId xmlns:a16="http://schemas.microsoft.com/office/drawing/2014/main" id="{F6A7E2F5-744F-4C19-891C-F793B57B6CEE}"/>
              </a:ext>
            </a:extLst>
          </p:cNvPr>
          <p:cNvSpPr txBox="1">
            <a:spLocks/>
          </p:cNvSpPr>
          <p:nvPr/>
        </p:nvSpPr>
        <p:spPr bwMode="gray">
          <a:xfrm>
            <a:off x="775436" y="4578967"/>
            <a:ext cx="828000" cy="6480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gn="ctr"/>
            <a:r>
              <a:rPr lang="en-US" sz="1200" b="1" dirty="0"/>
              <a:t>(PODs)</a:t>
            </a:r>
          </a:p>
        </p:txBody>
      </p:sp>
      <p:cxnSp>
        <p:nvCxnSpPr>
          <p:cNvPr id="67" name="Straight Connector 66">
            <a:extLst>
              <a:ext uri="{FF2B5EF4-FFF2-40B4-BE49-F238E27FC236}">
                <a16:creationId xmlns:a16="http://schemas.microsoft.com/office/drawing/2014/main" id="{FDD5AC00-87F9-455D-80EA-F329E22D3A1C}"/>
              </a:ext>
            </a:extLst>
          </p:cNvPr>
          <p:cNvCxnSpPr>
            <a:cxnSpLocks/>
            <a:stCxn id="52" idx="6"/>
            <a:endCxn id="69" idx="1"/>
          </p:cNvCxnSpPr>
          <p:nvPr/>
        </p:nvCxnSpPr>
        <p:spPr bwMode="gray">
          <a:xfrm>
            <a:off x="2363920" y="2139493"/>
            <a:ext cx="567288" cy="0"/>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6FB8863-945B-4296-BB0E-49306EC7BE91}"/>
              </a:ext>
            </a:extLst>
          </p:cNvPr>
          <p:cNvCxnSpPr>
            <a:cxnSpLocks/>
            <a:stCxn id="70" idx="3"/>
            <a:endCxn id="51" idx="1"/>
          </p:cNvCxnSpPr>
          <p:nvPr/>
        </p:nvCxnSpPr>
        <p:spPr bwMode="gray">
          <a:xfrm>
            <a:off x="3840160" y="2139492"/>
            <a:ext cx="510491" cy="1"/>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B14247-B88F-4FF3-91A9-6076A6A1F8E9}"/>
              </a:ext>
            </a:extLst>
          </p:cNvPr>
          <p:cNvCxnSpPr>
            <a:cxnSpLocks/>
            <a:stCxn id="51" idx="3"/>
            <a:endCxn id="50" idx="1"/>
          </p:cNvCxnSpPr>
          <p:nvPr/>
        </p:nvCxnSpPr>
        <p:spPr bwMode="gray">
          <a:xfrm>
            <a:off x="5155527" y="2139493"/>
            <a:ext cx="647967" cy="0"/>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B6B0115-265A-4F3E-A13D-9B226386A0F4}"/>
              </a:ext>
            </a:extLst>
          </p:cNvPr>
          <p:cNvCxnSpPr>
            <a:cxnSpLocks/>
            <a:stCxn id="50" idx="3"/>
            <a:endCxn id="58" idx="1"/>
          </p:cNvCxnSpPr>
          <p:nvPr/>
        </p:nvCxnSpPr>
        <p:spPr bwMode="gray">
          <a:xfrm flipV="1">
            <a:off x="6712446" y="2139492"/>
            <a:ext cx="559925" cy="1"/>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74CFE24-F3AB-4A64-B05A-0CA3FC48A4E5}"/>
              </a:ext>
            </a:extLst>
          </p:cNvPr>
          <p:cNvCxnSpPr>
            <a:cxnSpLocks/>
            <a:stCxn id="58" idx="3"/>
            <a:endCxn id="72" idx="1"/>
          </p:cNvCxnSpPr>
          <p:nvPr/>
        </p:nvCxnSpPr>
        <p:spPr bwMode="gray">
          <a:xfrm>
            <a:off x="8181323" y="2139492"/>
            <a:ext cx="559925" cy="0"/>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D50390A-4D11-4E2C-9B4A-659D6150DCA9}"/>
              </a:ext>
            </a:extLst>
          </p:cNvPr>
          <p:cNvCxnSpPr>
            <a:cxnSpLocks/>
            <a:stCxn id="72" idx="3"/>
            <a:endCxn id="74" idx="2"/>
          </p:cNvCxnSpPr>
          <p:nvPr/>
        </p:nvCxnSpPr>
        <p:spPr bwMode="gray">
          <a:xfrm>
            <a:off x="9650200" y="2139492"/>
            <a:ext cx="551594" cy="3068"/>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FBE3F2-17FA-4E3E-8B76-BC066E4D809B}"/>
              </a:ext>
            </a:extLst>
          </p:cNvPr>
          <p:cNvCxnSpPr>
            <a:cxnSpLocks/>
            <a:stCxn id="83" idx="3"/>
            <a:endCxn id="93" idx="1"/>
          </p:cNvCxnSpPr>
          <p:nvPr/>
        </p:nvCxnSpPr>
        <p:spPr bwMode="gray">
          <a:xfrm>
            <a:off x="2283702" y="4370324"/>
            <a:ext cx="666180" cy="1"/>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F8C6334-53CC-4364-8B2C-C4A23C40E8D2}"/>
              </a:ext>
            </a:extLst>
          </p:cNvPr>
          <p:cNvCxnSpPr>
            <a:cxnSpLocks/>
            <a:stCxn id="94" idx="3"/>
            <a:endCxn id="104" idx="1"/>
          </p:cNvCxnSpPr>
          <p:nvPr/>
        </p:nvCxnSpPr>
        <p:spPr bwMode="gray">
          <a:xfrm>
            <a:off x="3858834" y="4370324"/>
            <a:ext cx="528163" cy="0"/>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E3C2D63-00BC-4E9C-A5FD-4E507E822058}"/>
              </a:ext>
            </a:extLst>
          </p:cNvPr>
          <p:cNvCxnSpPr>
            <a:cxnSpLocks/>
            <a:stCxn id="104" idx="3"/>
          </p:cNvCxnSpPr>
          <p:nvPr/>
        </p:nvCxnSpPr>
        <p:spPr bwMode="gray">
          <a:xfrm>
            <a:off x="5295949" y="4370324"/>
            <a:ext cx="567319" cy="0"/>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1DAC7A38-9E03-4F37-A516-F658738539B6}"/>
              </a:ext>
            </a:extLst>
          </p:cNvPr>
          <p:cNvCxnSpPr>
            <a:cxnSpLocks/>
            <a:stCxn id="109" idx="2"/>
            <a:endCxn id="93" idx="1"/>
          </p:cNvCxnSpPr>
          <p:nvPr/>
        </p:nvCxnSpPr>
        <p:spPr bwMode="gray">
          <a:xfrm rot="5400000" flipH="1">
            <a:off x="4406575" y="2913632"/>
            <a:ext cx="402438" cy="3315824"/>
          </a:xfrm>
          <a:prstGeom prst="bentConnector4">
            <a:avLst>
              <a:gd name="adj1" fmla="val -280354"/>
              <a:gd name="adj2" fmla="val 110452"/>
            </a:avLst>
          </a:prstGeom>
          <a:ln w="6350">
            <a:solidFill>
              <a:schemeClr val="accent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CD8B95E-0A98-4A47-A833-08480D351593}"/>
              </a:ext>
            </a:extLst>
          </p:cNvPr>
          <p:cNvCxnSpPr>
            <a:cxnSpLocks/>
            <a:stCxn id="109" idx="3"/>
            <a:endCxn id="119" idx="1"/>
          </p:cNvCxnSpPr>
          <p:nvPr/>
        </p:nvCxnSpPr>
        <p:spPr bwMode="gray">
          <a:xfrm flipV="1">
            <a:off x="6668144" y="4370324"/>
            <a:ext cx="614215" cy="1"/>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CCBDB42-0523-4F91-A4AF-B8351CAB89FD}"/>
              </a:ext>
            </a:extLst>
          </p:cNvPr>
          <p:cNvCxnSpPr>
            <a:cxnSpLocks/>
            <a:stCxn id="119" idx="3"/>
            <a:endCxn id="122" idx="1"/>
          </p:cNvCxnSpPr>
          <p:nvPr/>
        </p:nvCxnSpPr>
        <p:spPr bwMode="gray">
          <a:xfrm>
            <a:off x="8191311" y="4370324"/>
            <a:ext cx="553821" cy="0"/>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A52C83D-3E9D-4CE0-A057-B65A287FFC32}"/>
              </a:ext>
            </a:extLst>
          </p:cNvPr>
          <p:cNvCxnSpPr>
            <a:cxnSpLocks/>
            <a:stCxn id="122" idx="3"/>
            <a:endCxn id="95" idx="2"/>
          </p:cNvCxnSpPr>
          <p:nvPr/>
        </p:nvCxnSpPr>
        <p:spPr bwMode="gray">
          <a:xfrm>
            <a:off x="9654084" y="4370324"/>
            <a:ext cx="547710" cy="3068"/>
          </a:xfrm>
          <a:prstGeom prst="line">
            <a:avLst/>
          </a:prstGeom>
          <a:ln w="63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Text Placeholder 11">
            <a:extLst>
              <a:ext uri="{FF2B5EF4-FFF2-40B4-BE49-F238E27FC236}">
                <a16:creationId xmlns:a16="http://schemas.microsoft.com/office/drawing/2014/main" id="{6F50B416-5FEF-48BF-AC95-3915090CB6BF}"/>
              </a:ext>
            </a:extLst>
          </p:cNvPr>
          <p:cNvSpPr txBox="1">
            <a:spLocks/>
          </p:cNvSpPr>
          <p:nvPr/>
        </p:nvSpPr>
        <p:spPr bwMode="gray">
          <a:xfrm>
            <a:off x="7298129" y="4672163"/>
            <a:ext cx="1163156" cy="923330"/>
          </a:xfrm>
          <a:prstGeom prst="rect">
            <a:avLst/>
          </a:prstGeom>
        </p:spPr>
        <p:txBody>
          <a:bodyPr vert="horz" lIns="0" tIns="0" rIns="0" bIns="0" rtlCol="0" anchor="ctr">
            <a:spAutoFit/>
          </a:bodyPr>
          <a:lstStyle>
            <a:defPPr>
              <a:defRPr lang="de-DE"/>
            </a:defPPr>
            <a:lvl1pPr indent="0">
              <a:spcBef>
                <a:spcPts val="1200"/>
              </a:spcBef>
              <a:spcAft>
                <a:spcPts val="600"/>
              </a:spcAft>
              <a:buFont typeface="Arial" panose="020B0604020202020204" pitchFamily="34" charset="0"/>
              <a:buNone/>
              <a:defRPr sz="1200">
                <a:solidFill>
                  <a:schemeClr val="tx1">
                    <a:lumMod val="50000"/>
                    <a:lumOff val="50000"/>
                  </a:schemeClr>
                </a:solidFill>
              </a:defRPr>
            </a:lvl1pPr>
            <a:lvl2pPr marL="270000" indent="-270000">
              <a:spcBef>
                <a:spcPts val="300"/>
              </a:spcBef>
              <a:spcAft>
                <a:spcPts val="600"/>
              </a:spcAft>
              <a:buFontTx/>
              <a:buBlip>
                <a:blip r:embed="rId2"/>
              </a:buBlip>
            </a:lvl2pPr>
            <a:lvl3pPr marL="540000" indent="-270000">
              <a:spcBef>
                <a:spcPts val="300"/>
              </a:spcBef>
              <a:spcAft>
                <a:spcPts val="600"/>
              </a:spcAft>
              <a:buFontTx/>
              <a:buBlip>
                <a:blip r:embed="rId3"/>
              </a:buBlip>
            </a:lvl3pPr>
            <a:lvl4pPr marL="810000" indent="-270000">
              <a:spcBef>
                <a:spcPts val="300"/>
              </a:spcBef>
              <a:spcAft>
                <a:spcPts val="600"/>
              </a:spcAft>
              <a:buFontTx/>
              <a:buBlip>
                <a:blip r:embed="rId4"/>
              </a:buBlip>
            </a:lvl4pPr>
            <a:lvl5pPr marL="1080000" indent="-270000">
              <a:spcBef>
                <a:spcPts val="300"/>
              </a:spcBef>
              <a:spcAft>
                <a:spcPts val="600"/>
              </a:spcAft>
              <a:buFontTx/>
              <a:buBlip>
                <a:blip r:embed="rId5"/>
              </a:buBlip>
            </a:lvl5pPr>
            <a:lvl6pPr marL="1080000" indent="-270000">
              <a:spcBef>
                <a:spcPts val="300"/>
              </a:spcBef>
              <a:spcAft>
                <a:spcPts val="600"/>
              </a:spcAft>
              <a:buFontTx/>
              <a:buBlip>
                <a:blip r:embed="rId5"/>
              </a:buBlip>
            </a:lvl6pPr>
            <a:lvl7pPr marL="1080000" indent="-270000">
              <a:spcBef>
                <a:spcPts val="300"/>
              </a:spcBef>
              <a:spcAft>
                <a:spcPts val="600"/>
              </a:spcAft>
              <a:buFontTx/>
              <a:buBlip>
                <a:blip r:embed="rId5"/>
              </a:buBlip>
            </a:lvl7pPr>
            <a:lvl8pPr marL="1080000" indent="-270000">
              <a:spcBef>
                <a:spcPts val="300"/>
              </a:spcBef>
              <a:spcAft>
                <a:spcPts val="600"/>
              </a:spcAft>
              <a:buFontTx/>
              <a:buBlip>
                <a:blip r:embed="rId5"/>
              </a:buBlip>
            </a:lvl8pPr>
            <a:lvl9pPr marL="1080000" indent="-270000">
              <a:spcBef>
                <a:spcPts val="300"/>
              </a:spcBef>
              <a:spcAft>
                <a:spcPts val="600"/>
              </a:spcAft>
              <a:buFontTx/>
              <a:buBlip>
                <a:blip r:embed="rId5"/>
              </a:buBlip>
            </a:lvl9pPr>
          </a:lstStyle>
          <a:p>
            <a:r>
              <a:rPr lang="en-US" dirty="0"/>
              <a:t>Partner and Contract created in Trait Owner’s ERP by their </a:t>
            </a:r>
            <a:r>
              <a:rPr lang="en-US" dirty="0" err="1"/>
              <a:t>backoffice</a:t>
            </a:r>
            <a:r>
              <a:rPr lang="en-US" dirty="0"/>
              <a:t> teams</a:t>
            </a:r>
          </a:p>
        </p:txBody>
      </p:sp>
      <p:sp>
        <p:nvSpPr>
          <p:cNvPr id="107" name="Rectangle 106">
            <a:extLst>
              <a:ext uri="{FF2B5EF4-FFF2-40B4-BE49-F238E27FC236}">
                <a16:creationId xmlns:a16="http://schemas.microsoft.com/office/drawing/2014/main" id="{8A332B31-C122-4B21-BAE8-EF389A462827}"/>
              </a:ext>
            </a:extLst>
          </p:cNvPr>
          <p:cNvSpPr/>
          <p:nvPr/>
        </p:nvSpPr>
        <p:spPr bwMode="gray">
          <a:xfrm>
            <a:off x="2482193" y="3326576"/>
            <a:ext cx="1836000" cy="40011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000" dirty="0">
                <a:solidFill>
                  <a:srgbClr val="10384F"/>
                </a:solidFill>
              </a:rPr>
              <a:t>Return to RTV in case of not satisfying acceptance criteria</a:t>
            </a:r>
          </a:p>
        </p:txBody>
      </p:sp>
      <p:sp>
        <p:nvSpPr>
          <p:cNvPr id="108" name="Rectangle 107">
            <a:extLst>
              <a:ext uri="{FF2B5EF4-FFF2-40B4-BE49-F238E27FC236}">
                <a16:creationId xmlns:a16="http://schemas.microsoft.com/office/drawing/2014/main" id="{F70FEAA9-A020-497E-A38A-08C33AD375C7}"/>
              </a:ext>
            </a:extLst>
          </p:cNvPr>
          <p:cNvSpPr/>
          <p:nvPr/>
        </p:nvSpPr>
        <p:spPr bwMode="gray">
          <a:xfrm>
            <a:off x="3165350" y="5968773"/>
            <a:ext cx="2614246" cy="40011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000" dirty="0">
                <a:solidFill>
                  <a:srgbClr val="10384F"/>
                </a:solidFill>
              </a:rPr>
              <a:t>Return to Consortium in case of not satisfying acceptance criteria</a:t>
            </a:r>
          </a:p>
        </p:txBody>
      </p:sp>
    </p:spTree>
    <p:extLst>
      <p:ext uri="{BB962C8B-B14F-4D97-AF65-F5344CB8AC3E}">
        <p14:creationId xmlns:p14="http://schemas.microsoft.com/office/powerpoint/2010/main" val="329566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1F261A9-9362-F14D-8912-2BB5DBAF5F68}"/>
              </a:ext>
            </a:extLst>
          </p:cNvPr>
          <p:cNvSpPr>
            <a:spLocks noGrp="1"/>
          </p:cNvSpPr>
          <p:nvPr>
            <p:ph type="ftr" sz="quarter" idx="11"/>
          </p:nvPr>
        </p:nvSpPr>
        <p:spPr>
          <a:xfrm>
            <a:off x="974672" y="6617933"/>
            <a:ext cx="8640000" cy="108000"/>
          </a:xfrm>
        </p:spPr>
        <p:txBody>
          <a:bodyPr/>
          <a:lstStyle/>
          <a:p>
            <a:r>
              <a:rPr lang="en-US"/>
              <a:t>/// Bayer 16:9 Template /// June 2018</a:t>
            </a:r>
          </a:p>
        </p:txBody>
      </p:sp>
      <p:sp>
        <p:nvSpPr>
          <p:cNvPr id="5" name="Slide Number Placeholder 4">
            <a:extLst>
              <a:ext uri="{FF2B5EF4-FFF2-40B4-BE49-F238E27FC236}">
                <a16:creationId xmlns:a16="http://schemas.microsoft.com/office/drawing/2014/main" id="{56600ED5-CD00-5345-A4D1-D92062635C96}"/>
              </a:ext>
            </a:extLst>
          </p:cNvPr>
          <p:cNvSpPr>
            <a:spLocks noGrp="1"/>
          </p:cNvSpPr>
          <p:nvPr>
            <p:ph type="sldNum" sz="quarter" idx="12"/>
          </p:nvPr>
        </p:nvSpPr>
        <p:spPr/>
        <p:txBody>
          <a:bodyPr/>
          <a:lstStyle/>
          <a:p>
            <a:fld id="{EEAD9179-7A6B-4268-BEB2-F3B8EB06115B}" type="slidenum">
              <a:rPr lang="en-US" smtClean="0"/>
              <a:t>14</a:t>
            </a:fld>
            <a:endParaRPr lang="en-US"/>
          </a:p>
        </p:txBody>
      </p:sp>
      <p:sp>
        <p:nvSpPr>
          <p:cNvPr id="43" name="Subtitle 5">
            <a:extLst>
              <a:ext uri="{FF2B5EF4-FFF2-40B4-BE49-F238E27FC236}">
                <a16:creationId xmlns:a16="http://schemas.microsoft.com/office/drawing/2014/main" id="{EAD97234-8B20-A445-BA85-AA5C2C6147B7}"/>
              </a:ext>
            </a:extLst>
          </p:cNvPr>
          <p:cNvSpPr>
            <a:spLocks noGrp="1"/>
          </p:cNvSpPr>
          <p:nvPr>
            <p:ph type="subTitle" idx="13"/>
          </p:nvPr>
        </p:nvSpPr>
        <p:spPr>
          <a:xfrm>
            <a:off x="981821" y="1138299"/>
            <a:ext cx="10798460" cy="252000"/>
          </a:xfrm>
        </p:spPr>
        <p:txBody>
          <a:bodyPr/>
          <a:lstStyle/>
          <a:p>
            <a:r>
              <a:rPr lang="en-US" b="1">
                <a:solidFill>
                  <a:schemeClr val="tx2"/>
                </a:solidFill>
              </a:rPr>
              <a:t>TO-BE</a:t>
            </a:r>
            <a:endParaRPr lang="en-US"/>
          </a:p>
        </p:txBody>
      </p:sp>
      <p:sp>
        <p:nvSpPr>
          <p:cNvPr id="44" name="Title 1">
            <a:extLst>
              <a:ext uri="{FF2B5EF4-FFF2-40B4-BE49-F238E27FC236}">
                <a16:creationId xmlns:a16="http://schemas.microsoft.com/office/drawing/2014/main" id="{87BAE2A3-D966-BC44-9BA8-EFD3C20A6B68}"/>
              </a:ext>
            </a:extLst>
          </p:cNvPr>
          <p:cNvSpPr>
            <a:spLocks noGrp="1"/>
          </p:cNvSpPr>
          <p:nvPr>
            <p:ph type="title"/>
          </p:nvPr>
        </p:nvSpPr>
        <p:spPr>
          <a:xfrm>
            <a:off x="981821" y="181938"/>
            <a:ext cx="10798460" cy="864000"/>
          </a:xfrm>
        </p:spPr>
        <p:txBody>
          <a:bodyPr/>
          <a:lstStyle/>
          <a:p>
            <a:r>
              <a:rPr lang="en-US"/>
              <a:t>Master Data - Partners and Permissions</a:t>
            </a:r>
            <a:endParaRPr lang="en-US">
              <a:solidFill>
                <a:schemeClr val="tx2"/>
              </a:solidFill>
            </a:endParaRPr>
          </a:p>
        </p:txBody>
      </p:sp>
      <p:pic>
        <p:nvPicPr>
          <p:cNvPr id="3" name="Imagem 2">
            <a:extLst>
              <a:ext uri="{FF2B5EF4-FFF2-40B4-BE49-F238E27FC236}">
                <a16:creationId xmlns:a16="http://schemas.microsoft.com/office/drawing/2014/main" id="{DC65A4AB-B37C-5D45-9250-8246A94C7B27}"/>
              </a:ext>
            </a:extLst>
          </p:cNvPr>
          <p:cNvPicPr>
            <a:picLocks noChangeAspect="1"/>
          </p:cNvPicPr>
          <p:nvPr/>
        </p:nvPicPr>
        <p:blipFill>
          <a:blip r:embed="rId2"/>
          <a:stretch>
            <a:fillRect/>
          </a:stretch>
        </p:blipFill>
        <p:spPr>
          <a:xfrm>
            <a:off x="1975578" y="2131605"/>
            <a:ext cx="8239256" cy="3400661"/>
          </a:xfrm>
          <a:prstGeom prst="rect">
            <a:avLst/>
          </a:prstGeom>
        </p:spPr>
      </p:pic>
    </p:spTree>
    <p:extLst>
      <p:ext uri="{BB962C8B-B14F-4D97-AF65-F5344CB8AC3E}">
        <p14:creationId xmlns:p14="http://schemas.microsoft.com/office/powerpoint/2010/main" val="324496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1F261A9-9362-F14D-8912-2BB5DBAF5F68}"/>
              </a:ext>
            </a:extLst>
          </p:cNvPr>
          <p:cNvSpPr>
            <a:spLocks noGrp="1"/>
          </p:cNvSpPr>
          <p:nvPr>
            <p:ph type="ftr" sz="quarter" idx="11"/>
          </p:nvPr>
        </p:nvSpPr>
        <p:spPr>
          <a:xfrm>
            <a:off x="974672" y="6617933"/>
            <a:ext cx="8640000" cy="108000"/>
          </a:xfrm>
        </p:spPr>
        <p:txBody>
          <a:bodyPr/>
          <a:lstStyle/>
          <a:p>
            <a:r>
              <a:rPr lang="en-US"/>
              <a:t>/// Bayer 16:9 Template /// June 2018</a:t>
            </a:r>
          </a:p>
        </p:txBody>
      </p:sp>
      <p:sp>
        <p:nvSpPr>
          <p:cNvPr id="5" name="Slide Number Placeholder 4">
            <a:extLst>
              <a:ext uri="{FF2B5EF4-FFF2-40B4-BE49-F238E27FC236}">
                <a16:creationId xmlns:a16="http://schemas.microsoft.com/office/drawing/2014/main" id="{56600ED5-CD00-5345-A4D1-D92062635C96}"/>
              </a:ext>
            </a:extLst>
          </p:cNvPr>
          <p:cNvSpPr>
            <a:spLocks noGrp="1"/>
          </p:cNvSpPr>
          <p:nvPr>
            <p:ph type="sldNum" sz="quarter" idx="12"/>
          </p:nvPr>
        </p:nvSpPr>
        <p:spPr/>
        <p:txBody>
          <a:bodyPr/>
          <a:lstStyle/>
          <a:p>
            <a:fld id="{EEAD9179-7A6B-4268-BEB2-F3B8EB06115B}" type="slidenum">
              <a:rPr lang="en-US" smtClean="0"/>
              <a:t>15</a:t>
            </a:fld>
            <a:endParaRPr lang="en-US"/>
          </a:p>
        </p:txBody>
      </p:sp>
      <p:sp>
        <p:nvSpPr>
          <p:cNvPr id="43" name="Subtitle 5">
            <a:extLst>
              <a:ext uri="{FF2B5EF4-FFF2-40B4-BE49-F238E27FC236}">
                <a16:creationId xmlns:a16="http://schemas.microsoft.com/office/drawing/2014/main" id="{EAD97234-8B20-A445-BA85-AA5C2C6147B7}"/>
              </a:ext>
            </a:extLst>
          </p:cNvPr>
          <p:cNvSpPr>
            <a:spLocks noGrp="1"/>
          </p:cNvSpPr>
          <p:nvPr>
            <p:ph type="subTitle" idx="13"/>
          </p:nvPr>
        </p:nvSpPr>
        <p:spPr>
          <a:xfrm>
            <a:off x="981821" y="1138299"/>
            <a:ext cx="10798460" cy="252000"/>
          </a:xfrm>
        </p:spPr>
        <p:txBody>
          <a:bodyPr/>
          <a:lstStyle/>
          <a:p>
            <a:r>
              <a:rPr lang="en-US" b="1">
                <a:solidFill>
                  <a:schemeClr val="tx2"/>
                </a:solidFill>
              </a:rPr>
              <a:t>TO-BE</a:t>
            </a:r>
            <a:endParaRPr lang="en-US"/>
          </a:p>
        </p:txBody>
      </p:sp>
      <p:sp>
        <p:nvSpPr>
          <p:cNvPr id="44" name="Title 1">
            <a:extLst>
              <a:ext uri="{FF2B5EF4-FFF2-40B4-BE49-F238E27FC236}">
                <a16:creationId xmlns:a16="http://schemas.microsoft.com/office/drawing/2014/main" id="{87BAE2A3-D966-BC44-9BA8-EFD3C20A6B68}"/>
              </a:ext>
            </a:extLst>
          </p:cNvPr>
          <p:cNvSpPr>
            <a:spLocks noGrp="1"/>
          </p:cNvSpPr>
          <p:nvPr>
            <p:ph type="title"/>
          </p:nvPr>
        </p:nvSpPr>
        <p:spPr>
          <a:xfrm>
            <a:off x="981821" y="181938"/>
            <a:ext cx="10798460" cy="864000"/>
          </a:xfrm>
        </p:spPr>
        <p:txBody>
          <a:bodyPr/>
          <a:lstStyle/>
          <a:p>
            <a:r>
              <a:rPr lang="en-US"/>
              <a:t>Master Data – System Parameters</a:t>
            </a:r>
            <a:endParaRPr lang="en-US">
              <a:solidFill>
                <a:schemeClr val="tx2"/>
              </a:solidFill>
            </a:endParaRPr>
          </a:p>
        </p:txBody>
      </p:sp>
      <p:pic>
        <p:nvPicPr>
          <p:cNvPr id="2" name="Imagem 1">
            <a:extLst>
              <a:ext uri="{FF2B5EF4-FFF2-40B4-BE49-F238E27FC236}">
                <a16:creationId xmlns:a16="http://schemas.microsoft.com/office/drawing/2014/main" id="{34322020-A6B0-3F45-A57D-84A028A5AEE3}"/>
              </a:ext>
            </a:extLst>
          </p:cNvPr>
          <p:cNvPicPr>
            <a:picLocks noChangeAspect="1"/>
          </p:cNvPicPr>
          <p:nvPr/>
        </p:nvPicPr>
        <p:blipFill>
          <a:blip r:embed="rId2"/>
          <a:stretch>
            <a:fillRect/>
          </a:stretch>
        </p:blipFill>
        <p:spPr>
          <a:xfrm>
            <a:off x="2140061" y="1240309"/>
            <a:ext cx="4147778" cy="5267340"/>
          </a:xfrm>
          <a:prstGeom prst="rect">
            <a:avLst/>
          </a:prstGeom>
        </p:spPr>
      </p:pic>
      <p:pic>
        <p:nvPicPr>
          <p:cNvPr id="6" name="Imagem 5">
            <a:extLst>
              <a:ext uri="{FF2B5EF4-FFF2-40B4-BE49-F238E27FC236}">
                <a16:creationId xmlns:a16="http://schemas.microsoft.com/office/drawing/2014/main" id="{A815661C-8E5B-B64F-A5BD-4CEF27BA1056}"/>
              </a:ext>
            </a:extLst>
          </p:cNvPr>
          <p:cNvPicPr>
            <a:picLocks noChangeAspect="1"/>
          </p:cNvPicPr>
          <p:nvPr/>
        </p:nvPicPr>
        <p:blipFill>
          <a:blip r:embed="rId3"/>
          <a:stretch>
            <a:fillRect/>
          </a:stretch>
        </p:blipFill>
        <p:spPr>
          <a:xfrm>
            <a:off x="6287839" y="1240309"/>
            <a:ext cx="4149542" cy="1252946"/>
          </a:xfrm>
          <a:prstGeom prst="rect">
            <a:avLst/>
          </a:prstGeom>
        </p:spPr>
      </p:pic>
      <p:pic>
        <p:nvPicPr>
          <p:cNvPr id="7" name="Imagem 6">
            <a:extLst>
              <a:ext uri="{FF2B5EF4-FFF2-40B4-BE49-F238E27FC236}">
                <a16:creationId xmlns:a16="http://schemas.microsoft.com/office/drawing/2014/main" id="{61467DE8-DA56-764C-9332-CCBEDABD92FB}"/>
              </a:ext>
            </a:extLst>
          </p:cNvPr>
          <p:cNvPicPr>
            <a:picLocks noChangeAspect="1"/>
          </p:cNvPicPr>
          <p:nvPr/>
        </p:nvPicPr>
        <p:blipFill>
          <a:blip r:embed="rId4"/>
          <a:stretch>
            <a:fillRect/>
          </a:stretch>
        </p:blipFill>
        <p:spPr>
          <a:xfrm>
            <a:off x="6287839" y="2493255"/>
            <a:ext cx="4155320" cy="1021911"/>
          </a:xfrm>
          <a:prstGeom prst="rect">
            <a:avLst/>
          </a:prstGeom>
        </p:spPr>
      </p:pic>
      <p:pic>
        <p:nvPicPr>
          <p:cNvPr id="8" name="Imagem 7">
            <a:extLst>
              <a:ext uri="{FF2B5EF4-FFF2-40B4-BE49-F238E27FC236}">
                <a16:creationId xmlns:a16="http://schemas.microsoft.com/office/drawing/2014/main" id="{F6086852-DA4F-4D48-BDF2-40CECEC81F12}"/>
              </a:ext>
            </a:extLst>
          </p:cNvPr>
          <p:cNvPicPr>
            <a:picLocks noChangeAspect="1"/>
          </p:cNvPicPr>
          <p:nvPr/>
        </p:nvPicPr>
        <p:blipFill>
          <a:blip r:embed="rId5"/>
          <a:stretch>
            <a:fillRect/>
          </a:stretch>
        </p:blipFill>
        <p:spPr>
          <a:xfrm>
            <a:off x="6280295" y="3525446"/>
            <a:ext cx="4155321" cy="1482110"/>
          </a:xfrm>
          <a:prstGeom prst="rect">
            <a:avLst/>
          </a:prstGeom>
        </p:spPr>
      </p:pic>
      <p:pic>
        <p:nvPicPr>
          <p:cNvPr id="9" name="Imagem 8">
            <a:extLst>
              <a:ext uri="{FF2B5EF4-FFF2-40B4-BE49-F238E27FC236}">
                <a16:creationId xmlns:a16="http://schemas.microsoft.com/office/drawing/2014/main" id="{10A4F8D6-E9B0-BA49-80B4-242A01E6603E}"/>
              </a:ext>
            </a:extLst>
          </p:cNvPr>
          <p:cNvPicPr>
            <a:picLocks noChangeAspect="1"/>
          </p:cNvPicPr>
          <p:nvPr/>
        </p:nvPicPr>
        <p:blipFill>
          <a:blip r:embed="rId6"/>
          <a:stretch>
            <a:fillRect/>
          </a:stretch>
        </p:blipFill>
        <p:spPr>
          <a:xfrm>
            <a:off x="6294987" y="5007556"/>
            <a:ext cx="4148171" cy="1712051"/>
          </a:xfrm>
          <a:prstGeom prst="rect">
            <a:avLst/>
          </a:prstGeom>
        </p:spPr>
      </p:pic>
    </p:spTree>
    <p:extLst>
      <p:ext uri="{BB962C8B-B14F-4D97-AF65-F5344CB8AC3E}">
        <p14:creationId xmlns:p14="http://schemas.microsoft.com/office/powerpoint/2010/main" val="380887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1F261A9-9362-F14D-8912-2BB5DBAF5F68}"/>
              </a:ext>
            </a:extLst>
          </p:cNvPr>
          <p:cNvSpPr>
            <a:spLocks noGrp="1"/>
          </p:cNvSpPr>
          <p:nvPr>
            <p:ph type="ftr" sz="quarter" idx="11"/>
          </p:nvPr>
        </p:nvSpPr>
        <p:spPr>
          <a:xfrm>
            <a:off x="974672" y="6617933"/>
            <a:ext cx="8640000" cy="108000"/>
          </a:xfrm>
        </p:spPr>
        <p:txBody>
          <a:bodyPr/>
          <a:lstStyle/>
          <a:p>
            <a:r>
              <a:rPr lang="en-US"/>
              <a:t>/// Bayer 16:9 Template /// June 2018</a:t>
            </a:r>
          </a:p>
        </p:txBody>
      </p:sp>
      <p:sp>
        <p:nvSpPr>
          <p:cNvPr id="5" name="Slide Number Placeholder 4">
            <a:extLst>
              <a:ext uri="{FF2B5EF4-FFF2-40B4-BE49-F238E27FC236}">
                <a16:creationId xmlns:a16="http://schemas.microsoft.com/office/drawing/2014/main" id="{56600ED5-CD00-5345-A4D1-D92062635C96}"/>
              </a:ext>
            </a:extLst>
          </p:cNvPr>
          <p:cNvSpPr>
            <a:spLocks noGrp="1"/>
          </p:cNvSpPr>
          <p:nvPr>
            <p:ph type="sldNum" sz="quarter" idx="12"/>
          </p:nvPr>
        </p:nvSpPr>
        <p:spPr/>
        <p:txBody>
          <a:bodyPr/>
          <a:lstStyle/>
          <a:p>
            <a:fld id="{EEAD9179-7A6B-4268-BEB2-F3B8EB06115B}" type="slidenum">
              <a:rPr lang="en-US" smtClean="0"/>
              <a:t>16</a:t>
            </a:fld>
            <a:endParaRPr lang="en-US"/>
          </a:p>
        </p:txBody>
      </p:sp>
      <p:sp>
        <p:nvSpPr>
          <p:cNvPr id="43" name="Subtitle 5">
            <a:extLst>
              <a:ext uri="{FF2B5EF4-FFF2-40B4-BE49-F238E27FC236}">
                <a16:creationId xmlns:a16="http://schemas.microsoft.com/office/drawing/2014/main" id="{EAD97234-8B20-A445-BA85-AA5C2C6147B7}"/>
              </a:ext>
            </a:extLst>
          </p:cNvPr>
          <p:cNvSpPr>
            <a:spLocks noGrp="1"/>
          </p:cNvSpPr>
          <p:nvPr>
            <p:ph type="subTitle" idx="13"/>
          </p:nvPr>
        </p:nvSpPr>
        <p:spPr>
          <a:xfrm>
            <a:off x="981821" y="1138299"/>
            <a:ext cx="10798460" cy="252000"/>
          </a:xfrm>
        </p:spPr>
        <p:txBody>
          <a:bodyPr/>
          <a:lstStyle/>
          <a:p>
            <a:r>
              <a:rPr lang="en-US" b="1">
                <a:solidFill>
                  <a:schemeClr val="tx2"/>
                </a:solidFill>
              </a:rPr>
              <a:t>TO-BE</a:t>
            </a:r>
            <a:endParaRPr lang="en-US"/>
          </a:p>
        </p:txBody>
      </p:sp>
      <p:sp>
        <p:nvSpPr>
          <p:cNvPr id="44" name="Title 1">
            <a:extLst>
              <a:ext uri="{FF2B5EF4-FFF2-40B4-BE49-F238E27FC236}">
                <a16:creationId xmlns:a16="http://schemas.microsoft.com/office/drawing/2014/main" id="{87BAE2A3-D966-BC44-9BA8-EFD3C20A6B68}"/>
              </a:ext>
            </a:extLst>
          </p:cNvPr>
          <p:cNvSpPr>
            <a:spLocks noGrp="1"/>
          </p:cNvSpPr>
          <p:nvPr>
            <p:ph type="title"/>
          </p:nvPr>
        </p:nvSpPr>
        <p:spPr>
          <a:xfrm>
            <a:off x="981821" y="181938"/>
            <a:ext cx="10798460" cy="864000"/>
          </a:xfrm>
        </p:spPr>
        <p:txBody>
          <a:bodyPr/>
          <a:lstStyle/>
          <a:p>
            <a:r>
              <a:rPr lang="en-US"/>
              <a:t>Master Data – Commercial Hierarchy</a:t>
            </a:r>
            <a:endParaRPr lang="en-US">
              <a:solidFill>
                <a:schemeClr val="tx2"/>
              </a:solidFill>
            </a:endParaRPr>
          </a:p>
        </p:txBody>
      </p:sp>
      <p:pic>
        <p:nvPicPr>
          <p:cNvPr id="10" name="Imagem 9">
            <a:extLst>
              <a:ext uri="{FF2B5EF4-FFF2-40B4-BE49-F238E27FC236}">
                <a16:creationId xmlns:a16="http://schemas.microsoft.com/office/drawing/2014/main" id="{6F562F2D-EAEB-6E4C-A5DE-45B27DE5F5ED}"/>
              </a:ext>
            </a:extLst>
          </p:cNvPr>
          <p:cNvPicPr>
            <a:picLocks noChangeAspect="1"/>
          </p:cNvPicPr>
          <p:nvPr/>
        </p:nvPicPr>
        <p:blipFill>
          <a:blip r:embed="rId2"/>
          <a:stretch>
            <a:fillRect/>
          </a:stretch>
        </p:blipFill>
        <p:spPr>
          <a:xfrm>
            <a:off x="2786743" y="1506712"/>
            <a:ext cx="5954433" cy="4959676"/>
          </a:xfrm>
          <a:prstGeom prst="rect">
            <a:avLst/>
          </a:prstGeom>
        </p:spPr>
      </p:pic>
    </p:spTree>
    <p:extLst>
      <p:ext uri="{BB962C8B-B14F-4D97-AF65-F5344CB8AC3E}">
        <p14:creationId xmlns:p14="http://schemas.microsoft.com/office/powerpoint/2010/main" val="193559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0" name="Elbow Connector 39">
            <a:extLst>
              <a:ext uri="{FF2B5EF4-FFF2-40B4-BE49-F238E27FC236}">
                <a16:creationId xmlns:a16="http://schemas.microsoft.com/office/drawing/2014/main" id="{FDC26127-1ABB-D748-ACF2-78CC027E34AA}"/>
              </a:ext>
            </a:extLst>
          </p:cNvPr>
          <p:cNvCxnSpPr>
            <a:cxnSpLocks/>
          </p:cNvCxnSpPr>
          <p:nvPr/>
        </p:nvCxnSpPr>
        <p:spPr bwMode="gray">
          <a:xfrm rot="10800000" flipV="1">
            <a:off x="7763256" y="3265827"/>
            <a:ext cx="2097450" cy="1387385"/>
          </a:xfrm>
          <a:prstGeom prst="bentConnector3">
            <a:avLst>
              <a:gd name="adj1" fmla="val 49170"/>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D97341A-01BE-D54A-AAF2-CBAAE772708F}"/>
              </a:ext>
            </a:extLst>
          </p:cNvPr>
          <p:cNvCxnSpPr>
            <a:cxnSpLocks/>
          </p:cNvCxnSpPr>
          <p:nvPr/>
        </p:nvCxnSpPr>
        <p:spPr bwMode="gray">
          <a:xfrm>
            <a:off x="9344964" y="3264408"/>
            <a:ext cx="1894838" cy="487"/>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36C8B22-9D21-EA47-8571-24A5571F3965}"/>
              </a:ext>
            </a:extLst>
          </p:cNvPr>
          <p:cNvCxnSpPr>
            <a:cxnSpLocks/>
          </p:cNvCxnSpPr>
          <p:nvPr/>
        </p:nvCxnSpPr>
        <p:spPr bwMode="gray">
          <a:xfrm>
            <a:off x="3147650" y="3257426"/>
            <a:ext cx="39188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2ED0F9F-4829-E049-9646-A6685CFAEC68}"/>
              </a:ext>
            </a:extLst>
          </p:cNvPr>
          <p:cNvCxnSpPr>
            <a:cxnSpLocks/>
            <a:stCxn id="92" idx="3"/>
            <a:endCxn id="95" idx="1"/>
          </p:cNvCxnSpPr>
          <p:nvPr/>
        </p:nvCxnSpPr>
        <p:spPr bwMode="gray">
          <a:xfrm flipV="1">
            <a:off x="1828800" y="2034655"/>
            <a:ext cx="1552477" cy="4046"/>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59EA8B-82A7-5440-994A-629280805344}"/>
              </a:ext>
            </a:extLst>
          </p:cNvPr>
          <p:cNvCxnSpPr>
            <a:cxnSpLocks/>
            <a:stCxn id="109" idx="3"/>
            <a:endCxn id="142" idx="1"/>
          </p:cNvCxnSpPr>
          <p:nvPr/>
        </p:nvCxnSpPr>
        <p:spPr bwMode="gray">
          <a:xfrm>
            <a:off x="5376809" y="2680529"/>
            <a:ext cx="1577988" cy="12424"/>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EEAD9179-7A6B-4268-BEB2-F3B8EB06115B}" type="slidenum">
              <a:rPr lang="en-US" smtClean="0"/>
              <a:pPr/>
              <a:t>17</a:t>
            </a:fld>
            <a:endParaRPr lang="en-US"/>
          </a:p>
        </p:txBody>
      </p:sp>
      <p:sp>
        <p:nvSpPr>
          <p:cNvPr id="3" name="Footer Placeholder 3">
            <a:extLst>
              <a:ext uri="{FF2B5EF4-FFF2-40B4-BE49-F238E27FC236}">
                <a16:creationId xmlns:a16="http://schemas.microsoft.com/office/drawing/2014/main" id="{E30598B9-32EA-8D42-9B0A-155A6C4D30E1}"/>
              </a:ext>
            </a:extLst>
          </p:cNvPr>
          <p:cNvSpPr>
            <a:spLocks noGrp="1"/>
          </p:cNvSpPr>
          <p:nvPr>
            <p:ph type="ftr" sz="quarter" idx="11"/>
          </p:nvPr>
        </p:nvSpPr>
        <p:spPr>
          <a:xfrm>
            <a:off x="974672" y="6617933"/>
            <a:ext cx="8640000" cy="108000"/>
          </a:xfrm>
        </p:spPr>
        <p:txBody>
          <a:bodyPr/>
          <a:lstStyle/>
          <a:p>
            <a:r>
              <a:rPr lang="en-US"/>
              <a:t>/// Bayer 16:9 Template /// June 2018</a:t>
            </a:r>
          </a:p>
        </p:txBody>
      </p:sp>
      <p:sp>
        <p:nvSpPr>
          <p:cNvPr id="4" name="Title 1">
            <a:extLst>
              <a:ext uri="{FF2B5EF4-FFF2-40B4-BE49-F238E27FC236}">
                <a16:creationId xmlns:a16="http://schemas.microsoft.com/office/drawing/2014/main" id="{C39A3F6C-F46C-D945-9C6B-2B2E850C8E55}"/>
              </a:ext>
            </a:extLst>
          </p:cNvPr>
          <p:cNvSpPr>
            <a:spLocks noGrp="1"/>
          </p:cNvSpPr>
          <p:nvPr>
            <p:ph type="title"/>
          </p:nvPr>
        </p:nvSpPr>
        <p:spPr>
          <a:xfrm>
            <a:off x="981821" y="132775"/>
            <a:ext cx="10798460" cy="864000"/>
          </a:xfrm>
        </p:spPr>
        <p:txBody>
          <a:bodyPr/>
          <a:lstStyle/>
          <a:p>
            <a:r>
              <a:rPr lang="en-US" b="1">
                <a:solidFill>
                  <a:srgbClr val="0070C0"/>
                </a:solidFill>
              </a:rPr>
              <a:t>Flow of permissions and contracts</a:t>
            </a:r>
          </a:p>
        </p:txBody>
      </p:sp>
      <p:sp>
        <p:nvSpPr>
          <p:cNvPr id="6" name="Rectangle 5">
            <a:extLst>
              <a:ext uri="{FF2B5EF4-FFF2-40B4-BE49-F238E27FC236}">
                <a16:creationId xmlns:a16="http://schemas.microsoft.com/office/drawing/2014/main" id="{6BF72E5E-FB00-1340-899F-DE99465BFD70}"/>
              </a:ext>
            </a:extLst>
          </p:cNvPr>
          <p:cNvSpPr/>
          <p:nvPr/>
        </p:nvSpPr>
        <p:spPr bwMode="gray">
          <a:xfrm>
            <a:off x="981821" y="1784501"/>
            <a:ext cx="846979" cy="50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 Placeholder 11">
            <a:extLst>
              <a:ext uri="{FF2B5EF4-FFF2-40B4-BE49-F238E27FC236}">
                <a16:creationId xmlns:a16="http://schemas.microsoft.com/office/drawing/2014/main" id="{7E1C4546-6477-BA4A-BB85-CA6875F1A179}"/>
              </a:ext>
            </a:extLst>
          </p:cNvPr>
          <p:cNvSpPr>
            <a:spLocks noGrp="1"/>
          </p:cNvSpPr>
          <p:nvPr>
            <p:ph type="body" sz="quarter" idx="14"/>
          </p:nvPr>
        </p:nvSpPr>
        <p:spPr>
          <a:xfrm>
            <a:off x="981821" y="1784501"/>
            <a:ext cx="846979" cy="508400"/>
          </a:xfrm>
        </p:spPr>
        <p:txBody>
          <a:bodyPr anchor="ctr"/>
          <a:lstStyle/>
          <a:p>
            <a:pPr algn="ctr"/>
            <a:r>
              <a:rPr lang="en-US" sz="1000"/>
              <a:t>Consortium</a:t>
            </a:r>
          </a:p>
        </p:txBody>
      </p:sp>
      <p:sp>
        <p:nvSpPr>
          <p:cNvPr id="109" name="Rectangle 108">
            <a:extLst>
              <a:ext uri="{FF2B5EF4-FFF2-40B4-BE49-F238E27FC236}">
                <a16:creationId xmlns:a16="http://schemas.microsoft.com/office/drawing/2014/main" id="{FC8A9DBB-370F-CA46-A0D0-1ACD3F85AB66}"/>
              </a:ext>
            </a:extLst>
          </p:cNvPr>
          <p:cNvSpPr/>
          <p:nvPr/>
        </p:nvSpPr>
        <p:spPr bwMode="gray">
          <a:xfrm>
            <a:off x="4467857" y="2426329"/>
            <a:ext cx="908952" cy="50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 Placeholder 11">
            <a:extLst>
              <a:ext uri="{FF2B5EF4-FFF2-40B4-BE49-F238E27FC236}">
                <a16:creationId xmlns:a16="http://schemas.microsoft.com/office/drawing/2014/main" id="{CD5C61F3-80C2-3346-A908-AFC7250D9CD0}"/>
              </a:ext>
            </a:extLst>
          </p:cNvPr>
          <p:cNvSpPr txBox="1">
            <a:spLocks/>
          </p:cNvSpPr>
          <p:nvPr/>
        </p:nvSpPr>
        <p:spPr bwMode="gray">
          <a:xfrm>
            <a:off x="4467857" y="2426329"/>
            <a:ext cx="908952"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Trait</a:t>
            </a:r>
            <a:br>
              <a:rPr lang="en-US" sz="1000"/>
            </a:br>
            <a:r>
              <a:rPr lang="en-US" sz="1000"/>
              <a:t>Owner</a:t>
            </a:r>
          </a:p>
        </p:txBody>
      </p:sp>
      <p:cxnSp>
        <p:nvCxnSpPr>
          <p:cNvPr id="15" name="Straight Connector 14">
            <a:extLst>
              <a:ext uri="{FF2B5EF4-FFF2-40B4-BE49-F238E27FC236}">
                <a16:creationId xmlns:a16="http://schemas.microsoft.com/office/drawing/2014/main" id="{B3FA47F8-3ECE-D542-BCCE-48BB4C46A19E}"/>
              </a:ext>
            </a:extLst>
          </p:cNvPr>
          <p:cNvCxnSpPr>
            <a:cxnSpLocks/>
          </p:cNvCxnSpPr>
          <p:nvPr/>
        </p:nvCxnSpPr>
        <p:spPr bwMode="gray">
          <a:xfrm flipH="1">
            <a:off x="3147651" y="1414810"/>
            <a:ext cx="1" cy="1842616"/>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157A3E5-E14D-CE4A-BD9A-D80C7290D9F0}"/>
              </a:ext>
            </a:extLst>
          </p:cNvPr>
          <p:cNvCxnSpPr>
            <a:cxnSpLocks/>
          </p:cNvCxnSpPr>
          <p:nvPr/>
        </p:nvCxnSpPr>
        <p:spPr bwMode="gray">
          <a:xfrm>
            <a:off x="3147650" y="1419194"/>
            <a:ext cx="39188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D54A306-91AE-DA47-8211-8B0C3F75A9B6}"/>
              </a:ext>
            </a:extLst>
          </p:cNvPr>
          <p:cNvCxnSpPr>
            <a:cxnSpLocks/>
            <a:endCxn id="109" idx="1"/>
          </p:cNvCxnSpPr>
          <p:nvPr/>
        </p:nvCxnSpPr>
        <p:spPr bwMode="gray">
          <a:xfrm flipV="1">
            <a:off x="3165187" y="2680529"/>
            <a:ext cx="1302670" cy="62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62F7FE36-48E9-2E4C-ACB3-D8996F64CDE8}"/>
              </a:ext>
            </a:extLst>
          </p:cNvPr>
          <p:cNvSpPr/>
          <p:nvPr/>
        </p:nvSpPr>
        <p:spPr bwMode="gray">
          <a:xfrm>
            <a:off x="3381277" y="1780455"/>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 Placeholder 11">
            <a:extLst>
              <a:ext uri="{FF2B5EF4-FFF2-40B4-BE49-F238E27FC236}">
                <a16:creationId xmlns:a16="http://schemas.microsoft.com/office/drawing/2014/main" id="{A0C10CE4-DBF7-E54E-8EC7-264E94AE3CA5}"/>
              </a:ext>
            </a:extLst>
          </p:cNvPr>
          <p:cNvSpPr txBox="1">
            <a:spLocks/>
          </p:cNvSpPr>
          <p:nvPr/>
        </p:nvSpPr>
        <p:spPr bwMode="gray">
          <a:xfrm>
            <a:off x="3381277" y="1780455"/>
            <a:ext cx="908952"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User Profile 1</a:t>
            </a:r>
          </a:p>
        </p:txBody>
      </p:sp>
      <p:sp>
        <p:nvSpPr>
          <p:cNvPr id="97" name="Rectangle 96">
            <a:extLst>
              <a:ext uri="{FF2B5EF4-FFF2-40B4-BE49-F238E27FC236}">
                <a16:creationId xmlns:a16="http://schemas.microsoft.com/office/drawing/2014/main" id="{DD4EEB69-969A-DB4F-B713-0304C124D68E}"/>
              </a:ext>
            </a:extLst>
          </p:cNvPr>
          <p:cNvSpPr/>
          <p:nvPr/>
        </p:nvSpPr>
        <p:spPr bwMode="gray">
          <a:xfrm>
            <a:off x="3381277" y="2400300"/>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 Placeholder 11">
            <a:extLst>
              <a:ext uri="{FF2B5EF4-FFF2-40B4-BE49-F238E27FC236}">
                <a16:creationId xmlns:a16="http://schemas.microsoft.com/office/drawing/2014/main" id="{7FCF23FE-EEA2-3843-8895-D4F611023099}"/>
              </a:ext>
            </a:extLst>
          </p:cNvPr>
          <p:cNvSpPr txBox="1">
            <a:spLocks/>
          </p:cNvSpPr>
          <p:nvPr/>
        </p:nvSpPr>
        <p:spPr bwMode="gray">
          <a:xfrm>
            <a:off x="3381277" y="2400300"/>
            <a:ext cx="908952"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Custom </a:t>
            </a:r>
            <a:br>
              <a:rPr lang="en-US" sz="1000"/>
            </a:br>
            <a:r>
              <a:rPr lang="en-US" sz="1000"/>
              <a:t>User Profile1 </a:t>
            </a:r>
          </a:p>
        </p:txBody>
      </p:sp>
      <p:sp>
        <p:nvSpPr>
          <p:cNvPr id="101" name="Rectangle 100">
            <a:extLst>
              <a:ext uri="{FF2B5EF4-FFF2-40B4-BE49-F238E27FC236}">
                <a16:creationId xmlns:a16="http://schemas.microsoft.com/office/drawing/2014/main" id="{F9A5EDBC-8887-3944-8061-02774F44ED52}"/>
              </a:ext>
            </a:extLst>
          </p:cNvPr>
          <p:cNvSpPr/>
          <p:nvPr/>
        </p:nvSpPr>
        <p:spPr bwMode="gray">
          <a:xfrm>
            <a:off x="3381277" y="1160610"/>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 Placeholder 11">
            <a:extLst>
              <a:ext uri="{FF2B5EF4-FFF2-40B4-BE49-F238E27FC236}">
                <a16:creationId xmlns:a16="http://schemas.microsoft.com/office/drawing/2014/main" id="{24D90350-7DE2-6646-AEA7-163FD1909298}"/>
              </a:ext>
            </a:extLst>
          </p:cNvPr>
          <p:cNvSpPr txBox="1">
            <a:spLocks/>
          </p:cNvSpPr>
          <p:nvPr/>
        </p:nvSpPr>
        <p:spPr bwMode="gray">
          <a:xfrm>
            <a:off x="3381277" y="1160610"/>
            <a:ext cx="874209"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User Profile 2</a:t>
            </a:r>
          </a:p>
        </p:txBody>
      </p:sp>
      <p:cxnSp>
        <p:nvCxnSpPr>
          <p:cNvPr id="138" name="Straight Connector 137">
            <a:extLst>
              <a:ext uri="{FF2B5EF4-FFF2-40B4-BE49-F238E27FC236}">
                <a16:creationId xmlns:a16="http://schemas.microsoft.com/office/drawing/2014/main" id="{6F7FA256-E473-2A4A-8A1F-0FF2D399412D}"/>
              </a:ext>
            </a:extLst>
          </p:cNvPr>
          <p:cNvCxnSpPr>
            <a:cxnSpLocks/>
          </p:cNvCxnSpPr>
          <p:nvPr/>
        </p:nvCxnSpPr>
        <p:spPr bwMode="gray">
          <a:xfrm flipH="1">
            <a:off x="6721170" y="2073108"/>
            <a:ext cx="1" cy="123969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D13ED5-0880-4649-960A-5309EC8CD86B}"/>
              </a:ext>
            </a:extLst>
          </p:cNvPr>
          <p:cNvCxnSpPr>
            <a:cxnSpLocks/>
          </p:cNvCxnSpPr>
          <p:nvPr/>
        </p:nvCxnSpPr>
        <p:spPr bwMode="gray">
          <a:xfrm>
            <a:off x="6721170" y="2077492"/>
            <a:ext cx="39188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DC32010-BB5B-9447-ACC4-7A3382643743}"/>
              </a:ext>
            </a:extLst>
          </p:cNvPr>
          <p:cNvCxnSpPr>
            <a:cxnSpLocks/>
          </p:cNvCxnSpPr>
          <p:nvPr/>
        </p:nvCxnSpPr>
        <p:spPr bwMode="gray">
          <a:xfrm>
            <a:off x="6721170" y="3317208"/>
            <a:ext cx="39188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3E987C12-7E6C-0D4E-9C73-5C17EAFDFBCC}"/>
              </a:ext>
            </a:extLst>
          </p:cNvPr>
          <p:cNvSpPr/>
          <p:nvPr/>
        </p:nvSpPr>
        <p:spPr bwMode="gray">
          <a:xfrm>
            <a:off x="6954797" y="2438753"/>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 Placeholder 11">
            <a:extLst>
              <a:ext uri="{FF2B5EF4-FFF2-40B4-BE49-F238E27FC236}">
                <a16:creationId xmlns:a16="http://schemas.microsoft.com/office/drawing/2014/main" id="{2703F457-4454-FB40-82B3-F114D4AFA336}"/>
              </a:ext>
            </a:extLst>
          </p:cNvPr>
          <p:cNvSpPr txBox="1">
            <a:spLocks/>
          </p:cNvSpPr>
          <p:nvPr/>
        </p:nvSpPr>
        <p:spPr bwMode="gray">
          <a:xfrm>
            <a:off x="6954797" y="2438753"/>
            <a:ext cx="908952"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Marketing</a:t>
            </a:r>
          </a:p>
        </p:txBody>
      </p:sp>
      <p:sp>
        <p:nvSpPr>
          <p:cNvPr id="144" name="Rectangle 143">
            <a:extLst>
              <a:ext uri="{FF2B5EF4-FFF2-40B4-BE49-F238E27FC236}">
                <a16:creationId xmlns:a16="http://schemas.microsoft.com/office/drawing/2014/main" id="{9C07899D-8DA1-CA4F-B0BB-B4789AB325C5}"/>
              </a:ext>
            </a:extLst>
          </p:cNvPr>
          <p:cNvSpPr/>
          <p:nvPr/>
        </p:nvSpPr>
        <p:spPr bwMode="gray">
          <a:xfrm>
            <a:off x="6954797" y="3066911"/>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 Placeholder 11">
            <a:extLst>
              <a:ext uri="{FF2B5EF4-FFF2-40B4-BE49-F238E27FC236}">
                <a16:creationId xmlns:a16="http://schemas.microsoft.com/office/drawing/2014/main" id="{51947E46-94AD-A748-B52B-CBC49D5026E5}"/>
              </a:ext>
            </a:extLst>
          </p:cNvPr>
          <p:cNvSpPr txBox="1">
            <a:spLocks/>
          </p:cNvSpPr>
          <p:nvPr/>
        </p:nvSpPr>
        <p:spPr bwMode="gray">
          <a:xfrm>
            <a:off x="6954797" y="3066911"/>
            <a:ext cx="908952"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Customer </a:t>
            </a:r>
            <a:br>
              <a:rPr lang="en-US" sz="1000"/>
            </a:br>
            <a:r>
              <a:rPr lang="en-US" sz="1000"/>
              <a:t>Care</a:t>
            </a:r>
          </a:p>
        </p:txBody>
      </p:sp>
      <p:sp>
        <p:nvSpPr>
          <p:cNvPr id="146" name="Rectangle 145">
            <a:extLst>
              <a:ext uri="{FF2B5EF4-FFF2-40B4-BE49-F238E27FC236}">
                <a16:creationId xmlns:a16="http://schemas.microsoft.com/office/drawing/2014/main" id="{B9CFF4AB-AE50-6E40-9097-B956E85633AF}"/>
              </a:ext>
            </a:extLst>
          </p:cNvPr>
          <p:cNvSpPr/>
          <p:nvPr/>
        </p:nvSpPr>
        <p:spPr bwMode="gray">
          <a:xfrm>
            <a:off x="6954797" y="1818908"/>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 Placeholder 11">
            <a:extLst>
              <a:ext uri="{FF2B5EF4-FFF2-40B4-BE49-F238E27FC236}">
                <a16:creationId xmlns:a16="http://schemas.microsoft.com/office/drawing/2014/main" id="{82083229-FE20-1B4B-8C24-1793A2FEDDCE}"/>
              </a:ext>
            </a:extLst>
          </p:cNvPr>
          <p:cNvSpPr txBox="1">
            <a:spLocks/>
          </p:cNvSpPr>
          <p:nvPr/>
        </p:nvSpPr>
        <p:spPr bwMode="gray">
          <a:xfrm>
            <a:off x="6954797" y="1818908"/>
            <a:ext cx="874209"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Finance</a:t>
            </a:r>
          </a:p>
        </p:txBody>
      </p:sp>
      <p:cxnSp>
        <p:nvCxnSpPr>
          <p:cNvPr id="148" name="Straight Connector 147">
            <a:extLst>
              <a:ext uri="{FF2B5EF4-FFF2-40B4-BE49-F238E27FC236}">
                <a16:creationId xmlns:a16="http://schemas.microsoft.com/office/drawing/2014/main" id="{FD45548B-806E-0348-9421-C6C2A1E027E5}"/>
              </a:ext>
            </a:extLst>
          </p:cNvPr>
          <p:cNvCxnSpPr>
            <a:cxnSpLocks/>
            <a:stCxn id="119" idx="3"/>
            <a:endCxn id="154" idx="1"/>
          </p:cNvCxnSpPr>
          <p:nvPr/>
        </p:nvCxnSpPr>
        <p:spPr bwMode="gray">
          <a:xfrm>
            <a:off x="7878303" y="4694856"/>
            <a:ext cx="1894838" cy="487"/>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EB382D2-CB4B-D245-BEBC-24A674475E4C}"/>
              </a:ext>
            </a:extLst>
          </p:cNvPr>
          <p:cNvCxnSpPr>
            <a:cxnSpLocks/>
          </p:cNvCxnSpPr>
          <p:nvPr/>
        </p:nvCxnSpPr>
        <p:spPr bwMode="gray">
          <a:xfrm flipH="1">
            <a:off x="9539514" y="4075498"/>
            <a:ext cx="1" cy="123969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C1EB9FF-05B3-734B-97A5-3ABB77F9CDA7}"/>
              </a:ext>
            </a:extLst>
          </p:cNvPr>
          <p:cNvCxnSpPr>
            <a:cxnSpLocks/>
          </p:cNvCxnSpPr>
          <p:nvPr/>
        </p:nvCxnSpPr>
        <p:spPr bwMode="gray">
          <a:xfrm>
            <a:off x="9539514" y="4079882"/>
            <a:ext cx="39188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1772ADD-A9A5-7541-AF45-99C48775D397}"/>
              </a:ext>
            </a:extLst>
          </p:cNvPr>
          <p:cNvCxnSpPr>
            <a:cxnSpLocks/>
          </p:cNvCxnSpPr>
          <p:nvPr/>
        </p:nvCxnSpPr>
        <p:spPr bwMode="gray">
          <a:xfrm>
            <a:off x="9539514" y="5319598"/>
            <a:ext cx="39188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72AE7FDF-6679-9B40-9FB4-EC783EC6F117}"/>
              </a:ext>
            </a:extLst>
          </p:cNvPr>
          <p:cNvSpPr/>
          <p:nvPr/>
        </p:nvSpPr>
        <p:spPr bwMode="gray">
          <a:xfrm>
            <a:off x="9773141" y="4441143"/>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 Placeholder 11">
            <a:extLst>
              <a:ext uri="{FF2B5EF4-FFF2-40B4-BE49-F238E27FC236}">
                <a16:creationId xmlns:a16="http://schemas.microsoft.com/office/drawing/2014/main" id="{086EF4E0-0C97-3E4C-A689-357191C39C94}"/>
              </a:ext>
            </a:extLst>
          </p:cNvPr>
          <p:cNvSpPr txBox="1">
            <a:spLocks/>
          </p:cNvSpPr>
          <p:nvPr/>
        </p:nvSpPr>
        <p:spPr bwMode="gray">
          <a:xfrm>
            <a:off x="9773141" y="4441143"/>
            <a:ext cx="908952"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Back Office 1</a:t>
            </a:r>
          </a:p>
        </p:txBody>
      </p:sp>
      <p:sp>
        <p:nvSpPr>
          <p:cNvPr id="156" name="Rectangle 155">
            <a:extLst>
              <a:ext uri="{FF2B5EF4-FFF2-40B4-BE49-F238E27FC236}">
                <a16:creationId xmlns:a16="http://schemas.microsoft.com/office/drawing/2014/main" id="{9E19E45D-C433-5C4C-ACAB-36528649DC7B}"/>
              </a:ext>
            </a:extLst>
          </p:cNvPr>
          <p:cNvSpPr/>
          <p:nvPr/>
        </p:nvSpPr>
        <p:spPr bwMode="gray">
          <a:xfrm>
            <a:off x="9773141" y="5060988"/>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 Placeholder 11">
            <a:extLst>
              <a:ext uri="{FF2B5EF4-FFF2-40B4-BE49-F238E27FC236}">
                <a16:creationId xmlns:a16="http://schemas.microsoft.com/office/drawing/2014/main" id="{0BEE69F2-9FEF-E540-9DFD-9D2B82EF2EA9}"/>
              </a:ext>
            </a:extLst>
          </p:cNvPr>
          <p:cNvSpPr txBox="1">
            <a:spLocks/>
          </p:cNvSpPr>
          <p:nvPr/>
        </p:nvSpPr>
        <p:spPr bwMode="gray">
          <a:xfrm>
            <a:off x="9773141" y="5060988"/>
            <a:ext cx="908952"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Custom </a:t>
            </a:r>
            <a:br>
              <a:rPr lang="en-US" sz="1000"/>
            </a:br>
            <a:r>
              <a:rPr lang="en-US" sz="1000"/>
              <a:t>User Profile</a:t>
            </a:r>
          </a:p>
        </p:txBody>
      </p:sp>
      <p:sp>
        <p:nvSpPr>
          <p:cNvPr id="158" name="Rectangle 157">
            <a:extLst>
              <a:ext uri="{FF2B5EF4-FFF2-40B4-BE49-F238E27FC236}">
                <a16:creationId xmlns:a16="http://schemas.microsoft.com/office/drawing/2014/main" id="{D93ABB15-9991-1C46-81A0-DF5C678332EF}"/>
              </a:ext>
            </a:extLst>
          </p:cNvPr>
          <p:cNvSpPr/>
          <p:nvPr/>
        </p:nvSpPr>
        <p:spPr bwMode="gray">
          <a:xfrm>
            <a:off x="9773141" y="3821298"/>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 Placeholder 11">
            <a:extLst>
              <a:ext uri="{FF2B5EF4-FFF2-40B4-BE49-F238E27FC236}">
                <a16:creationId xmlns:a16="http://schemas.microsoft.com/office/drawing/2014/main" id="{36CD1487-5AC9-344B-BF61-DB87B9A73BFE}"/>
              </a:ext>
            </a:extLst>
          </p:cNvPr>
          <p:cNvSpPr txBox="1">
            <a:spLocks/>
          </p:cNvSpPr>
          <p:nvPr/>
        </p:nvSpPr>
        <p:spPr bwMode="gray">
          <a:xfrm>
            <a:off x="9773141" y="3821298"/>
            <a:ext cx="874209"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Classify</a:t>
            </a:r>
          </a:p>
        </p:txBody>
      </p:sp>
      <p:cxnSp>
        <p:nvCxnSpPr>
          <p:cNvPr id="170" name="Straight Connector 169">
            <a:extLst>
              <a:ext uri="{FF2B5EF4-FFF2-40B4-BE49-F238E27FC236}">
                <a16:creationId xmlns:a16="http://schemas.microsoft.com/office/drawing/2014/main" id="{542A050B-9076-8549-8154-8D9692937E35}"/>
              </a:ext>
            </a:extLst>
          </p:cNvPr>
          <p:cNvCxnSpPr>
            <a:cxnSpLocks/>
          </p:cNvCxnSpPr>
          <p:nvPr/>
        </p:nvCxnSpPr>
        <p:spPr bwMode="gray">
          <a:xfrm flipH="1">
            <a:off x="10902322" y="2668729"/>
            <a:ext cx="1" cy="123969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F29C464-97AB-5843-B974-94BEE6315B30}"/>
              </a:ext>
            </a:extLst>
          </p:cNvPr>
          <p:cNvCxnSpPr>
            <a:cxnSpLocks/>
          </p:cNvCxnSpPr>
          <p:nvPr/>
        </p:nvCxnSpPr>
        <p:spPr bwMode="gray">
          <a:xfrm>
            <a:off x="10902322" y="2673113"/>
            <a:ext cx="39188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296812A-38CF-194C-84CB-9CB4C16590D4}"/>
              </a:ext>
            </a:extLst>
          </p:cNvPr>
          <p:cNvCxnSpPr>
            <a:cxnSpLocks/>
          </p:cNvCxnSpPr>
          <p:nvPr/>
        </p:nvCxnSpPr>
        <p:spPr bwMode="gray">
          <a:xfrm>
            <a:off x="10902322" y="3912829"/>
            <a:ext cx="39188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F88C66FF-489B-D349-A290-91839E415380}"/>
              </a:ext>
            </a:extLst>
          </p:cNvPr>
          <p:cNvSpPr/>
          <p:nvPr/>
        </p:nvSpPr>
        <p:spPr bwMode="gray">
          <a:xfrm>
            <a:off x="11135949" y="3034374"/>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 Placeholder 11">
            <a:extLst>
              <a:ext uri="{FF2B5EF4-FFF2-40B4-BE49-F238E27FC236}">
                <a16:creationId xmlns:a16="http://schemas.microsoft.com/office/drawing/2014/main" id="{5D9721C1-28C6-EA40-81D9-7ECA9E10FF67}"/>
              </a:ext>
            </a:extLst>
          </p:cNvPr>
          <p:cNvSpPr txBox="1">
            <a:spLocks/>
          </p:cNvSpPr>
          <p:nvPr/>
        </p:nvSpPr>
        <p:spPr bwMode="gray">
          <a:xfrm>
            <a:off x="11135949" y="3034374"/>
            <a:ext cx="908952"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Affiliate 2</a:t>
            </a:r>
          </a:p>
        </p:txBody>
      </p:sp>
      <p:sp>
        <p:nvSpPr>
          <p:cNvPr id="175" name="Rectangle 174">
            <a:extLst>
              <a:ext uri="{FF2B5EF4-FFF2-40B4-BE49-F238E27FC236}">
                <a16:creationId xmlns:a16="http://schemas.microsoft.com/office/drawing/2014/main" id="{8496EF42-DA07-CC49-A073-FE7EFAA76486}"/>
              </a:ext>
            </a:extLst>
          </p:cNvPr>
          <p:cNvSpPr/>
          <p:nvPr/>
        </p:nvSpPr>
        <p:spPr bwMode="gray">
          <a:xfrm>
            <a:off x="11135949" y="3654219"/>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 Placeholder 11">
            <a:extLst>
              <a:ext uri="{FF2B5EF4-FFF2-40B4-BE49-F238E27FC236}">
                <a16:creationId xmlns:a16="http://schemas.microsoft.com/office/drawing/2014/main" id="{280DC540-DE33-F748-BDA8-EE9759148F56}"/>
              </a:ext>
            </a:extLst>
          </p:cNvPr>
          <p:cNvSpPr txBox="1">
            <a:spLocks/>
          </p:cNvSpPr>
          <p:nvPr/>
        </p:nvSpPr>
        <p:spPr bwMode="gray">
          <a:xfrm>
            <a:off x="11135949" y="3654219"/>
            <a:ext cx="908952"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Affiliate 3</a:t>
            </a:r>
          </a:p>
        </p:txBody>
      </p:sp>
      <p:sp>
        <p:nvSpPr>
          <p:cNvPr id="177" name="Rectangle 176">
            <a:extLst>
              <a:ext uri="{FF2B5EF4-FFF2-40B4-BE49-F238E27FC236}">
                <a16:creationId xmlns:a16="http://schemas.microsoft.com/office/drawing/2014/main" id="{C57FD44D-B5DD-434C-ABE6-D1580DC5F6A4}"/>
              </a:ext>
            </a:extLst>
          </p:cNvPr>
          <p:cNvSpPr/>
          <p:nvPr/>
        </p:nvSpPr>
        <p:spPr bwMode="gray">
          <a:xfrm>
            <a:off x="11135949" y="2414529"/>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 Placeholder 11">
            <a:extLst>
              <a:ext uri="{FF2B5EF4-FFF2-40B4-BE49-F238E27FC236}">
                <a16:creationId xmlns:a16="http://schemas.microsoft.com/office/drawing/2014/main" id="{1FBB3A67-F668-4C49-9A29-59BFBFE43B27}"/>
              </a:ext>
            </a:extLst>
          </p:cNvPr>
          <p:cNvSpPr txBox="1">
            <a:spLocks/>
          </p:cNvSpPr>
          <p:nvPr/>
        </p:nvSpPr>
        <p:spPr bwMode="gray">
          <a:xfrm>
            <a:off x="11135949" y="2414529"/>
            <a:ext cx="874209"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Affiliate 1</a:t>
            </a:r>
          </a:p>
        </p:txBody>
      </p:sp>
      <p:sp>
        <p:nvSpPr>
          <p:cNvPr id="124" name="Rectangle 123">
            <a:extLst>
              <a:ext uri="{FF2B5EF4-FFF2-40B4-BE49-F238E27FC236}">
                <a16:creationId xmlns:a16="http://schemas.microsoft.com/office/drawing/2014/main" id="{6FF6D7E2-C9B9-9048-8E38-EEE2447F55C5}"/>
              </a:ext>
            </a:extLst>
          </p:cNvPr>
          <p:cNvSpPr/>
          <p:nvPr/>
        </p:nvSpPr>
        <p:spPr bwMode="gray">
          <a:xfrm>
            <a:off x="9773141" y="3016115"/>
            <a:ext cx="908949" cy="508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 Placeholder 11">
            <a:extLst>
              <a:ext uri="{FF2B5EF4-FFF2-40B4-BE49-F238E27FC236}">
                <a16:creationId xmlns:a16="http://schemas.microsoft.com/office/drawing/2014/main" id="{C0D43618-7EB8-074E-B972-413DCD27F6D1}"/>
              </a:ext>
            </a:extLst>
          </p:cNvPr>
          <p:cNvSpPr txBox="1">
            <a:spLocks/>
          </p:cNvSpPr>
          <p:nvPr/>
        </p:nvSpPr>
        <p:spPr bwMode="gray">
          <a:xfrm>
            <a:off x="9773141" y="3011629"/>
            <a:ext cx="881478"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Partner</a:t>
            </a:r>
            <a:br>
              <a:rPr lang="en-US" sz="1000"/>
            </a:br>
            <a:r>
              <a:rPr lang="en-US" sz="1000"/>
              <a:t>Head Office</a:t>
            </a:r>
          </a:p>
        </p:txBody>
      </p:sp>
      <p:sp>
        <p:nvSpPr>
          <p:cNvPr id="87" name="Rectangle 86">
            <a:extLst>
              <a:ext uri="{FF2B5EF4-FFF2-40B4-BE49-F238E27FC236}">
                <a16:creationId xmlns:a16="http://schemas.microsoft.com/office/drawing/2014/main" id="{47C3C884-D719-7841-8B56-439328DE93EA}"/>
              </a:ext>
            </a:extLst>
          </p:cNvPr>
          <p:cNvSpPr/>
          <p:nvPr/>
        </p:nvSpPr>
        <p:spPr bwMode="gray">
          <a:xfrm>
            <a:off x="3375904" y="3006496"/>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 Placeholder 11">
            <a:extLst>
              <a:ext uri="{FF2B5EF4-FFF2-40B4-BE49-F238E27FC236}">
                <a16:creationId xmlns:a16="http://schemas.microsoft.com/office/drawing/2014/main" id="{77D01355-6883-2F45-ACA0-7A5E7A3A3776}"/>
              </a:ext>
            </a:extLst>
          </p:cNvPr>
          <p:cNvSpPr txBox="1">
            <a:spLocks/>
          </p:cNvSpPr>
          <p:nvPr/>
        </p:nvSpPr>
        <p:spPr bwMode="gray">
          <a:xfrm>
            <a:off x="3375904" y="3006496"/>
            <a:ext cx="908952"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Custom </a:t>
            </a:r>
            <a:br>
              <a:rPr lang="en-US" sz="1000"/>
            </a:br>
            <a:r>
              <a:rPr lang="en-US" sz="1000"/>
              <a:t>User Profile 2</a:t>
            </a:r>
          </a:p>
        </p:txBody>
      </p:sp>
      <p:cxnSp>
        <p:nvCxnSpPr>
          <p:cNvPr id="29" name="Elbow Connector 28">
            <a:extLst>
              <a:ext uri="{FF2B5EF4-FFF2-40B4-BE49-F238E27FC236}">
                <a16:creationId xmlns:a16="http://schemas.microsoft.com/office/drawing/2014/main" id="{9EC7372D-0CA1-A74D-ACC5-708EF59EA990}"/>
              </a:ext>
            </a:extLst>
          </p:cNvPr>
          <p:cNvCxnSpPr>
            <a:stCxn id="88" idx="3"/>
            <a:endCxn id="119" idx="1"/>
          </p:cNvCxnSpPr>
          <p:nvPr/>
        </p:nvCxnSpPr>
        <p:spPr bwMode="gray">
          <a:xfrm>
            <a:off x="4284856" y="3260696"/>
            <a:ext cx="2684495" cy="1434160"/>
          </a:xfrm>
          <a:prstGeom prst="bentConnector3">
            <a:avLst>
              <a:gd name="adj1" fmla="val 50000"/>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E0A7202E-C7CA-534F-A79F-B7C78E029993}"/>
              </a:ext>
            </a:extLst>
          </p:cNvPr>
          <p:cNvSpPr/>
          <p:nvPr/>
        </p:nvSpPr>
        <p:spPr bwMode="gray">
          <a:xfrm>
            <a:off x="10637123" y="3925928"/>
            <a:ext cx="161676" cy="1616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62BC92A-BE75-F345-B4E5-5DBF275FD2BC}"/>
              </a:ext>
            </a:extLst>
          </p:cNvPr>
          <p:cNvSpPr/>
          <p:nvPr/>
        </p:nvSpPr>
        <p:spPr bwMode="gray">
          <a:xfrm>
            <a:off x="10637123" y="4491537"/>
            <a:ext cx="161676" cy="1616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BB2C031-BDB4-3749-9773-D3CC60539ECF}"/>
              </a:ext>
            </a:extLst>
          </p:cNvPr>
          <p:cNvSpPr/>
          <p:nvPr/>
        </p:nvSpPr>
        <p:spPr bwMode="gray">
          <a:xfrm>
            <a:off x="10637123" y="5113706"/>
            <a:ext cx="161676" cy="1616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a:extLst>
              <a:ext uri="{FF2B5EF4-FFF2-40B4-BE49-F238E27FC236}">
                <a16:creationId xmlns:a16="http://schemas.microsoft.com/office/drawing/2014/main" id="{A31694DC-96AA-304E-B686-EB8ECEAEBDE0}"/>
              </a:ext>
            </a:extLst>
          </p:cNvPr>
          <p:cNvCxnSpPr>
            <a:cxnSpLocks/>
            <a:stCxn id="92" idx="2"/>
            <a:endCxn id="7" idx="6"/>
          </p:cNvCxnSpPr>
          <p:nvPr/>
        </p:nvCxnSpPr>
        <p:spPr bwMode="gray">
          <a:xfrm rot="16200000" flipH="1">
            <a:off x="5245123" y="-1546911"/>
            <a:ext cx="1713865" cy="9393488"/>
          </a:xfrm>
          <a:prstGeom prst="bentConnector4">
            <a:avLst>
              <a:gd name="adj1" fmla="val 247843"/>
              <a:gd name="adj2" fmla="val 102434"/>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DA74BA24-9EA0-A54E-8458-A155AAFCD105}"/>
              </a:ext>
            </a:extLst>
          </p:cNvPr>
          <p:cNvSpPr/>
          <p:nvPr/>
        </p:nvSpPr>
        <p:spPr bwMode="gray">
          <a:xfrm>
            <a:off x="11932297" y="2437702"/>
            <a:ext cx="161676" cy="1616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1383825D-306D-9547-A8AB-310090C9A181}"/>
              </a:ext>
            </a:extLst>
          </p:cNvPr>
          <p:cNvSpPr/>
          <p:nvPr/>
        </p:nvSpPr>
        <p:spPr bwMode="gray">
          <a:xfrm>
            <a:off x="6969351" y="4440656"/>
            <a:ext cx="908952" cy="50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 Placeholder 11">
            <a:extLst>
              <a:ext uri="{FF2B5EF4-FFF2-40B4-BE49-F238E27FC236}">
                <a16:creationId xmlns:a16="http://schemas.microsoft.com/office/drawing/2014/main" id="{6A587465-C6D3-7446-B34E-1A1C9A86220A}"/>
              </a:ext>
            </a:extLst>
          </p:cNvPr>
          <p:cNvSpPr txBox="1">
            <a:spLocks/>
          </p:cNvSpPr>
          <p:nvPr/>
        </p:nvSpPr>
        <p:spPr bwMode="gray">
          <a:xfrm>
            <a:off x="6969351" y="4440656"/>
            <a:ext cx="908952"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Partner</a:t>
            </a:r>
            <a:br>
              <a:rPr lang="en-US" sz="1000"/>
            </a:br>
            <a:r>
              <a:rPr lang="en-US" sz="1000"/>
              <a:t>Companies</a:t>
            </a:r>
          </a:p>
        </p:txBody>
      </p:sp>
      <p:sp>
        <p:nvSpPr>
          <p:cNvPr id="104" name="Oval 103">
            <a:extLst>
              <a:ext uri="{FF2B5EF4-FFF2-40B4-BE49-F238E27FC236}">
                <a16:creationId xmlns:a16="http://schemas.microsoft.com/office/drawing/2014/main" id="{99B731C5-3F14-D44F-91DF-D3C3EFDCD974}"/>
              </a:ext>
            </a:extLst>
          </p:cNvPr>
          <p:cNvSpPr/>
          <p:nvPr/>
        </p:nvSpPr>
        <p:spPr bwMode="gray">
          <a:xfrm>
            <a:off x="11932297" y="3078725"/>
            <a:ext cx="161676" cy="1616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34EB86D-BC39-4247-874A-7949549F5BAA}"/>
              </a:ext>
            </a:extLst>
          </p:cNvPr>
          <p:cNvSpPr/>
          <p:nvPr/>
        </p:nvSpPr>
        <p:spPr bwMode="gray">
          <a:xfrm>
            <a:off x="11932297" y="3710321"/>
            <a:ext cx="161676" cy="1616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A625DC0E-0A87-A84A-906B-655B2DC20C0B}"/>
              </a:ext>
            </a:extLst>
          </p:cNvPr>
          <p:cNvSpPr/>
          <p:nvPr/>
        </p:nvSpPr>
        <p:spPr bwMode="gray">
          <a:xfrm>
            <a:off x="10584264" y="3003310"/>
            <a:ext cx="161676" cy="1616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3093B502-5293-614A-8555-18C21E41B609}"/>
              </a:ext>
            </a:extLst>
          </p:cNvPr>
          <p:cNvSpPr/>
          <p:nvPr/>
        </p:nvSpPr>
        <p:spPr bwMode="gray">
          <a:xfrm>
            <a:off x="9758157" y="5907662"/>
            <a:ext cx="1834752" cy="710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 Placeholder 11">
            <a:extLst>
              <a:ext uri="{FF2B5EF4-FFF2-40B4-BE49-F238E27FC236}">
                <a16:creationId xmlns:a16="http://schemas.microsoft.com/office/drawing/2014/main" id="{16984A05-6F2A-324C-A62F-815DEFB8F9F4}"/>
              </a:ext>
            </a:extLst>
          </p:cNvPr>
          <p:cNvSpPr txBox="1">
            <a:spLocks/>
          </p:cNvSpPr>
          <p:nvPr/>
        </p:nvSpPr>
        <p:spPr bwMode="gray">
          <a:xfrm>
            <a:off x="9862321" y="6039444"/>
            <a:ext cx="1703754" cy="471128"/>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r>
              <a:rPr lang="en-US" sz="1000">
                <a:solidFill>
                  <a:schemeClr val="bg1"/>
                </a:solidFill>
              </a:rPr>
              <a:t>We are assuming the Permissions Manager will be manager this users as well</a:t>
            </a:r>
          </a:p>
        </p:txBody>
      </p:sp>
      <p:sp>
        <p:nvSpPr>
          <p:cNvPr id="100" name="Text Placeholder 11">
            <a:extLst>
              <a:ext uri="{FF2B5EF4-FFF2-40B4-BE49-F238E27FC236}">
                <a16:creationId xmlns:a16="http://schemas.microsoft.com/office/drawing/2014/main" id="{C02995E1-23F4-6D44-BEC5-2A1E177D8CEE}"/>
              </a:ext>
            </a:extLst>
          </p:cNvPr>
          <p:cNvSpPr txBox="1">
            <a:spLocks/>
          </p:cNvSpPr>
          <p:nvPr/>
        </p:nvSpPr>
        <p:spPr bwMode="gray">
          <a:xfrm>
            <a:off x="9773141" y="798781"/>
            <a:ext cx="881478" cy="508400"/>
          </a:xfrm>
          <a:prstGeom prst="rect">
            <a:avLst/>
          </a:prstGeom>
          <a:solidFill>
            <a:schemeClr val="bg1">
              <a:lumMod val="75000"/>
            </a:schemeClr>
          </a:solidFill>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Grower</a:t>
            </a:r>
          </a:p>
        </p:txBody>
      </p:sp>
      <p:cxnSp>
        <p:nvCxnSpPr>
          <p:cNvPr id="14" name="Elbow Connector 13">
            <a:extLst>
              <a:ext uri="{FF2B5EF4-FFF2-40B4-BE49-F238E27FC236}">
                <a16:creationId xmlns:a16="http://schemas.microsoft.com/office/drawing/2014/main" id="{8FEBDA97-8639-314A-867F-AE353E6F7256}"/>
              </a:ext>
            </a:extLst>
          </p:cNvPr>
          <p:cNvCxnSpPr>
            <a:stCxn id="100" idx="1"/>
            <a:endCxn id="6" idx="0"/>
          </p:cNvCxnSpPr>
          <p:nvPr/>
        </p:nvCxnSpPr>
        <p:spPr bwMode="gray">
          <a:xfrm rot="10800000" flipV="1">
            <a:off x="1405311" y="1052981"/>
            <a:ext cx="8367830" cy="731520"/>
          </a:xfrm>
          <a:prstGeom prst="bentConnector2">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14B5ED94-0468-934A-815E-24201DA458FE}"/>
              </a:ext>
            </a:extLst>
          </p:cNvPr>
          <p:cNvSpPr/>
          <p:nvPr/>
        </p:nvSpPr>
        <p:spPr bwMode="gray">
          <a:xfrm>
            <a:off x="6954797" y="1270268"/>
            <a:ext cx="908952" cy="50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 Placeholder 11">
            <a:extLst>
              <a:ext uri="{FF2B5EF4-FFF2-40B4-BE49-F238E27FC236}">
                <a16:creationId xmlns:a16="http://schemas.microsoft.com/office/drawing/2014/main" id="{8A69CC9E-C4CA-1F45-A11A-461C2BF3BF99}"/>
              </a:ext>
            </a:extLst>
          </p:cNvPr>
          <p:cNvSpPr txBox="1">
            <a:spLocks/>
          </p:cNvSpPr>
          <p:nvPr/>
        </p:nvSpPr>
        <p:spPr bwMode="gray">
          <a:xfrm>
            <a:off x="6954797" y="1270268"/>
            <a:ext cx="874209" cy="508400"/>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Sale</a:t>
            </a:r>
          </a:p>
        </p:txBody>
      </p:sp>
      <p:cxnSp>
        <p:nvCxnSpPr>
          <p:cNvPr id="22" name="Elbow Connector 21">
            <a:extLst>
              <a:ext uri="{FF2B5EF4-FFF2-40B4-BE49-F238E27FC236}">
                <a16:creationId xmlns:a16="http://schemas.microsoft.com/office/drawing/2014/main" id="{A4C72DFE-2C24-D941-BE0B-6E90E27045EB}"/>
              </a:ext>
            </a:extLst>
          </p:cNvPr>
          <p:cNvCxnSpPr>
            <a:stCxn id="109" idx="0"/>
            <a:endCxn id="127" idx="1"/>
          </p:cNvCxnSpPr>
          <p:nvPr/>
        </p:nvCxnSpPr>
        <p:spPr bwMode="gray">
          <a:xfrm rot="5400000" flipH="1" flipV="1">
            <a:off x="4751819" y="1720049"/>
            <a:ext cx="876794" cy="535767"/>
          </a:xfrm>
          <a:prstGeom prst="bentConnector2">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BFDA8EF6-160D-E144-88F5-782231B5221D}"/>
              </a:ext>
            </a:extLst>
          </p:cNvPr>
          <p:cNvCxnSpPr>
            <a:cxnSpLocks/>
          </p:cNvCxnSpPr>
          <p:nvPr/>
        </p:nvCxnSpPr>
        <p:spPr bwMode="gray">
          <a:xfrm rot="16200000" flipH="1">
            <a:off x="5040312" y="2625866"/>
            <a:ext cx="2842376" cy="1015460"/>
          </a:xfrm>
          <a:prstGeom prst="bentConnector2">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510E965F-801B-054B-806B-413F7A1800C0}"/>
              </a:ext>
            </a:extLst>
          </p:cNvPr>
          <p:cNvSpPr/>
          <p:nvPr/>
        </p:nvSpPr>
        <p:spPr bwMode="gray">
          <a:xfrm>
            <a:off x="5458100" y="1295335"/>
            <a:ext cx="908952" cy="508400"/>
          </a:xfrm>
          <a:prstGeom prst="rect">
            <a:avLst/>
          </a:prstGeom>
          <a:solidFill>
            <a:srgbClr val="8DF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 Placeholder 11">
            <a:extLst>
              <a:ext uri="{FF2B5EF4-FFF2-40B4-BE49-F238E27FC236}">
                <a16:creationId xmlns:a16="http://schemas.microsoft.com/office/drawing/2014/main" id="{142BFF2B-7B59-2741-966D-FDF16B4766DA}"/>
              </a:ext>
            </a:extLst>
          </p:cNvPr>
          <p:cNvSpPr txBox="1">
            <a:spLocks/>
          </p:cNvSpPr>
          <p:nvPr/>
        </p:nvSpPr>
        <p:spPr bwMode="gray">
          <a:xfrm>
            <a:off x="5458100" y="1290464"/>
            <a:ext cx="908952" cy="486652"/>
          </a:xfrm>
          <a:prstGeom prst="rect">
            <a:avLst/>
          </a:prstGeom>
        </p:spPr>
        <p:txBody>
          <a:bodyPr vert="horz" lIns="0" tIns="0" rIns="0" bIns="0" rtlCol="0" anchor="ctr">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algn="ctr"/>
            <a:r>
              <a:rPr lang="en-US" sz="1000"/>
              <a:t>Trait</a:t>
            </a:r>
          </a:p>
        </p:txBody>
      </p:sp>
    </p:spTree>
    <p:extLst>
      <p:ext uri="{BB962C8B-B14F-4D97-AF65-F5344CB8AC3E}">
        <p14:creationId xmlns:p14="http://schemas.microsoft.com/office/powerpoint/2010/main" val="413141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1F261A9-9362-F14D-8912-2BB5DBAF5F68}"/>
              </a:ext>
            </a:extLst>
          </p:cNvPr>
          <p:cNvSpPr>
            <a:spLocks noGrp="1"/>
          </p:cNvSpPr>
          <p:nvPr>
            <p:ph type="ftr" sz="quarter" idx="11"/>
          </p:nvPr>
        </p:nvSpPr>
        <p:spPr>
          <a:xfrm>
            <a:off x="974672" y="6617933"/>
            <a:ext cx="8640000" cy="108000"/>
          </a:xfrm>
        </p:spPr>
        <p:txBody>
          <a:bodyPr/>
          <a:lstStyle/>
          <a:p>
            <a:r>
              <a:rPr lang="en-US"/>
              <a:t>/// Bayer 16:9 Template /// June 2018</a:t>
            </a:r>
          </a:p>
        </p:txBody>
      </p:sp>
      <p:sp>
        <p:nvSpPr>
          <p:cNvPr id="5" name="Slide Number Placeholder 4">
            <a:extLst>
              <a:ext uri="{FF2B5EF4-FFF2-40B4-BE49-F238E27FC236}">
                <a16:creationId xmlns:a16="http://schemas.microsoft.com/office/drawing/2014/main" id="{56600ED5-CD00-5345-A4D1-D92062635C96}"/>
              </a:ext>
            </a:extLst>
          </p:cNvPr>
          <p:cNvSpPr>
            <a:spLocks noGrp="1"/>
          </p:cNvSpPr>
          <p:nvPr>
            <p:ph type="sldNum" sz="quarter" idx="12"/>
          </p:nvPr>
        </p:nvSpPr>
        <p:spPr/>
        <p:txBody>
          <a:bodyPr/>
          <a:lstStyle/>
          <a:p>
            <a:fld id="{EEAD9179-7A6B-4268-BEB2-F3B8EB06115B}" type="slidenum">
              <a:rPr lang="en-US" smtClean="0"/>
              <a:t>18</a:t>
            </a:fld>
            <a:endParaRPr lang="en-US"/>
          </a:p>
        </p:txBody>
      </p:sp>
      <p:sp>
        <p:nvSpPr>
          <p:cNvPr id="43" name="Subtitle 5">
            <a:extLst>
              <a:ext uri="{FF2B5EF4-FFF2-40B4-BE49-F238E27FC236}">
                <a16:creationId xmlns:a16="http://schemas.microsoft.com/office/drawing/2014/main" id="{EAD97234-8B20-A445-BA85-AA5C2C6147B7}"/>
              </a:ext>
            </a:extLst>
          </p:cNvPr>
          <p:cNvSpPr>
            <a:spLocks noGrp="1"/>
          </p:cNvSpPr>
          <p:nvPr>
            <p:ph type="subTitle" idx="13"/>
          </p:nvPr>
        </p:nvSpPr>
        <p:spPr>
          <a:xfrm>
            <a:off x="981821" y="1138299"/>
            <a:ext cx="10798460" cy="252000"/>
          </a:xfrm>
        </p:spPr>
        <p:txBody>
          <a:bodyPr/>
          <a:lstStyle/>
          <a:p>
            <a:r>
              <a:rPr lang="en-US" b="1">
                <a:solidFill>
                  <a:schemeClr val="tx2"/>
                </a:solidFill>
              </a:rPr>
              <a:t>TO-BE</a:t>
            </a:r>
            <a:endParaRPr lang="en-US"/>
          </a:p>
        </p:txBody>
      </p:sp>
      <p:sp>
        <p:nvSpPr>
          <p:cNvPr id="44" name="Title 1">
            <a:extLst>
              <a:ext uri="{FF2B5EF4-FFF2-40B4-BE49-F238E27FC236}">
                <a16:creationId xmlns:a16="http://schemas.microsoft.com/office/drawing/2014/main" id="{87BAE2A3-D966-BC44-9BA8-EFD3C20A6B68}"/>
              </a:ext>
            </a:extLst>
          </p:cNvPr>
          <p:cNvSpPr>
            <a:spLocks noGrp="1"/>
          </p:cNvSpPr>
          <p:nvPr>
            <p:ph type="title"/>
          </p:nvPr>
        </p:nvSpPr>
        <p:spPr>
          <a:xfrm>
            <a:off x="981821" y="181938"/>
            <a:ext cx="10798460" cy="864000"/>
          </a:xfrm>
        </p:spPr>
        <p:txBody>
          <a:bodyPr/>
          <a:lstStyle/>
          <a:p>
            <a:r>
              <a:rPr lang="en-US"/>
              <a:t>Master Data – Single x Segregated Volume</a:t>
            </a:r>
            <a:endParaRPr lang="en-US">
              <a:solidFill>
                <a:schemeClr val="tx2"/>
              </a:solidFill>
            </a:endParaRPr>
          </a:p>
        </p:txBody>
      </p:sp>
      <p:pic>
        <p:nvPicPr>
          <p:cNvPr id="2" name="Imagem 1">
            <a:extLst>
              <a:ext uri="{FF2B5EF4-FFF2-40B4-BE49-F238E27FC236}">
                <a16:creationId xmlns:a16="http://schemas.microsoft.com/office/drawing/2014/main" id="{7E57F356-D586-A74B-B3FE-782068C28942}"/>
              </a:ext>
            </a:extLst>
          </p:cNvPr>
          <p:cNvPicPr>
            <a:picLocks noChangeAspect="1"/>
          </p:cNvPicPr>
          <p:nvPr/>
        </p:nvPicPr>
        <p:blipFill>
          <a:blip r:embed="rId2"/>
          <a:stretch>
            <a:fillRect/>
          </a:stretch>
        </p:blipFill>
        <p:spPr>
          <a:xfrm>
            <a:off x="2456870" y="1560075"/>
            <a:ext cx="5845394" cy="4787590"/>
          </a:xfrm>
          <a:prstGeom prst="rect">
            <a:avLst/>
          </a:prstGeom>
        </p:spPr>
      </p:pic>
    </p:spTree>
    <p:extLst>
      <p:ext uri="{BB962C8B-B14F-4D97-AF65-F5344CB8AC3E}">
        <p14:creationId xmlns:p14="http://schemas.microsoft.com/office/powerpoint/2010/main" val="241184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a:t>Multiplication</a:t>
            </a:r>
          </a:p>
        </p:txBody>
      </p:sp>
      <p:sp>
        <p:nvSpPr>
          <p:cNvPr id="3" name="Footer Placeholder 2"/>
          <p:cNvSpPr>
            <a:spLocks noGrp="1"/>
          </p:cNvSpPr>
          <p:nvPr>
            <p:ph type="ftr" sz="quarter" idx="11"/>
          </p:nvPr>
        </p:nvSpPr>
        <p:spPr bwMode="gray"/>
        <p:txBody>
          <a:bodyPr/>
          <a:lstStyle/>
          <a:p>
            <a:r>
              <a:rPr lang="en-US"/>
              <a:t>/// Bayer 16:9 Template /// June 2018</a:t>
            </a:r>
          </a:p>
        </p:txBody>
      </p:sp>
      <p:sp>
        <p:nvSpPr>
          <p:cNvPr id="4" name="Slide Number Placeholder 3"/>
          <p:cNvSpPr>
            <a:spLocks noGrp="1"/>
          </p:cNvSpPr>
          <p:nvPr>
            <p:ph type="sldNum" sz="quarter" idx="12"/>
          </p:nvPr>
        </p:nvSpPr>
        <p:spPr bwMode="gray"/>
        <p:txBody>
          <a:bodyPr/>
          <a:lstStyle/>
          <a:p>
            <a:fld id="{EEAD9179-7A6B-4268-BEB2-F3B8EB06115B}" type="slidenum">
              <a:rPr lang="en-US" smtClean="0"/>
              <a:pPr/>
              <a:t>19</a:t>
            </a:fld>
            <a:endParaRPr lang="en-US"/>
          </a:p>
        </p:txBody>
      </p:sp>
      <p:sp>
        <p:nvSpPr>
          <p:cNvPr id="9" name="Subtitle 8"/>
          <p:cNvSpPr>
            <a:spLocks noGrp="1"/>
          </p:cNvSpPr>
          <p:nvPr>
            <p:ph type="subTitle" idx="1"/>
          </p:nvPr>
        </p:nvSpPr>
        <p:spPr bwMode="gray">
          <a:xfrm>
            <a:off x="1666568" y="2134650"/>
            <a:ext cx="4735622" cy="720000"/>
          </a:xfrm>
        </p:spPr>
        <p:txBody>
          <a:bodyPr/>
          <a:lstStyle/>
          <a:p>
            <a:r>
              <a:rPr lang="en-US"/>
              <a:t>Multi-Trait and Industry System Assessment</a:t>
            </a:r>
          </a:p>
        </p:txBody>
      </p:sp>
    </p:spTree>
    <p:extLst>
      <p:ext uri="{BB962C8B-B14F-4D97-AF65-F5344CB8AC3E}">
        <p14:creationId xmlns:p14="http://schemas.microsoft.com/office/powerpoint/2010/main" val="224651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 Placeholder 2"/>
          <p:cNvSpPr>
            <a:spLocks noGrp="1"/>
          </p:cNvSpPr>
          <p:nvPr>
            <p:ph type="body" sz="quarter" idx="13"/>
          </p:nvPr>
        </p:nvSpPr>
        <p:spPr>
          <a:xfrm>
            <a:off x="2005335" y="1732751"/>
            <a:ext cx="6696000" cy="4641030"/>
          </a:xfrm>
        </p:spPr>
        <p:txBody>
          <a:bodyPr/>
          <a:lstStyle/>
          <a:p>
            <a:pPr marL="457200" indent="-457200">
              <a:buFont typeface="+mj-lt"/>
              <a:buAutoNum type="arabicPeriod"/>
            </a:pPr>
            <a:r>
              <a:rPr lang="en-US" sz="1800"/>
              <a:t>Introduction to the Assessment</a:t>
            </a:r>
          </a:p>
          <a:p>
            <a:pPr marL="457200" indent="-457200">
              <a:buFont typeface="+mj-lt"/>
              <a:buAutoNum type="arabicPeriod"/>
            </a:pPr>
            <a:r>
              <a:rPr lang="en-US" sz="1800"/>
              <a:t>Vision for the Future</a:t>
            </a:r>
          </a:p>
          <a:p>
            <a:pPr marL="457200" indent="-457200">
              <a:buFont typeface="+mj-lt"/>
              <a:buAutoNum type="arabicPeriod"/>
            </a:pPr>
            <a:r>
              <a:rPr lang="en-US" sz="1800"/>
              <a:t>Master Data, Parameters and Permissions</a:t>
            </a:r>
          </a:p>
          <a:p>
            <a:pPr marL="457200" indent="-457200">
              <a:buFont typeface="+mj-lt"/>
              <a:buAutoNum type="arabicPeriod"/>
            </a:pPr>
            <a:r>
              <a:rPr lang="en-US" sz="1800"/>
              <a:t>Multiplication</a:t>
            </a:r>
          </a:p>
          <a:p>
            <a:pPr marL="457200" indent="-457200">
              <a:buFont typeface="+mj-lt"/>
              <a:buAutoNum type="arabicPeriod"/>
            </a:pPr>
            <a:r>
              <a:rPr lang="en-US" sz="1800"/>
              <a:t>Sales</a:t>
            </a:r>
          </a:p>
          <a:p>
            <a:pPr marL="457200" indent="-457200">
              <a:buFont typeface="+mj-lt"/>
              <a:buAutoNum type="arabicPeriod"/>
            </a:pPr>
            <a:r>
              <a:rPr lang="en-US" sz="1800"/>
              <a:t>POD</a:t>
            </a:r>
          </a:p>
          <a:p>
            <a:pPr marL="457200" indent="-457200">
              <a:buFont typeface="+mj-lt"/>
              <a:buAutoNum type="arabicPeriod"/>
            </a:pPr>
            <a:r>
              <a:rPr lang="en-US" sz="1800"/>
              <a:t>Legally Saved Seeds</a:t>
            </a:r>
          </a:p>
        </p:txBody>
      </p:sp>
      <p:sp>
        <p:nvSpPr>
          <p:cNvPr id="5" name="Slide Number Placeholder 4"/>
          <p:cNvSpPr>
            <a:spLocks noGrp="1"/>
          </p:cNvSpPr>
          <p:nvPr>
            <p:ph type="sldNum" sz="quarter" idx="12"/>
          </p:nvPr>
        </p:nvSpPr>
        <p:spPr/>
        <p:txBody>
          <a:bodyPr/>
          <a:lstStyle/>
          <a:p>
            <a:fld id="{EEAD9179-7A6B-4268-BEB2-F3B8EB06115B}" type="slidenum">
              <a:rPr lang="en-US" smtClean="0"/>
              <a:pPr/>
              <a:t>2</a:t>
            </a:fld>
            <a:endParaRPr lang="en-US"/>
          </a:p>
        </p:txBody>
      </p:sp>
      <p:sp>
        <p:nvSpPr>
          <p:cNvPr id="7" name="Date Placeholder 6"/>
          <p:cNvSpPr>
            <a:spLocks noGrp="1"/>
          </p:cNvSpPr>
          <p:nvPr>
            <p:ph type="dt" sz="half" idx="10"/>
          </p:nvPr>
        </p:nvSpPr>
        <p:spPr/>
        <p:txBody>
          <a:bodyPr/>
          <a:lstStyle/>
          <a:p>
            <a:fld id="{99DE8477-F8B3-4F2B-9BD7-DF1AFFB38512}" type="datetime1">
              <a:rPr lang="en-US" smtClean="0"/>
              <a:t>2/14/2019</a:t>
            </a:fld>
            <a:endParaRPr lang="en-US"/>
          </a:p>
        </p:txBody>
      </p:sp>
      <p:sp>
        <p:nvSpPr>
          <p:cNvPr id="4" name="Footer Placeholder 3"/>
          <p:cNvSpPr>
            <a:spLocks noGrp="1"/>
          </p:cNvSpPr>
          <p:nvPr>
            <p:ph type="ftr" sz="quarter" idx="11"/>
          </p:nvPr>
        </p:nvSpPr>
        <p:spPr/>
        <p:txBody>
          <a:bodyPr/>
          <a:lstStyle/>
          <a:p>
            <a:r>
              <a:rPr lang="en-US"/>
              <a:t>Company Confidential</a:t>
            </a:r>
          </a:p>
        </p:txBody>
      </p:sp>
    </p:spTree>
    <p:extLst>
      <p:ext uri="{BB962C8B-B14F-4D97-AF65-F5344CB8AC3E}">
        <p14:creationId xmlns:p14="http://schemas.microsoft.com/office/powerpoint/2010/main" val="91880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15">
            <a:extLst>
              <a:ext uri="{FF2B5EF4-FFF2-40B4-BE49-F238E27FC236}">
                <a16:creationId xmlns:a16="http://schemas.microsoft.com/office/drawing/2014/main" id="{50E4475A-5941-AB41-AF18-0D12FF2EA5E7}"/>
              </a:ext>
            </a:extLst>
          </p:cNvPr>
          <p:cNvSpPr/>
          <p:nvPr/>
        </p:nvSpPr>
        <p:spPr bwMode="gray">
          <a:xfrm>
            <a:off x="9549832" y="1475610"/>
            <a:ext cx="2337368"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Chevron 70">
            <a:extLst>
              <a:ext uri="{FF2B5EF4-FFF2-40B4-BE49-F238E27FC236}">
                <a16:creationId xmlns:a16="http://schemas.microsoft.com/office/drawing/2014/main" id="{8111E337-6E4D-D743-8F5C-F1C2AA93AA73}"/>
              </a:ext>
            </a:extLst>
          </p:cNvPr>
          <p:cNvSpPr/>
          <p:nvPr/>
        </p:nvSpPr>
        <p:spPr bwMode="gray">
          <a:xfrm>
            <a:off x="7768424" y="1475610"/>
            <a:ext cx="2323844"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Chevron 69">
            <a:extLst>
              <a:ext uri="{FF2B5EF4-FFF2-40B4-BE49-F238E27FC236}">
                <a16:creationId xmlns:a16="http://schemas.microsoft.com/office/drawing/2014/main" id="{11D848AF-0A60-A34C-80A6-92109D41DD3E}"/>
              </a:ext>
            </a:extLst>
          </p:cNvPr>
          <p:cNvSpPr/>
          <p:nvPr/>
        </p:nvSpPr>
        <p:spPr bwMode="gray">
          <a:xfrm>
            <a:off x="4082887" y="1475610"/>
            <a:ext cx="2237054" cy="97242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a:extLst>
              <a:ext uri="{FF2B5EF4-FFF2-40B4-BE49-F238E27FC236}">
                <a16:creationId xmlns:a16="http://schemas.microsoft.com/office/drawing/2014/main" id="{CD654092-17E1-E14E-A19D-259CB2FA7820}"/>
              </a:ext>
            </a:extLst>
          </p:cNvPr>
          <p:cNvSpPr/>
          <p:nvPr/>
        </p:nvSpPr>
        <p:spPr bwMode="gray">
          <a:xfrm>
            <a:off x="2449125" y="1475610"/>
            <a:ext cx="2123656"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981821" y="132775"/>
            <a:ext cx="10798460" cy="864000"/>
          </a:xfrm>
        </p:spPr>
        <p:txBody>
          <a:bodyPr/>
          <a:lstStyle/>
          <a:p>
            <a:r>
              <a:rPr lang="en-US" b="1">
                <a:solidFill>
                  <a:srgbClr val="0070C0"/>
                </a:solidFill>
              </a:rPr>
              <a:t>Multiplication</a:t>
            </a:r>
          </a:p>
        </p:txBody>
      </p:sp>
      <p:sp>
        <p:nvSpPr>
          <p:cNvPr id="9" name="Slide Number Placeholder 8"/>
          <p:cNvSpPr>
            <a:spLocks noGrp="1"/>
          </p:cNvSpPr>
          <p:nvPr>
            <p:ph type="sldNum" sz="quarter" idx="12"/>
          </p:nvPr>
        </p:nvSpPr>
        <p:spPr>
          <a:xfrm>
            <a:off x="195843" y="6543599"/>
            <a:ext cx="392326" cy="108000"/>
          </a:xfrm>
        </p:spPr>
        <p:txBody>
          <a:bodyPr/>
          <a:lstStyle/>
          <a:p>
            <a:fld id="{EEAD9179-7A6B-4268-BEB2-F3B8EB06115B}" type="slidenum">
              <a:rPr lang="en-US" smtClean="0"/>
              <a:pPr/>
              <a:t>20</a:t>
            </a:fld>
            <a:endParaRPr lang="en-US"/>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10" name="Pentagon 9">
            <a:extLst>
              <a:ext uri="{FF2B5EF4-FFF2-40B4-BE49-F238E27FC236}">
                <a16:creationId xmlns:a16="http://schemas.microsoft.com/office/drawing/2014/main" id="{EA382A22-E627-D54B-8916-ED4C9B1BEF84}"/>
              </a:ext>
            </a:extLst>
          </p:cNvPr>
          <p:cNvSpPr/>
          <p:nvPr/>
        </p:nvSpPr>
        <p:spPr bwMode="gray">
          <a:xfrm>
            <a:off x="982479" y="1475609"/>
            <a:ext cx="1958994" cy="972423"/>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evron 14">
            <a:extLst>
              <a:ext uri="{FF2B5EF4-FFF2-40B4-BE49-F238E27FC236}">
                <a16:creationId xmlns:a16="http://schemas.microsoft.com/office/drawing/2014/main" id="{F1B338B1-97A7-5148-BD48-9E020B8137BA}"/>
              </a:ext>
            </a:extLst>
          </p:cNvPr>
          <p:cNvSpPr/>
          <p:nvPr/>
        </p:nvSpPr>
        <p:spPr bwMode="gray">
          <a:xfrm>
            <a:off x="5828835" y="1475610"/>
            <a:ext cx="2456074"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Subtitle 5">
            <a:extLst>
              <a:ext uri="{FF2B5EF4-FFF2-40B4-BE49-F238E27FC236}">
                <a16:creationId xmlns:a16="http://schemas.microsoft.com/office/drawing/2014/main" id="{89A9A074-65BC-EF4F-A6CF-2C92B7F2E041}"/>
              </a:ext>
            </a:extLst>
          </p:cNvPr>
          <p:cNvSpPr txBox="1">
            <a:spLocks/>
          </p:cNvSpPr>
          <p:nvPr/>
        </p:nvSpPr>
        <p:spPr bwMode="gray">
          <a:xfrm>
            <a:off x="30781" y="2543028"/>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FFC000"/>
                </a:solidFill>
              </a:rPr>
              <a:t>AS IS</a:t>
            </a:r>
            <a:endParaRPr lang="en-US">
              <a:solidFill>
                <a:srgbClr val="FFC000"/>
              </a:solidFill>
            </a:endParaRPr>
          </a:p>
        </p:txBody>
      </p:sp>
      <p:sp>
        <p:nvSpPr>
          <p:cNvPr id="31" name="Subtitle 30">
            <a:extLst>
              <a:ext uri="{FF2B5EF4-FFF2-40B4-BE49-F238E27FC236}">
                <a16:creationId xmlns:a16="http://schemas.microsoft.com/office/drawing/2014/main" id="{354DFC43-B51F-644F-BD84-ADAD224E1497}"/>
              </a:ext>
            </a:extLst>
          </p:cNvPr>
          <p:cNvSpPr>
            <a:spLocks noGrp="1"/>
          </p:cNvSpPr>
          <p:nvPr>
            <p:ph type="subTitle" idx="13"/>
          </p:nvPr>
        </p:nvSpPr>
        <p:spPr>
          <a:xfrm>
            <a:off x="981821" y="980984"/>
            <a:ext cx="10798460" cy="252000"/>
          </a:xfrm>
        </p:spPr>
        <p:txBody>
          <a:bodyPr/>
          <a:lstStyle/>
          <a:p>
            <a:r>
              <a:rPr lang="en-US">
                <a:solidFill>
                  <a:srgbClr val="0091DF"/>
                </a:solidFill>
              </a:rPr>
              <a:t>Prerequisites: Customer Master Data, Multiplication Contract, ITS User, Multiplication Parameters</a:t>
            </a:r>
          </a:p>
        </p:txBody>
      </p:sp>
      <p:grpSp>
        <p:nvGrpSpPr>
          <p:cNvPr id="17" name="Group 16">
            <a:extLst>
              <a:ext uri="{FF2B5EF4-FFF2-40B4-BE49-F238E27FC236}">
                <a16:creationId xmlns:a16="http://schemas.microsoft.com/office/drawing/2014/main" id="{DAB31CBB-5D23-9C49-A4D3-EABD9A994613}"/>
              </a:ext>
            </a:extLst>
          </p:cNvPr>
          <p:cNvGrpSpPr/>
          <p:nvPr/>
        </p:nvGrpSpPr>
        <p:grpSpPr>
          <a:xfrm>
            <a:off x="3087669" y="1547373"/>
            <a:ext cx="1078787" cy="446114"/>
            <a:chOff x="2767644" y="1519337"/>
            <a:chExt cx="1078787" cy="446114"/>
          </a:xfrm>
        </p:grpSpPr>
        <p:sp>
          <p:nvSpPr>
            <p:cNvPr id="35" name="Subtitle 5">
              <a:extLst>
                <a:ext uri="{FF2B5EF4-FFF2-40B4-BE49-F238E27FC236}">
                  <a16:creationId xmlns:a16="http://schemas.microsoft.com/office/drawing/2014/main" id="{6E294DD1-613C-2B44-9C75-EBEB89EA7925}"/>
                </a:ext>
              </a:extLst>
            </p:cNvPr>
            <p:cNvSpPr txBox="1">
              <a:spLocks/>
            </p:cNvSpPr>
            <p:nvPr/>
          </p:nvSpPr>
          <p:spPr bwMode="gray">
            <a:xfrm>
              <a:off x="2767644" y="1519337"/>
              <a:ext cx="89874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EA Billing</a:t>
              </a:r>
              <a:endParaRPr lang="en-US" sz="1200">
                <a:solidFill>
                  <a:srgbClr val="FFFFCC"/>
                </a:solidFill>
              </a:endParaRPr>
            </a:p>
          </p:txBody>
        </p:sp>
        <p:sp>
          <p:nvSpPr>
            <p:cNvPr id="36" name="Subtitle 5">
              <a:extLst>
                <a:ext uri="{FF2B5EF4-FFF2-40B4-BE49-F238E27FC236}">
                  <a16:creationId xmlns:a16="http://schemas.microsoft.com/office/drawing/2014/main" id="{BCF1B849-D300-1347-9B37-C44B00FD7040}"/>
                </a:ext>
              </a:extLst>
            </p:cNvPr>
            <p:cNvSpPr txBox="1">
              <a:spLocks/>
            </p:cNvSpPr>
            <p:nvPr/>
          </p:nvSpPr>
          <p:spPr bwMode="gray">
            <a:xfrm>
              <a:off x="2782390" y="1713451"/>
              <a:ext cx="1064041"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a:t>
              </a:r>
              <a:r>
                <a:rPr lang="en-US" sz="1000" err="1">
                  <a:solidFill>
                    <a:srgbClr val="FFFFCC"/>
                  </a:solidFill>
                </a:rPr>
                <a:t>Mult</a:t>
              </a:r>
              <a:r>
                <a:rPr lang="en-US" sz="1000">
                  <a:solidFill>
                    <a:srgbClr val="FFFFCC"/>
                  </a:solidFill>
                </a:rPr>
                <a:t>. is billed for the seed production area </a:t>
              </a:r>
              <a:br>
                <a:rPr lang="en-US" sz="1000">
                  <a:solidFill>
                    <a:srgbClr val="FFFFCC"/>
                  </a:solidFill>
                </a:rPr>
              </a:br>
              <a:r>
                <a:rPr lang="en-US" sz="1000">
                  <a:solidFill>
                    <a:srgbClr val="FFFFCC"/>
                  </a:solidFill>
                </a:rPr>
                <a:t>(trait royalties)</a:t>
              </a:r>
            </a:p>
          </p:txBody>
        </p:sp>
      </p:grpSp>
      <p:grpSp>
        <p:nvGrpSpPr>
          <p:cNvPr id="11" name="Group 10">
            <a:extLst>
              <a:ext uri="{FF2B5EF4-FFF2-40B4-BE49-F238E27FC236}">
                <a16:creationId xmlns:a16="http://schemas.microsoft.com/office/drawing/2014/main" id="{B3D362C8-B881-1747-9F9C-215647A1F601}"/>
              </a:ext>
            </a:extLst>
          </p:cNvPr>
          <p:cNvGrpSpPr/>
          <p:nvPr/>
        </p:nvGrpSpPr>
        <p:grpSpPr>
          <a:xfrm>
            <a:off x="6354249" y="1553205"/>
            <a:ext cx="1791279" cy="446114"/>
            <a:chOff x="6140062" y="1519337"/>
            <a:chExt cx="1791279" cy="446114"/>
          </a:xfrm>
        </p:grpSpPr>
        <p:sp>
          <p:nvSpPr>
            <p:cNvPr id="39" name="Subtitle 5">
              <a:extLst>
                <a:ext uri="{FF2B5EF4-FFF2-40B4-BE49-F238E27FC236}">
                  <a16:creationId xmlns:a16="http://schemas.microsoft.com/office/drawing/2014/main" id="{1F3719BC-8461-2840-9286-3AB1972FB07F}"/>
                </a:ext>
              </a:extLst>
            </p:cNvPr>
            <p:cNvSpPr txBox="1">
              <a:spLocks/>
            </p:cNvSpPr>
            <p:nvPr/>
          </p:nvSpPr>
          <p:spPr bwMode="gray">
            <a:xfrm>
              <a:off x="6141871" y="1519337"/>
              <a:ext cx="178947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Approved Volume</a:t>
              </a:r>
              <a:endParaRPr lang="en-US" sz="1200">
                <a:solidFill>
                  <a:srgbClr val="FFFFCC"/>
                </a:solidFill>
              </a:endParaRPr>
            </a:p>
          </p:txBody>
        </p:sp>
        <p:sp>
          <p:nvSpPr>
            <p:cNvPr id="40" name="Subtitle 5">
              <a:extLst>
                <a:ext uri="{FF2B5EF4-FFF2-40B4-BE49-F238E27FC236}">
                  <a16:creationId xmlns:a16="http://schemas.microsoft.com/office/drawing/2014/main" id="{F1B42AB2-7FE8-554F-8CB6-78EC1E009FD9}"/>
                </a:ext>
              </a:extLst>
            </p:cNvPr>
            <p:cNvSpPr txBox="1">
              <a:spLocks/>
            </p:cNvSpPr>
            <p:nvPr/>
          </p:nvSpPr>
          <p:spPr bwMode="gray">
            <a:xfrm>
              <a:off x="6140062" y="1713451"/>
              <a:ext cx="1628424"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requests approval for the commercial volume of seeds after harvest and beneficiation</a:t>
              </a:r>
            </a:p>
          </p:txBody>
        </p:sp>
      </p:grpSp>
      <p:grpSp>
        <p:nvGrpSpPr>
          <p:cNvPr id="6" name="Group 5">
            <a:extLst>
              <a:ext uri="{FF2B5EF4-FFF2-40B4-BE49-F238E27FC236}">
                <a16:creationId xmlns:a16="http://schemas.microsoft.com/office/drawing/2014/main" id="{8C8CFF8E-48B0-0347-854B-3E2FDCA945F6}"/>
              </a:ext>
            </a:extLst>
          </p:cNvPr>
          <p:cNvGrpSpPr/>
          <p:nvPr/>
        </p:nvGrpSpPr>
        <p:grpSpPr>
          <a:xfrm>
            <a:off x="8353625" y="1553205"/>
            <a:ext cx="1578076" cy="446114"/>
            <a:chOff x="8295770" y="1519337"/>
            <a:chExt cx="1578076" cy="446114"/>
          </a:xfrm>
        </p:grpSpPr>
        <p:sp>
          <p:nvSpPr>
            <p:cNvPr id="42" name="Subtitle 5">
              <a:extLst>
                <a:ext uri="{FF2B5EF4-FFF2-40B4-BE49-F238E27FC236}">
                  <a16:creationId xmlns:a16="http://schemas.microsoft.com/office/drawing/2014/main" id="{83E89FE8-5094-4344-94B6-F50EF5331DA4}"/>
                </a:ext>
              </a:extLst>
            </p:cNvPr>
            <p:cNvSpPr txBox="1">
              <a:spLocks/>
            </p:cNvSpPr>
            <p:nvPr/>
          </p:nvSpPr>
          <p:spPr bwMode="gray">
            <a:xfrm>
              <a:off x="8295770" y="1519337"/>
              <a:ext cx="131117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Lots</a:t>
              </a:r>
              <a:endParaRPr lang="en-US" sz="1200">
                <a:solidFill>
                  <a:srgbClr val="FFFFCC"/>
                </a:solidFill>
              </a:endParaRPr>
            </a:p>
          </p:txBody>
        </p:sp>
        <p:sp>
          <p:nvSpPr>
            <p:cNvPr id="43" name="Subtitle 5">
              <a:extLst>
                <a:ext uri="{FF2B5EF4-FFF2-40B4-BE49-F238E27FC236}">
                  <a16:creationId xmlns:a16="http://schemas.microsoft.com/office/drawing/2014/main" id="{5A65D965-BD86-C646-AF34-2A3159FD3C75}"/>
                </a:ext>
              </a:extLst>
            </p:cNvPr>
            <p:cNvSpPr txBox="1">
              <a:spLocks/>
            </p:cNvSpPr>
            <p:nvPr/>
          </p:nvSpPr>
          <p:spPr bwMode="gray">
            <a:xfrm>
              <a:off x="8295770" y="1713451"/>
              <a:ext cx="1578076"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reports the lots (with quantity and WTS) that compose the Approved Volume</a:t>
              </a:r>
            </a:p>
          </p:txBody>
        </p:sp>
      </p:grpSp>
      <p:sp>
        <p:nvSpPr>
          <p:cNvPr id="44" name="Subtitle 5">
            <a:extLst>
              <a:ext uri="{FF2B5EF4-FFF2-40B4-BE49-F238E27FC236}">
                <a16:creationId xmlns:a16="http://schemas.microsoft.com/office/drawing/2014/main" id="{2820D317-BD37-BC4D-932C-029D0CD4BD2B}"/>
              </a:ext>
            </a:extLst>
          </p:cNvPr>
          <p:cNvSpPr txBox="1">
            <a:spLocks/>
          </p:cNvSpPr>
          <p:nvPr/>
        </p:nvSpPr>
        <p:spPr bwMode="gray">
          <a:xfrm>
            <a:off x="1357755" y="2543028"/>
            <a:ext cx="1332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EA approval requests refer to products from the same Trait Owner</a:t>
            </a:r>
            <a:endParaRPr lang="en-US" sz="1200">
              <a:solidFill>
                <a:schemeClr val="tx1">
                  <a:lumMod val="65000"/>
                  <a:lumOff val="35000"/>
                </a:schemeClr>
              </a:solidFill>
            </a:endParaRPr>
          </a:p>
        </p:txBody>
      </p:sp>
      <p:sp>
        <p:nvSpPr>
          <p:cNvPr id="82" name="Subtitle 5">
            <a:extLst>
              <a:ext uri="{FF2B5EF4-FFF2-40B4-BE49-F238E27FC236}">
                <a16:creationId xmlns:a16="http://schemas.microsoft.com/office/drawing/2014/main" id="{EA3A7673-4566-934E-B602-805C5172CA3A}"/>
              </a:ext>
            </a:extLst>
          </p:cNvPr>
          <p:cNvSpPr txBox="1">
            <a:spLocks/>
          </p:cNvSpPr>
          <p:nvPr/>
        </p:nvSpPr>
        <p:spPr bwMode="gray">
          <a:xfrm>
            <a:off x="3075057" y="2543028"/>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Billing is coupled with ITS and for only one trait</a:t>
            </a:r>
            <a:endParaRPr lang="en-US" sz="1200">
              <a:solidFill>
                <a:schemeClr val="tx1">
                  <a:lumMod val="65000"/>
                  <a:lumOff val="35000"/>
                </a:schemeClr>
              </a:solidFill>
            </a:endParaRPr>
          </a:p>
        </p:txBody>
      </p:sp>
      <p:sp>
        <p:nvSpPr>
          <p:cNvPr id="91" name="Subtitle 5">
            <a:extLst>
              <a:ext uri="{FF2B5EF4-FFF2-40B4-BE49-F238E27FC236}">
                <a16:creationId xmlns:a16="http://schemas.microsoft.com/office/drawing/2014/main" id="{65A36B46-8B41-8149-B113-EF1BC8C5D82E}"/>
              </a:ext>
            </a:extLst>
          </p:cNvPr>
          <p:cNvSpPr txBox="1">
            <a:spLocks/>
          </p:cNvSpPr>
          <p:nvPr/>
        </p:nvSpPr>
        <p:spPr bwMode="gray">
          <a:xfrm>
            <a:off x="4940032" y="2543028"/>
            <a:ext cx="1198559"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No automation provided by ITS</a:t>
            </a:r>
            <a:endParaRPr lang="en-US" sz="1200">
              <a:solidFill>
                <a:schemeClr val="tx1">
                  <a:lumMod val="65000"/>
                  <a:lumOff val="35000"/>
                </a:schemeClr>
              </a:solidFill>
            </a:endParaRPr>
          </a:p>
        </p:txBody>
      </p:sp>
      <p:sp>
        <p:nvSpPr>
          <p:cNvPr id="98" name="Subtitle 5">
            <a:extLst>
              <a:ext uri="{FF2B5EF4-FFF2-40B4-BE49-F238E27FC236}">
                <a16:creationId xmlns:a16="http://schemas.microsoft.com/office/drawing/2014/main" id="{82683717-68B2-784B-BEFD-D0C26A5CD567}"/>
              </a:ext>
            </a:extLst>
          </p:cNvPr>
          <p:cNvSpPr txBox="1">
            <a:spLocks/>
          </p:cNvSpPr>
          <p:nvPr/>
        </p:nvSpPr>
        <p:spPr bwMode="gray">
          <a:xfrm>
            <a:off x="8621832" y="2543028"/>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Lots refer to products of only one trait and from  same Trait Owner</a:t>
            </a:r>
            <a:endParaRPr lang="en-US" sz="1200">
              <a:solidFill>
                <a:schemeClr val="tx1">
                  <a:lumMod val="65000"/>
                  <a:lumOff val="35000"/>
                </a:schemeClr>
              </a:solidFill>
            </a:endParaRPr>
          </a:p>
        </p:txBody>
      </p:sp>
      <p:sp>
        <p:nvSpPr>
          <p:cNvPr id="116" name="Subtitle 5">
            <a:extLst>
              <a:ext uri="{FF2B5EF4-FFF2-40B4-BE49-F238E27FC236}">
                <a16:creationId xmlns:a16="http://schemas.microsoft.com/office/drawing/2014/main" id="{B78FA177-798C-CD4A-9690-6FFDD0CA746E}"/>
              </a:ext>
            </a:extLst>
          </p:cNvPr>
          <p:cNvSpPr txBox="1">
            <a:spLocks/>
          </p:cNvSpPr>
          <p:nvPr/>
        </p:nvSpPr>
        <p:spPr bwMode="gray">
          <a:xfrm>
            <a:off x="10447516" y="2543028"/>
            <a:ext cx="1404000" cy="421997"/>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Transfer requests refer to products from the same Trait Owner</a:t>
            </a:r>
            <a:endParaRPr lang="en-US" sz="1200">
              <a:solidFill>
                <a:schemeClr val="tx1">
                  <a:lumMod val="65000"/>
                  <a:lumOff val="35000"/>
                </a:schemeClr>
              </a:solidFill>
            </a:endParaRPr>
          </a:p>
        </p:txBody>
      </p:sp>
      <p:sp>
        <p:nvSpPr>
          <p:cNvPr id="22" name="Subtitle 5">
            <a:extLst>
              <a:ext uri="{FF2B5EF4-FFF2-40B4-BE49-F238E27FC236}">
                <a16:creationId xmlns:a16="http://schemas.microsoft.com/office/drawing/2014/main" id="{40C82C4B-E339-764A-A6BF-D660BB707E32}"/>
              </a:ext>
            </a:extLst>
          </p:cNvPr>
          <p:cNvSpPr txBox="1">
            <a:spLocks/>
          </p:cNvSpPr>
          <p:nvPr/>
        </p:nvSpPr>
        <p:spPr bwMode="gray">
          <a:xfrm>
            <a:off x="30781" y="3468594"/>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66B512"/>
                </a:solidFill>
              </a:rPr>
              <a:t>TO BE</a:t>
            </a:r>
            <a:endParaRPr lang="en-US">
              <a:solidFill>
                <a:srgbClr val="66B512"/>
              </a:solidFill>
            </a:endParaRPr>
          </a:p>
        </p:txBody>
      </p:sp>
      <p:sp>
        <p:nvSpPr>
          <p:cNvPr id="73" name="Subtitle 5">
            <a:extLst>
              <a:ext uri="{FF2B5EF4-FFF2-40B4-BE49-F238E27FC236}">
                <a16:creationId xmlns:a16="http://schemas.microsoft.com/office/drawing/2014/main" id="{F6F6674A-401B-4B48-BA80-F5511F99FE16}"/>
              </a:ext>
            </a:extLst>
          </p:cNvPr>
          <p:cNvSpPr txBox="1">
            <a:spLocks/>
          </p:cNvSpPr>
          <p:nvPr/>
        </p:nvSpPr>
        <p:spPr bwMode="gray">
          <a:xfrm>
            <a:off x="1357755" y="3474585"/>
            <a:ext cx="1332000" cy="1051799"/>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EA validation requests will be submitted to the Commercial Hierarchy of </a:t>
            </a:r>
            <a:br>
              <a:rPr lang="en-US" sz="1200" b="1" dirty="0">
                <a:solidFill>
                  <a:schemeClr val="tx1">
                    <a:lumMod val="65000"/>
                    <a:lumOff val="35000"/>
                  </a:schemeClr>
                </a:solidFill>
              </a:rPr>
            </a:br>
            <a:r>
              <a:rPr lang="en-US" sz="1200" b="1" dirty="0">
                <a:solidFill>
                  <a:schemeClr val="tx1">
                    <a:lumMod val="65000"/>
                    <a:lumOff val="35000"/>
                  </a:schemeClr>
                </a:solidFill>
              </a:rPr>
              <a:t>the Consortium</a:t>
            </a:r>
          </a:p>
        </p:txBody>
      </p:sp>
      <p:pic>
        <p:nvPicPr>
          <p:cNvPr id="74" name="Picture 73" descr="A close up of a logo&#10;&#10;Description automatically generated">
            <a:extLst>
              <a:ext uri="{FF2B5EF4-FFF2-40B4-BE49-F238E27FC236}">
                <a16:creationId xmlns:a16="http://schemas.microsoft.com/office/drawing/2014/main" id="{427F71D3-6CC6-4748-BA2D-3A32C56157DC}"/>
              </a:ext>
            </a:extLst>
          </p:cNvPr>
          <p:cNvPicPr>
            <a:picLocks noChangeAspect="1"/>
          </p:cNvPicPr>
          <p:nvPr/>
        </p:nvPicPr>
        <p:blipFill>
          <a:blip r:embed="rId3"/>
          <a:stretch>
            <a:fillRect/>
          </a:stretch>
        </p:blipFill>
        <p:spPr>
          <a:xfrm>
            <a:off x="1069326" y="3480877"/>
            <a:ext cx="268952" cy="268952"/>
          </a:xfrm>
          <a:prstGeom prst="rect">
            <a:avLst/>
          </a:prstGeom>
        </p:spPr>
      </p:pic>
      <p:sp>
        <p:nvSpPr>
          <p:cNvPr id="84" name="Subtitle 5">
            <a:extLst>
              <a:ext uri="{FF2B5EF4-FFF2-40B4-BE49-F238E27FC236}">
                <a16:creationId xmlns:a16="http://schemas.microsoft.com/office/drawing/2014/main" id="{6DBCE061-31E9-2448-850C-264FAA5B83F9}"/>
              </a:ext>
            </a:extLst>
          </p:cNvPr>
          <p:cNvSpPr txBox="1">
            <a:spLocks/>
          </p:cNvSpPr>
          <p:nvPr/>
        </p:nvSpPr>
        <p:spPr bwMode="gray">
          <a:xfrm>
            <a:off x="3075057" y="3474585"/>
            <a:ext cx="1404000" cy="972089"/>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dirty="0">
                <a:solidFill>
                  <a:schemeClr val="tx1">
                    <a:lumMod val="65000"/>
                    <a:lumOff val="35000"/>
                  </a:schemeClr>
                </a:solidFill>
              </a:rPr>
              <a:t>Billing will be decoupled from ITS, so that ITS does not integrate directly with the Trait Owner’s ERP</a:t>
            </a:r>
          </a:p>
        </p:txBody>
      </p:sp>
      <p:pic>
        <p:nvPicPr>
          <p:cNvPr id="85" name="Picture 84" descr="A close up of a logo&#10;&#10;Description automatically generated">
            <a:extLst>
              <a:ext uri="{FF2B5EF4-FFF2-40B4-BE49-F238E27FC236}">
                <a16:creationId xmlns:a16="http://schemas.microsoft.com/office/drawing/2014/main" id="{97755DB7-AA1F-3744-B906-75CE3891AE26}"/>
              </a:ext>
            </a:extLst>
          </p:cNvPr>
          <p:cNvPicPr>
            <a:picLocks noChangeAspect="1"/>
          </p:cNvPicPr>
          <p:nvPr/>
        </p:nvPicPr>
        <p:blipFill>
          <a:blip r:embed="rId3"/>
          <a:stretch>
            <a:fillRect/>
          </a:stretch>
        </p:blipFill>
        <p:spPr>
          <a:xfrm>
            <a:off x="2770221" y="3478732"/>
            <a:ext cx="268952" cy="268952"/>
          </a:xfrm>
          <a:prstGeom prst="rect">
            <a:avLst/>
          </a:prstGeom>
        </p:spPr>
      </p:pic>
      <p:pic>
        <p:nvPicPr>
          <p:cNvPr id="94" name="Picture 93" descr="A close up of a logo&#10;&#10;Description automatically generated">
            <a:extLst>
              <a:ext uri="{FF2B5EF4-FFF2-40B4-BE49-F238E27FC236}">
                <a16:creationId xmlns:a16="http://schemas.microsoft.com/office/drawing/2014/main" id="{941FA34D-613E-4647-9906-8795D44E77A4}"/>
              </a:ext>
            </a:extLst>
          </p:cNvPr>
          <p:cNvPicPr>
            <a:picLocks noChangeAspect="1"/>
          </p:cNvPicPr>
          <p:nvPr/>
        </p:nvPicPr>
        <p:blipFill>
          <a:blip r:embed="rId3"/>
          <a:stretch>
            <a:fillRect/>
          </a:stretch>
        </p:blipFill>
        <p:spPr>
          <a:xfrm>
            <a:off x="4616201" y="3485328"/>
            <a:ext cx="268952" cy="268952"/>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928F8B57-1F12-6644-8039-9415E1D94F0A}"/>
              </a:ext>
            </a:extLst>
          </p:cNvPr>
          <p:cNvPicPr>
            <a:picLocks noChangeAspect="1"/>
          </p:cNvPicPr>
          <p:nvPr/>
        </p:nvPicPr>
        <p:blipFill>
          <a:blip r:embed="rId3"/>
          <a:stretch>
            <a:fillRect/>
          </a:stretch>
        </p:blipFill>
        <p:spPr>
          <a:xfrm>
            <a:off x="8304204" y="3478732"/>
            <a:ext cx="268952" cy="268952"/>
          </a:xfrm>
          <a:prstGeom prst="rect">
            <a:avLst/>
          </a:prstGeom>
        </p:spPr>
      </p:pic>
      <p:pic>
        <p:nvPicPr>
          <p:cNvPr id="118" name="Picture 117" descr="A close up of a logo&#10;&#10;Description automatically generated">
            <a:extLst>
              <a:ext uri="{FF2B5EF4-FFF2-40B4-BE49-F238E27FC236}">
                <a16:creationId xmlns:a16="http://schemas.microsoft.com/office/drawing/2014/main" id="{B2B34F50-5CCE-4A4D-AADA-B450A7CD9735}"/>
              </a:ext>
            </a:extLst>
          </p:cNvPr>
          <p:cNvPicPr>
            <a:picLocks noChangeAspect="1"/>
          </p:cNvPicPr>
          <p:nvPr/>
        </p:nvPicPr>
        <p:blipFill>
          <a:blip r:embed="rId3"/>
          <a:stretch>
            <a:fillRect/>
          </a:stretch>
        </p:blipFill>
        <p:spPr>
          <a:xfrm>
            <a:off x="10138674" y="3493671"/>
            <a:ext cx="268952" cy="268952"/>
          </a:xfrm>
          <a:prstGeom prst="rect">
            <a:avLst/>
          </a:prstGeom>
        </p:spPr>
      </p:pic>
      <p:pic>
        <p:nvPicPr>
          <p:cNvPr id="59" name="Picture 58">
            <a:extLst>
              <a:ext uri="{FF2B5EF4-FFF2-40B4-BE49-F238E27FC236}">
                <a16:creationId xmlns:a16="http://schemas.microsoft.com/office/drawing/2014/main" id="{E63CBF86-48B6-D045-9624-662F4B58E60C}"/>
              </a:ext>
            </a:extLst>
          </p:cNvPr>
          <p:cNvPicPr>
            <a:picLocks noChangeAspect="1"/>
          </p:cNvPicPr>
          <p:nvPr/>
        </p:nvPicPr>
        <p:blipFill>
          <a:blip r:embed="rId4"/>
          <a:stretch>
            <a:fillRect/>
          </a:stretch>
        </p:blipFill>
        <p:spPr>
          <a:xfrm>
            <a:off x="2765251" y="2543028"/>
            <a:ext cx="264836" cy="264836"/>
          </a:xfrm>
          <a:prstGeom prst="rect">
            <a:avLst/>
          </a:prstGeom>
        </p:spPr>
      </p:pic>
      <p:pic>
        <p:nvPicPr>
          <p:cNvPr id="61" name="Picture 60">
            <a:extLst>
              <a:ext uri="{FF2B5EF4-FFF2-40B4-BE49-F238E27FC236}">
                <a16:creationId xmlns:a16="http://schemas.microsoft.com/office/drawing/2014/main" id="{543F8095-8AD9-6341-BA65-4075BC566C20}"/>
              </a:ext>
            </a:extLst>
          </p:cNvPr>
          <p:cNvPicPr>
            <a:picLocks noChangeAspect="1"/>
          </p:cNvPicPr>
          <p:nvPr/>
        </p:nvPicPr>
        <p:blipFill>
          <a:blip r:embed="rId4"/>
          <a:stretch>
            <a:fillRect/>
          </a:stretch>
        </p:blipFill>
        <p:spPr>
          <a:xfrm>
            <a:off x="4615589" y="2543028"/>
            <a:ext cx="264836" cy="264836"/>
          </a:xfrm>
          <a:prstGeom prst="rect">
            <a:avLst/>
          </a:prstGeom>
        </p:spPr>
      </p:pic>
      <p:pic>
        <p:nvPicPr>
          <p:cNvPr id="64" name="Picture 63">
            <a:extLst>
              <a:ext uri="{FF2B5EF4-FFF2-40B4-BE49-F238E27FC236}">
                <a16:creationId xmlns:a16="http://schemas.microsoft.com/office/drawing/2014/main" id="{C23B8208-B09A-B740-8C43-0C7D6806A9B2}"/>
              </a:ext>
            </a:extLst>
          </p:cNvPr>
          <p:cNvPicPr>
            <a:picLocks noChangeAspect="1"/>
          </p:cNvPicPr>
          <p:nvPr/>
        </p:nvPicPr>
        <p:blipFill>
          <a:blip r:embed="rId4"/>
          <a:stretch>
            <a:fillRect/>
          </a:stretch>
        </p:blipFill>
        <p:spPr>
          <a:xfrm>
            <a:off x="8306949" y="2543028"/>
            <a:ext cx="264836" cy="264836"/>
          </a:xfrm>
          <a:prstGeom prst="rect">
            <a:avLst/>
          </a:prstGeom>
        </p:spPr>
      </p:pic>
      <p:pic>
        <p:nvPicPr>
          <p:cNvPr id="65" name="Picture 64">
            <a:extLst>
              <a:ext uri="{FF2B5EF4-FFF2-40B4-BE49-F238E27FC236}">
                <a16:creationId xmlns:a16="http://schemas.microsoft.com/office/drawing/2014/main" id="{29EB1BF1-3262-4F43-AE6E-6D7A228476B9}"/>
              </a:ext>
            </a:extLst>
          </p:cNvPr>
          <p:cNvPicPr>
            <a:picLocks noChangeAspect="1"/>
          </p:cNvPicPr>
          <p:nvPr/>
        </p:nvPicPr>
        <p:blipFill>
          <a:blip r:embed="rId4"/>
          <a:stretch>
            <a:fillRect/>
          </a:stretch>
        </p:blipFill>
        <p:spPr>
          <a:xfrm>
            <a:off x="10130986" y="2543028"/>
            <a:ext cx="264836" cy="264836"/>
          </a:xfrm>
          <a:prstGeom prst="rect">
            <a:avLst/>
          </a:prstGeom>
        </p:spPr>
      </p:pic>
      <p:pic>
        <p:nvPicPr>
          <p:cNvPr id="67" name="Picture 66">
            <a:extLst>
              <a:ext uri="{FF2B5EF4-FFF2-40B4-BE49-F238E27FC236}">
                <a16:creationId xmlns:a16="http://schemas.microsoft.com/office/drawing/2014/main" id="{375873C4-B09D-2D49-9988-268CD15FF693}"/>
              </a:ext>
            </a:extLst>
          </p:cNvPr>
          <p:cNvPicPr>
            <a:picLocks noChangeAspect="1"/>
          </p:cNvPicPr>
          <p:nvPr/>
        </p:nvPicPr>
        <p:blipFill>
          <a:blip r:embed="rId4"/>
          <a:stretch>
            <a:fillRect/>
          </a:stretch>
        </p:blipFill>
        <p:spPr>
          <a:xfrm>
            <a:off x="1060018" y="2543028"/>
            <a:ext cx="264836" cy="264836"/>
          </a:xfrm>
          <a:prstGeom prst="rect">
            <a:avLst/>
          </a:prstGeom>
        </p:spPr>
      </p:pic>
      <p:grpSp>
        <p:nvGrpSpPr>
          <p:cNvPr id="18" name="Group 17">
            <a:extLst>
              <a:ext uri="{FF2B5EF4-FFF2-40B4-BE49-F238E27FC236}">
                <a16:creationId xmlns:a16="http://schemas.microsoft.com/office/drawing/2014/main" id="{C45BB405-7AFE-894F-A9D2-D107655C635A}"/>
              </a:ext>
            </a:extLst>
          </p:cNvPr>
          <p:cNvGrpSpPr/>
          <p:nvPr/>
        </p:nvGrpSpPr>
        <p:grpSpPr>
          <a:xfrm>
            <a:off x="1081880" y="1553205"/>
            <a:ext cx="1617930" cy="446114"/>
            <a:chOff x="1115748" y="1519337"/>
            <a:chExt cx="1617930" cy="446114"/>
          </a:xfrm>
        </p:grpSpPr>
        <p:sp>
          <p:nvSpPr>
            <p:cNvPr id="57" name="Subtitle 5">
              <a:extLst>
                <a:ext uri="{FF2B5EF4-FFF2-40B4-BE49-F238E27FC236}">
                  <a16:creationId xmlns:a16="http://schemas.microsoft.com/office/drawing/2014/main" id="{9FF793DB-DFBC-DC4B-B223-BEAFA22DA45B}"/>
                </a:ext>
              </a:extLst>
            </p:cNvPr>
            <p:cNvSpPr txBox="1">
              <a:spLocks/>
            </p:cNvSpPr>
            <p:nvPr/>
          </p:nvSpPr>
          <p:spPr bwMode="gray">
            <a:xfrm>
              <a:off x="1115748" y="1519337"/>
              <a:ext cx="1617930" cy="23597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Entered Area (EA)</a:t>
              </a:r>
              <a:endParaRPr lang="en-US" sz="1200">
                <a:solidFill>
                  <a:srgbClr val="FFFFCC"/>
                </a:solidFill>
              </a:endParaRPr>
            </a:p>
          </p:txBody>
        </p:sp>
        <p:sp>
          <p:nvSpPr>
            <p:cNvPr id="58" name="Subtitle 5">
              <a:extLst>
                <a:ext uri="{FF2B5EF4-FFF2-40B4-BE49-F238E27FC236}">
                  <a16:creationId xmlns:a16="http://schemas.microsoft.com/office/drawing/2014/main" id="{C3425411-51A9-7040-94E8-7D38D9EC4691}"/>
                </a:ext>
              </a:extLst>
            </p:cNvPr>
            <p:cNvSpPr txBox="1">
              <a:spLocks/>
            </p:cNvSpPr>
            <p:nvPr/>
          </p:nvSpPr>
          <p:spPr bwMode="gray">
            <a:xfrm>
              <a:off x="1128879" y="1713451"/>
              <a:ext cx="140400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a:t>
              </a:r>
              <a:r>
                <a:rPr lang="en-US" sz="1000" err="1">
                  <a:solidFill>
                    <a:srgbClr val="FFFFCC"/>
                  </a:solidFill>
                </a:rPr>
                <a:t>Mult</a:t>
              </a:r>
              <a:r>
                <a:rPr lang="en-US" sz="1000">
                  <a:solidFill>
                    <a:srgbClr val="FFFFCC"/>
                  </a:solidFill>
                </a:rPr>
                <a:t>. registers products, cooperators and their seed </a:t>
              </a:r>
              <a:br>
                <a:rPr lang="en-US" sz="1000">
                  <a:solidFill>
                    <a:srgbClr val="FFFFCC"/>
                  </a:solidFill>
                </a:rPr>
              </a:br>
              <a:r>
                <a:rPr lang="en-US" sz="1000">
                  <a:solidFill>
                    <a:srgbClr val="FFFFCC"/>
                  </a:solidFill>
                </a:rPr>
                <a:t>production areas</a:t>
              </a:r>
            </a:p>
          </p:txBody>
        </p:sp>
      </p:grpSp>
      <p:sp>
        <p:nvSpPr>
          <p:cNvPr id="37" name="Subtitle 5">
            <a:extLst>
              <a:ext uri="{FF2B5EF4-FFF2-40B4-BE49-F238E27FC236}">
                <a16:creationId xmlns:a16="http://schemas.microsoft.com/office/drawing/2014/main" id="{D3DBE7CC-87E1-5F43-A5CA-0ECC455436A2}"/>
              </a:ext>
            </a:extLst>
          </p:cNvPr>
          <p:cNvSpPr txBox="1">
            <a:spLocks/>
          </p:cNvSpPr>
          <p:nvPr/>
        </p:nvSpPr>
        <p:spPr bwMode="gray">
          <a:xfrm>
            <a:off x="4646450" y="1553205"/>
            <a:ext cx="1045572" cy="19411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EA Revenue</a:t>
            </a:r>
            <a:endParaRPr lang="en-US" sz="1200">
              <a:solidFill>
                <a:srgbClr val="FFFFCC"/>
              </a:solidFill>
            </a:endParaRPr>
          </a:p>
        </p:txBody>
      </p:sp>
      <p:sp>
        <p:nvSpPr>
          <p:cNvPr id="38" name="Subtitle 5">
            <a:extLst>
              <a:ext uri="{FF2B5EF4-FFF2-40B4-BE49-F238E27FC236}">
                <a16:creationId xmlns:a16="http://schemas.microsoft.com/office/drawing/2014/main" id="{6E101238-A1D7-DC4A-B234-75D80D3AF70A}"/>
              </a:ext>
            </a:extLst>
          </p:cNvPr>
          <p:cNvSpPr txBox="1">
            <a:spLocks/>
          </p:cNvSpPr>
          <p:nvPr/>
        </p:nvSpPr>
        <p:spPr bwMode="gray">
          <a:xfrm>
            <a:off x="4646450" y="1926557"/>
            <a:ext cx="148187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revenue of trait royalties (collected from </a:t>
            </a:r>
            <a:r>
              <a:rPr lang="en-US" sz="1000" err="1">
                <a:solidFill>
                  <a:srgbClr val="FFFFCC"/>
                </a:solidFill>
              </a:rPr>
              <a:t>Mult</a:t>
            </a:r>
            <a:r>
              <a:rPr lang="en-US" sz="1000">
                <a:solidFill>
                  <a:srgbClr val="FFFFCC"/>
                </a:solidFill>
              </a:rPr>
              <a:t>.) is recognized</a:t>
            </a:r>
          </a:p>
        </p:txBody>
      </p:sp>
      <p:sp>
        <p:nvSpPr>
          <p:cNvPr id="60" name="Subtitle 5">
            <a:extLst>
              <a:ext uri="{FF2B5EF4-FFF2-40B4-BE49-F238E27FC236}">
                <a16:creationId xmlns:a16="http://schemas.microsoft.com/office/drawing/2014/main" id="{02CF07F2-0D79-DC45-8B47-8FE7B69AC363}"/>
              </a:ext>
            </a:extLst>
          </p:cNvPr>
          <p:cNvSpPr txBox="1">
            <a:spLocks/>
          </p:cNvSpPr>
          <p:nvPr/>
        </p:nvSpPr>
        <p:spPr bwMode="gray">
          <a:xfrm>
            <a:off x="4646584" y="1730997"/>
            <a:ext cx="940813" cy="17077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Recognition</a:t>
            </a:r>
            <a:endParaRPr lang="en-US" sz="1200">
              <a:solidFill>
                <a:srgbClr val="FFFFCC"/>
              </a:solidFill>
            </a:endParaRPr>
          </a:p>
        </p:txBody>
      </p:sp>
      <p:grpSp>
        <p:nvGrpSpPr>
          <p:cNvPr id="5" name="Group 4">
            <a:extLst>
              <a:ext uri="{FF2B5EF4-FFF2-40B4-BE49-F238E27FC236}">
                <a16:creationId xmlns:a16="http://schemas.microsoft.com/office/drawing/2014/main" id="{6E62524E-4C86-AF48-A574-12CCC21183F0}"/>
              </a:ext>
            </a:extLst>
          </p:cNvPr>
          <p:cNvGrpSpPr/>
          <p:nvPr/>
        </p:nvGrpSpPr>
        <p:grpSpPr>
          <a:xfrm>
            <a:off x="10194445" y="1553205"/>
            <a:ext cx="1311172" cy="446114"/>
            <a:chOff x="9984897" y="1519337"/>
            <a:chExt cx="1311172" cy="446114"/>
          </a:xfrm>
        </p:grpSpPr>
        <p:sp>
          <p:nvSpPr>
            <p:cNvPr id="62" name="Subtitle 5">
              <a:extLst>
                <a:ext uri="{FF2B5EF4-FFF2-40B4-BE49-F238E27FC236}">
                  <a16:creationId xmlns:a16="http://schemas.microsoft.com/office/drawing/2014/main" id="{DB078338-86E2-4943-8A9A-9CFD18869568}"/>
                </a:ext>
              </a:extLst>
            </p:cNvPr>
            <p:cNvSpPr txBox="1">
              <a:spLocks/>
            </p:cNvSpPr>
            <p:nvPr/>
          </p:nvSpPr>
          <p:spPr bwMode="gray">
            <a:xfrm>
              <a:off x="9984897" y="1519337"/>
              <a:ext cx="131117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Transfers</a:t>
              </a:r>
              <a:endParaRPr lang="en-US" sz="1200">
                <a:solidFill>
                  <a:srgbClr val="FFFFCC"/>
                </a:solidFill>
              </a:endParaRPr>
            </a:p>
          </p:txBody>
        </p:sp>
        <p:sp>
          <p:nvSpPr>
            <p:cNvPr id="63" name="Subtitle 5">
              <a:extLst>
                <a:ext uri="{FF2B5EF4-FFF2-40B4-BE49-F238E27FC236}">
                  <a16:creationId xmlns:a16="http://schemas.microsoft.com/office/drawing/2014/main" id="{673B213E-52AC-4243-98BB-24C97097DDE0}"/>
                </a:ext>
              </a:extLst>
            </p:cNvPr>
            <p:cNvSpPr txBox="1">
              <a:spLocks/>
            </p:cNvSpPr>
            <p:nvPr/>
          </p:nvSpPr>
          <p:spPr bwMode="gray">
            <a:xfrm>
              <a:off x="9984897" y="1713451"/>
              <a:ext cx="1200121"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transfers Approved Volume or Lots to another Multiplier</a:t>
              </a:r>
            </a:p>
          </p:txBody>
        </p:sp>
      </p:grpSp>
      <p:cxnSp>
        <p:nvCxnSpPr>
          <p:cNvPr id="20" name="Straight Connector 19">
            <a:extLst>
              <a:ext uri="{FF2B5EF4-FFF2-40B4-BE49-F238E27FC236}">
                <a16:creationId xmlns:a16="http://schemas.microsoft.com/office/drawing/2014/main" id="{4E82F837-6BD4-8A40-85A7-9E42E0B343C0}"/>
              </a:ext>
            </a:extLst>
          </p:cNvPr>
          <p:cNvCxnSpPr/>
          <p:nvPr/>
        </p:nvCxnSpPr>
        <p:spPr bwMode="gray">
          <a:xfrm>
            <a:off x="1869966" y="3392917"/>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C1506B3-2AA0-3048-9850-84769C9948F4}"/>
              </a:ext>
            </a:extLst>
          </p:cNvPr>
          <p:cNvCxnSpPr/>
          <p:nvPr/>
        </p:nvCxnSpPr>
        <p:spPr bwMode="gray">
          <a:xfrm>
            <a:off x="3587268" y="3392917"/>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138477F-D517-A44B-A476-6981396E4B14}"/>
              </a:ext>
            </a:extLst>
          </p:cNvPr>
          <p:cNvCxnSpPr/>
          <p:nvPr/>
        </p:nvCxnSpPr>
        <p:spPr bwMode="gray">
          <a:xfrm>
            <a:off x="5383147" y="3392917"/>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Subtitle 5">
            <a:extLst>
              <a:ext uri="{FF2B5EF4-FFF2-40B4-BE49-F238E27FC236}">
                <a16:creationId xmlns:a16="http://schemas.microsoft.com/office/drawing/2014/main" id="{47786CEC-034E-D14C-A237-24E9758F819F}"/>
              </a:ext>
            </a:extLst>
          </p:cNvPr>
          <p:cNvSpPr txBox="1">
            <a:spLocks/>
          </p:cNvSpPr>
          <p:nvPr/>
        </p:nvSpPr>
        <p:spPr bwMode="gray">
          <a:xfrm>
            <a:off x="6618374" y="2543028"/>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Volume Approval requests refer to products from the same Trait Owner</a:t>
            </a:r>
            <a:endParaRPr lang="en-US" sz="1200">
              <a:solidFill>
                <a:schemeClr val="tx1">
                  <a:lumMod val="65000"/>
                  <a:lumOff val="35000"/>
                </a:schemeClr>
              </a:solidFill>
            </a:endParaRPr>
          </a:p>
        </p:txBody>
      </p:sp>
      <p:pic>
        <p:nvPicPr>
          <p:cNvPr id="83" name="Picture 82" descr="A close up of a logo&#10;&#10;Description automatically generated">
            <a:extLst>
              <a:ext uri="{FF2B5EF4-FFF2-40B4-BE49-F238E27FC236}">
                <a16:creationId xmlns:a16="http://schemas.microsoft.com/office/drawing/2014/main" id="{09A66561-F5D0-6048-8E08-C65E9843238D}"/>
              </a:ext>
            </a:extLst>
          </p:cNvPr>
          <p:cNvPicPr>
            <a:picLocks noChangeAspect="1"/>
          </p:cNvPicPr>
          <p:nvPr/>
        </p:nvPicPr>
        <p:blipFill>
          <a:blip r:embed="rId3"/>
          <a:stretch>
            <a:fillRect/>
          </a:stretch>
        </p:blipFill>
        <p:spPr>
          <a:xfrm>
            <a:off x="6309534" y="3485328"/>
            <a:ext cx="268952" cy="268952"/>
          </a:xfrm>
          <a:prstGeom prst="rect">
            <a:avLst/>
          </a:prstGeom>
        </p:spPr>
      </p:pic>
      <p:pic>
        <p:nvPicPr>
          <p:cNvPr id="89" name="Picture 88">
            <a:extLst>
              <a:ext uri="{FF2B5EF4-FFF2-40B4-BE49-F238E27FC236}">
                <a16:creationId xmlns:a16="http://schemas.microsoft.com/office/drawing/2014/main" id="{F1F68322-A992-2048-8225-54D429877B6A}"/>
              </a:ext>
            </a:extLst>
          </p:cNvPr>
          <p:cNvPicPr>
            <a:picLocks noChangeAspect="1"/>
          </p:cNvPicPr>
          <p:nvPr/>
        </p:nvPicPr>
        <p:blipFill>
          <a:blip r:embed="rId4"/>
          <a:stretch>
            <a:fillRect/>
          </a:stretch>
        </p:blipFill>
        <p:spPr>
          <a:xfrm>
            <a:off x="6308922" y="2543028"/>
            <a:ext cx="264836" cy="264836"/>
          </a:xfrm>
          <a:prstGeom prst="rect">
            <a:avLst/>
          </a:prstGeom>
        </p:spPr>
      </p:pic>
      <p:cxnSp>
        <p:nvCxnSpPr>
          <p:cNvPr id="90" name="Straight Connector 89">
            <a:extLst>
              <a:ext uri="{FF2B5EF4-FFF2-40B4-BE49-F238E27FC236}">
                <a16:creationId xmlns:a16="http://schemas.microsoft.com/office/drawing/2014/main" id="{D8F66DD6-E61C-5F45-B9B3-70E61D699F2A}"/>
              </a:ext>
            </a:extLst>
          </p:cNvPr>
          <p:cNvCxnSpPr/>
          <p:nvPr/>
        </p:nvCxnSpPr>
        <p:spPr bwMode="gray">
          <a:xfrm>
            <a:off x="7166585" y="3392917"/>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E9EE4AB-7295-9341-B854-62ACB981CE1E}"/>
              </a:ext>
            </a:extLst>
          </p:cNvPr>
          <p:cNvCxnSpPr/>
          <p:nvPr/>
        </p:nvCxnSpPr>
        <p:spPr bwMode="gray">
          <a:xfrm>
            <a:off x="9170043" y="3392917"/>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963F50D-5C0B-8541-ABC6-D90080DA39A4}"/>
              </a:ext>
            </a:extLst>
          </p:cNvPr>
          <p:cNvCxnSpPr/>
          <p:nvPr/>
        </p:nvCxnSpPr>
        <p:spPr bwMode="gray">
          <a:xfrm>
            <a:off x="10995727" y="3392917"/>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Subtitle 5">
            <a:extLst>
              <a:ext uri="{FF2B5EF4-FFF2-40B4-BE49-F238E27FC236}">
                <a16:creationId xmlns:a16="http://schemas.microsoft.com/office/drawing/2014/main" id="{C895E837-737A-4647-A035-C8B360A4F311}"/>
              </a:ext>
            </a:extLst>
          </p:cNvPr>
          <p:cNvSpPr txBox="1">
            <a:spLocks/>
          </p:cNvSpPr>
          <p:nvPr/>
        </p:nvSpPr>
        <p:spPr bwMode="gray">
          <a:xfrm>
            <a:off x="3075057" y="5052558"/>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a:solidFill>
                  <a:schemeClr val="bg1">
                    <a:lumMod val="50000"/>
                  </a:schemeClr>
                </a:solidFill>
              </a:rPr>
              <a:t>Each Trait Owner will trigger the billing for its own traits from its VC system</a:t>
            </a:r>
          </a:p>
        </p:txBody>
      </p:sp>
      <p:pic>
        <p:nvPicPr>
          <p:cNvPr id="102" name="Picture 101">
            <a:extLst>
              <a:ext uri="{FF2B5EF4-FFF2-40B4-BE49-F238E27FC236}">
                <a16:creationId xmlns:a16="http://schemas.microsoft.com/office/drawing/2014/main" id="{5207C358-22FF-4435-B1C5-B5E973C9FBE1}"/>
              </a:ext>
            </a:extLst>
          </p:cNvPr>
          <p:cNvPicPr>
            <a:picLocks noChangeAspect="1"/>
          </p:cNvPicPr>
          <p:nvPr/>
        </p:nvPicPr>
        <p:blipFill>
          <a:blip r:embed="rId5"/>
          <a:stretch>
            <a:fillRect/>
          </a:stretch>
        </p:blipFill>
        <p:spPr>
          <a:xfrm>
            <a:off x="3075057" y="4512921"/>
            <a:ext cx="562163" cy="562163"/>
          </a:xfrm>
          <a:prstGeom prst="rect">
            <a:avLst/>
          </a:prstGeom>
        </p:spPr>
      </p:pic>
      <p:sp>
        <p:nvSpPr>
          <p:cNvPr id="104" name="Subtitle 5">
            <a:extLst>
              <a:ext uri="{FF2B5EF4-FFF2-40B4-BE49-F238E27FC236}">
                <a16:creationId xmlns:a16="http://schemas.microsoft.com/office/drawing/2014/main" id="{5FD0BC5C-EF3D-4690-BC72-4A7B0D1859CC}"/>
              </a:ext>
            </a:extLst>
          </p:cNvPr>
          <p:cNvSpPr txBox="1">
            <a:spLocks/>
          </p:cNvSpPr>
          <p:nvPr/>
        </p:nvSpPr>
        <p:spPr bwMode="gray">
          <a:xfrm>
            <a:off x="4937657" y="3474586"/>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No automation planned</a:t>
            </a:r>
          </a:p>
        </p:txBody>
      </p:sp>
      <p:pic>
        <p:nvPicPr>
          <p:cNvPr id="105" name="Picture 104">
            <a:extLst>
              <a:ext uri="{FF2B5EF4-FFF2-40B4-BE49-F238E27FC236}">
                <a16:creationId xmlns:a16="http://schemas.microsoft.com/office/drawing/2014/main" id="{A260FB0A-E516-4626-84B7-60AD07B94B8B}"/>
              </a:ext>
            </a:extLst>
          </p:cNvPr>
          <p:cNvPicPr>
            <a:picLocks noChangeAspect="1"/>
          </p:cNvPicPr>
          <p:nvPr/>
        </p:nvPicPr>
        <p:blipFill>
          <a:blip r:embed="rId6"/>
          <a:stretch>
            <a:fillRect/>
          </a:stretch>
        </p:blipFill>
        <p:spPr>
          <a:xfrm>
            <a:off x="4937657" y="3900698"/>
            <a:ext cx="539269" cy="539269"/>
          </a:xfrm>
          <a:prstGeom prst="rect">
            <a:avLst/>
          </a:prstGeom>
        </p:spPr>
      </p:pic>
      <p:sp>
        <p:nvSpPr>
          <p:cNvPr id="106" name="Subtitle 5">
            <a:extLst>
              <a:ext uri="{FF2B5EF4-FFF2-40B4-BE49-F238E27FC236}">
                <a16:creationId xmlns:a16="http://schemas.microsoft.com/office/drawing/2014/main" id="{41AFB8B7-52BD-40CA-BA0F-8F2249D8EB8E}"/>
              </a:ext>
            </a:extLst>
          </p:cNvPr>
          <p:cNvSpPr txBox="1">
            <a:spLocks/>
          </p:cNvSpPr>
          <p:nvPr/>
        </p:nvSpPr>
        <p:spPr bwMode="gray">
          <a:xfrm>
            <a:off x="4937657" y="4421456"/>
            <a:ext cx="1513047"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dirty="0">
                <a:solidFill>
                  <a:schemeClr val="bg1">
                    <a:lumMod val="50000"/>
                  </a:schemeClr>
                </a:solidFill>
              </a:rPr>
              <a:t>Each trait owner will extract a billing report from its VC system and calculate / post the revenue recognition in its ERP</a:t>
            </a:r>
          </a:p>
        </p:txBody>
      </p:sp>
      <p:sp>
        <p:nvSpPr>
          <p:cNvPr id="107" name="Subtitle 5">
            <a:extLst>
              <a:ext uri="{FF2B5EF4-FFF2-40B4-BE49-F238E27FC236}">
                <a16:creationId xmlns:a16="http://schemas.microsoft.com/office/drawing/2014/main" id="{1EA5449B-D616-49F8-94BC-E221B998BC87}"/>
              </a:ext>
            </a:extLst>
          </p:cNvPr>
          <p:cNvSpPr txBox="1">
            <a:spLocks/>
          </p:cNvSpPr>
          <p:nvPr/>
        </p:nvSpPr>
        <p:spPr bwMode="gray">
          <a:xfrm>
            <a:off x="6618374" y="3474586"/>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Volume Approval requests will be submitted to the Commercial Hierarchy of the Consortium</a:t>
            </a:r>
          </a:p>
        </p:txBody>
      </p:sp>
      <p:sp>
        <p:nvSpPr>
          <p:cNvPr id="110" name="Subtitle 5">
            <a:extLst>
              <a:ext uri="{FF2B5EF4-FFF2-40B4-BE49-F238E27FC236}">
                <a16:creationId xmlns:a16="http://schemas.microsoft.com/office/drawing/2014/main" id="{AD2D397A-985E-486F-8CFF-05D2E7FF45C4}"/>
              </a:ext>
            </a:extLst>
          </p:cNvPr>
          <p:cNvSpPr txBox="1">
            <a:spLocks/>
          </p:cNvSpPr>
          <p:nvPr/>
        </p:nvSpPr>
        <p:spPr bwMode="gray">
          <a:xfrm>
            <a:off x="8621832" y="3474586"/>
            <a:ext cx="1476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Multiplier will need to register lots related to traits owned by multiple Trait Owners</a:t>
            </a:r>
          </a:p>
        </p:txBody>
      </p:sp>
      <p:sp>
        <p:nvSpPr>
          <p:cNvPr id="119" name="Subtitle 5">
            <a:extLst>
              <a:ext uri="{FF2B5EF4-FFF2-40B4-BE49-F238E27FC236}">
                <a16:creationId xmlns:a16="http://schemas.microsoft.com/office/drawing/2014/main" id="{2CADFC0A-CF7D-435C-BA42-4CD49C65D0EF}"/>
              </a:ext>
            </a:extLst>
          </p:cNvPr>
          <p:cNvSpPr txBox="1">
            <a:spLocks/>
          </p:cNvSpPr>
          <p:nvPr/>
        </p:nvSpPr>
        <p:spPr bwMode="gray">
          <a:xfrm>
            <a:off x="10447516" y="3474586"/>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Transfer requests will be submitted to the Commercial Hierarchy of the Consortium</a:t>
            </a:r>
          </a:p>
        </p:txBody>
      </p:sp>
      <p:sp>
        <p:nvSpPr>
          <p:cNvPr id="125" name="Rectangle 124">
            <a:extLst>
              <a:ext uri="{FF2B5EF4-FFF2-40B4-BE49-F238E27FC236}">
                <a16:creationId xmlns:a16="http://schemas.microsoft.com/office/drawing/2014/main" id="{12263B5D-C128-461D-805B-B374D1F62AAF}"/>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6" name="Rectangle 125">
            <a:extLst>
              <a:ext uri="{FF2B5EF4-FFF2-40B4-BE49-F238E27FC236}">
                <a16:creationId xmlns:a16="http://schemas.microsoft.com/office/drawing/2014/main" id="{8F967C5E-0292-4E98-8C23-CEEAB2834257}"/>
              </a:ext>
            </a:extLst>
          </p:cNvPr>
          <p:cNvSpPr/>
          <p:nvPr/>
        </p:nvSpPr>
        <p:spPr bwMode="gray">
          <a:xfrm>
            <a:off x="-484741" y="1475609"/>
            <a:ext cx="72000" cy="9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9" name="Straight Connector 78">
            <a:extLst>
              <a:ext uri="{FF2B5EF4-FFF2-40B4-BE49-F238E27FC236}">
                <a16:creationId xmlns:a16="http://schemas.microsoft.com/office/drawing/2014/main" id="{998D8124-67FA-41F4-B678-B32E3CFECEAB}"/>
              </a:ext>
            </a:extLst>
          </p:cNvPr>
          <p:cNvCxnSpPr>
            <a:cxnSpLocks/>
          </p:cNvCxnSpPr>
          <p:nvPr/>
        </p:nvCxnSpPr>
        <p:spPr bwMode="gray">
          <a:xfrm>
            <a:off x="981821" y="6096839"/>
            <a:ext cx="10800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Subtitle 5">
            <a:extLst>
              <a:ext uri="{FF2B5EF4-FFF2-40B4-BE49-F238E27FC236}">
                <a16:creationId xmlns:a16="http://schemas.microsoft.com/office/drawing/2014/main" id="{2E7C0276-3349-4F5D-87A4-8991046E1175}"/>
              </a:ext>
            </a:extLst>
          </p:cNvPr>
          <p:cNvSpPr txBox="1">
            <a:spLocks/>
          </p:cNvSpPr>
          <p:nvPr/>
        </p:nvSpPr>
        <p:spPr bwMode="gray">
          <a:xfrm>
            <a:off x="1081880" y="6124751"/>
            <a:ext cx="8064000" cy="360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Overall assumption for the end state: </a:t>
            </a:r>
            <a:r>
              <a:rPr lang="en-US" sz="1200" dirty="0">
                <a:solidFill>
                  <a:schemeClr val="tx1">
                    <a:lumMod val="65000"/>
                    <a:lumOff val="35000"/>
                  </a:schemeClr>
                </a:solidFill>
              </a:rPr>
              <a:t>Commercial Teams of the Trait Owner will not be users of the Industry System; they will access the data related to their traits through their Trait Owner Systems</a:t>
            </a:r>
            <a:r>
              <a:rPr lang="en-US" sz="1200" b="1" dirty="0">
                <a:solidFill>
                  <a:schemeClr val="tx1">
                    <a:lumMod val="65000"/>
                    <a:lumOff val="35000"/>
                  </a:schemeClr>
                </a:solidFill>
              </a:rPr>
              <a: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377535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a:t>Sales</a:t>
            </a:r>
          </a:p>
        </p:txBody>
      </p:sp>
      <p:sp>
        <p:nvSpPr>
          <p:cNvPr id="3" name="Footer Placeholder 2"/>
          <p:cNvSpPr>
            <a:spLocks noGrp="1"/>
          </p:cNvSpPr>
          <p:nvPr>
            <p:ph type="ftr" sz="quarter" idx="11"/>
          </p:nvPr>
        </p:nvSpPr>
        <p:spPr bwMode="gray"/>
        <p:txBody>
          <a:bodyPr/>
          <a:lstStyle/>
          <a:p>
            <a:r>
              <a:rPr lang="en-US"/>
              <a:t>/// Bayer 16:9 Template /// June 2018</a:t>
            </a:r>
          </a:p>
        </p:txBody>
      </p:sp>
      <p:sp>
        <p:nvSpPr>
          <p:cNvPr id="4" name="Slide Number Placeholder 3"/>
          <p:cNvSpPr>
            <a:spLocks noGrp="1"/>
          </p:cNvSpPr>
          <p:nvPr>
            <p:ph type="sldNum" sz="quarter" idx="12"/>
          </p:nvPr>
        </p:nvSpPr>
        <p:spPr bwMode="gray"/>
        <p:txBody>
          <a:bodyPr/>
          <a:lstStyle/>
          <a:p>
            <a:fld id="{EEAD9179-7A6B-4268-BEB2-F3B8EB06115B}" type="slidenum">
              <a:rPr lang="en-US" smtClean="0"/>
              <a:pPr/>
              <a:t>21</a:t>
            </a:fld>
            <a:endParaRPr lang="en-US"/>
          </a:p>
        </p:txBody>
      </p:sp>
      <p:sp>
        <p:nvSpPr>
          <p:cNvPr id="9" name="Subtitle 8"/>
          <p:cNvSpPr>
            <a:spLocks noGrp="1"/>
          </p:cNvSpPr>
          <p:nvPr>
            <p:ph type="subTitle" idx="1"/>
          </p:nvPr>
        </p:nvSpPr>
        <p:spPr bwMode="gray">
          <a:xfrm>
            <a:off x="1666568" y="2134650"/>
            <a:ext cx="4735622" cy="720000"/>
          </a:xfrm>
        </p:spPr>
        <p:txBody>
          <a:bodyPr/>
          <a:lstStyle/>
          <a:p>
            <a:r>
              <a:rPr lang="en-US"/>
              <a:t>Multi-Trait and Industry System Assessment</a:t>
            </a:r>
          </a:p>
        </p:txBody>
      </p:sp>
    </p:spTree>
    <p:extLst>
      <p:ext uri="{BB962C8B-B14F-4D97-AF65-F5344CB8AC3E}">
        <p14:creationId xmlns:p14="http://schemas.microsoft.com/office/powerpoint/2010/main" val="37034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hevron 116">
            <a:extLst>
              <a:ext uri="{FF2B5EF4-FFF2-40B4-BE49-F238E27FC236}">
                <a16:creationId xmlns:a16="http://schemas.microsoft.com/office/drawing/2014/main" id="{6D515ECD-0E81-0E49-B7EA-E2EADD661CB4}"/>
              </a:ext>
            </a:extLst>
          </p:cNvPr>
          <p:cNvSpPr/>
          <p:nvPr/>
        </p:nvSpPr>
        <p:spPr bwMode="gray">
          <a:xfrm>
            <a:off x="8720547" y="1493366"/>
            <a:ext cx="2677113"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Chevron 114">
            <a:extLst>
              <a:ext uri="{FF2B5EF4-FFF2-40B4-BE49-F238E27FC236}">
                <a16:creationId xmlns:a16="http://schemas.microsoft.com/office/drawing/2014/main" id="{3174673A-37EA-F344-A9D6-8EC42C4F322A}"/>
              </a:ext>
            </a:extLst>
          </p:cNvPr>
          <p:cNvSpPr/>
          <p:nvPr/>
        </p:nvSpPr>
        <p:spPr bwMode="gray">
          <a:xfrm>
            <a:off x="4607645" y="1493366"/>
            <a:ext cx="2489113"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Chevron 115">
            <a:extLst>
              <a:ext uri="{FF2B5EF4-FFF2-40B4-BE49-F238E27FC236}">
                <a16:creationId xmlns:a16="http://schemas.microsoft.com/office/drawing/2014/main" id="{0E8E046E-F84A-734C-BAA6-00E780EF2362}"/>
              </a:ext>
            </a:extLst>
          </p:cNvPr>
          <p:cNvSpPr/>
          <p:nvPr/>
        </p:nvSpPr>
        <p:spPr bwMode="gray">
          <a:xfrm>
            <a:off x="6609790" y="1493366"/>
            <a:ext cx="2602865"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Chevron 113">
            <a:extLst>
              <a:ext uri="{FF2B5EF4-FFF2-40B4-BE49-F238E27FC236}">
                <a16:creationId xmlns:a16="http://schemas.microsoft.com/office/drawing/2014/main" id="{352C391A-FCB7-0E41-9166-7CE291D2E2C7}"/>
              </a:ext>
            </a:extLst>
          </p:cNvPr>
          <p:cNvSpPr/>
          <p:nvPr/>
        </p:nvSpPr>
        <p:spPr bwMode="gray">
          <a:xfrm>
            <a:off x="2630459" y="1493366"/>
            <a:ext cx="2456074"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14" name="Title 1">
            <a:extLst>
              <a:ext uri="{FF2B5EF4-FFF2-40B4-BE49-F238E27FC236}">
                <a16:creationId xmlns:a16="http://schemas.microsoft.com/office/drawing/2014/main" id="{AEB2DF59-A15C-2648-8F1F-B911AC45E4BD}"/>
              </a:ext>
            </a:extLst>
          </p:cNvPr>
          <p:cNvSpPr>
            <a:spLocks noGrp="1"/>
          </p:cNvSpPr>
          <p:nvPr>
            <p:ph type="title"/>
          </p:nvPr>
        </p:nvSpPr>
        <p:spPr>
          <a:xfrm>
            <a:off x="981821" y="132775"/>
            <a:ext cx="10798460" cy="864000"/>
          </a:xfrm>
        </p:spPr>
        <p:txBody>
          <a:bodyPr/>
          <a:lstStyle/>
          <a:p>
            <a:r>
              <a:rPr lang="en-US" b="1" dirty="0">
                <a:solidFill>
                  <a:srgbClr val="0070C0"/>
                </a:solidFill>
              </a:rPr>
              <a:t>Licensed Sales (1/2)</a:t>
            </a:r>
          </a:p>
        </p:txBody>
      </p:sp>
      <p:sp>
        <p:nvSpPr>
          <p:cNvPr id="21" name="Subtitle 30">
            <a:extLst>
              <a:ext uri="{FF2B5EF4-FFF2-40B4-BE49-F238E27FC236}">
                <a16:creationId xmlns:a16="http://schemas.microsoft.com/office/drawing/2014/main" id="{E291B4F6-4C5A-DF49-8237-4061C76D6CA0}"/>
              </a:ext>
            </a:extLst>
          </p:cNvPr>
          <p:cNvSpPr>
            <a:spLocks noGrp="1"/>
          </p:cNvSpPr>
          <p:nvPr>
            <p:ph type="subTitle" idx="13"/>
          </p:nvPr>
        </p:nvSpPr>
        <p:spPr>
          <a:xfrm>
            <a:off x="981821" y="980984"/>
            <a:ext cx="6948000" cy="252000"/>
          </a:xfrm>
        </p:spPr>
        <p:txBody>
          <a:bodyPr/>
          <a:lstStyle/>
          <a:p>
            <a:r>
              <a:rPr lang="en-US" sz="1200">
                <a:solidFill>
                  <a:srgbClr val="00A5E2"/>
                </a:solidFill>
              </a:rPr>
              <a:t>Prerequisites: Customer Master Data, Vendor Master Data (for Service Fee), Sales Contract, ITS User, Sales Parameters, Grower Master Data, GLA (Grower Licensing Agreement)</a:t>
            </a:r>
          </a:p>
        </p:txBody>
      </p:sp>
      <p:sp>
        <p:nvSpPr>
          <p:cNvPr id="43" name="Subtitle 5">
            <a:extLst>
              <a:ext uri="{FF2B5EF4-FFF2-40B4-BE49-F238E27FC236}">
                <a16:creationId xmlns:a16="http://schemas.microsoft.com/office/drawing/2014/main" id="{E8006FC0-2EA4-3A49-A892-DD9E08FDD615}"/>
              </a:ext>
            </a:extLst>
          </p:cNvPr>
          <p:cNvSpPr txBox="1">
            <a:spLocks/>
          </p:cNvSpPr>
          <p:nvPr/>
        </p:nvSpPr>
        <p:spPr bwMode="gray">
          <a:xfrm>
            <a:off x="1369189" y="3560436"/>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Cash Advance and Price Conditions will be decoupled from ITS (managed by the Trait Owner Systems).</a:t>
            </a:r>
          </a:p>
        </p:txBody>
      </p:sp>
      <p:sp>
        <p:nvSpPr>
          <p:cNvPr id="39" name="Pentagon 38">
            <a:extLst>
              <a:ext uri="{FF2B5EF4-FFF2-40B4-BE49-F238E27FC236}">
                <a16:creationId xmlns:a16="http://schemas.microsoft.com/office/drawing/2014/main" id="{57E28480-92CD-2B44-ACEA-D086A9996656}"/>
              </a:ext>
            </a:extLst>
          </p:cNvPr>
          <p:cNvSpPr/>
          <p:nvPr/>
        </p:nvSpPr>
        <p:spPr bwMode="gray">
          <a:xfrm>
            <a:off x="982479" y="1493365"/>
            <a:ext cx="2137768" cy="972423"/>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ubtitle 5">
            <a:extLst>
              <a:ext uri="{FF2B5EF4-FFF2-40B4-BE49-F238E27FC236}">
                <a16:creationId xmlns:a16="http://schemas.microsoft.com/office/drawing/2014/main" id="{6B9A3ABA-00A3-0545-9724-865AEE66142C}"/>
              </a:ext>
            </a:extLst>
          </p:cNvPr>
          <p:cNvSpPr txBox="1">
            <a:spLocks/>
          </p:cNvSpPr>
          <p:nvPr/>
        </p:nvSpPr>
        <p:spPr bwMode="gray">
          <a:xfrm>
            <a:off x="30781" y="2551906"/>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FFC000"/>
                </a:solidFill>
              </a:rPr>
              <a:t>AS IS</a:t>
            </a:r>
            <a:endParaRPr lang="en-US">
              <a:solidFill>
                <a:srgbClr val="FFC000"/>
              </a:solidFill>
            </a:endParaRPr>
          </a:p>
        </p:txBody>
      </p:sp>
      <p:grpSp>
        <p:nvGrpSpPr>
          <p:cNvPr id="52" name="Group 51">
            <a:extLst>
              <a:ext uri="{FF2B5EF4-FFF2-40B4-BE49-F238E27FC236}">
                <a16:creationId xmlns:a16="http://schemas.microsoft.com/office/drawing/2014/main" id="{BE879B6E-B4C3-AF42-BCAA-32848F8086DA}"/>
              </a:ext>
            </a:extLst>
          </p:cNvPr>
          <p:cNvGrpSpPr/>
          <p:nvPr/>
        </p:nvGrpSpPr>
        <p:grpSpPr>
          <a:xfrm>
            <a:off x="3215352" y="1570961"/>
            <a:ext cx="1359209" cy="464529"/>
            <a:chOff x="2589788" y="1519337"/>
            <a:chExt cx="1359209" cy="464529"/>
          </a:xfrm>
        </p:grpSpPr>
        <p:sp>
          <p:nvSpPr>
            <p:cNvPr id="53" name="Subtitle 5">
              <a:extLst>
                <a:ext uri="{FF2B5EF4-FFF2-40B4-BE49-F238E27FC236}">
                  <a16:creationId xmlns:a16="http://schemas.microsoft.com/office/drawing/2014/main" id="{C7797FBC-1D59-A246-BC12-1F7F0DFA48FC}"/>
                </a:ext>
              </a:extLst>
            </p:cNvPr>
            <p:cNvSpPr txBox="1">
              <a:spLocks/>
            </p:cNvSpPr>
            <p:nvPr/>
          </p:nvSpPr>
          <p:spPr bwMode="gray">
            <a:xfrm>
              <a:off x="2589788" y="1519337"/>
              <a:ext cx="1359209"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Sale Registration</a:t>
              </a:r>
              <a:endParaRPr lang="en-US" sz="1200">
                <a:solidFill>
                  <a:srgbClr val="FFFFCC"/>
                </a:solidFill>
              </a:endParaRPr>
            </a:p>
          </p:txBody>
        </p:sp>
        <p:sp>
          <p:nvSpPr>
            <p:cNvPr id="54" name="Subtitle 5">
              <a:extLst>
                <a:ext uri="{FF2B5EF4-FFF2-40B4-BE49-F238E27FC236}">
                  <a16:creationId xmlns:a16="http://schemas.microsoft.com/office/drawing/2014/main" id="{17034DD8-2CB0-FF4B-91C1-D92603962140}"/>
                </a:ext>
              </a:extLst>
            </p:cNvPr>
            <p:cNvSpPr txBox="1">
              <a:spLocks/>
            </p:cNvSpPr>
            <p:nvPr/>
          </p:nvSpPr>
          <p:spPr bwMode="gray">
            <a:xfrm>
              <a:off x="2629985" y="1731866"/>
              <a:ext cx="1237288"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or Dealer registers / edits / cancels a sale</a:t>
              </a:r>
            </a:p>
          </p:txBody>
        </p:sp>
      </p:grpSp>
      <p:grpSp>
        <p:nvGrpSpPr>
          <p:cNvPr id="55" name="Group 54">
            <a:extLst>
              <a:ext uri="{FF2B5EF4-FFF2-40B4-BE49-F238E27FC236}">
                <a16:creationId xmlns:a16="http://schemas.microsoft.com/office/drawing/2014/main" id="{E6C8D3AE-D455-7F40-AFCB-73D99C3B226B}"/>
              </a:ext>
            </a:extLst>
          </p:cNvPr>
          <p:cNvGrpSpPr/>
          <p:nvPr/>
        </p:nvGrpSpPr>
        <p:grpSpPr>
          <a:xfrm>
            <a:off x="7158356" y="1570961"/>
            <a:ext cx="1791279" cy="446114"/>
            <a:chOff x="6140062" y="1519337"/>
            <a:chExt cx="1791279" cy="446114"/>
          </a:xfrm>
        </p:grpSpPr>
        <p:sp>
          <p:nvSpPr>
            <p:cNvPr id="57" name="Subtitle 5">
              <a:extLst>
                <a:ext uri="{FF2B5EF4-FFF2-40B4-BE49-F238E27FC236}">
                  <a16:creationId xmlns:a16="http://schemas.microsoft.com/office/drawing/2014/main" id="{772BFDDF-9429-524A-9A31-641526F34246}"/>
                </a:ext>
              </a:extLst>
            </p:cNvPr>
            <p:cNvSpPr txBox="1">
              <a:spLocks/>
            </p:cNvSpPr>
            <p:nvPr/>
          </p:nvSpPr>
          <p:spPr bwMode="gray">
            <a:xfrm>
              <a:off x="6141871" y="1519337"/>
              <a:ext cx="178947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Quota Request (Poke)</a:t>
              </a:r>
              <a:endParaRPr lang="en-US" sz="1200">
                <a:solidFill>
                  <a:srgbClr val="FFFFCC"/>
                </a:solidFill>
              </a:endParaRPr>
            </a:p>
          </p:txBody>
        </p:sp>
        <p:sp>
          <p:nvSpPr>
            <p:cNvPr id="58" name="Subtitle 5">
              <a:extLst>
                <a:ext uri="{FF2B5EF4-FFF2-40B4-BE49-F238E27FC236}">
                  <a16:creationId xmlns:a16="http://schemas.microsoft.com/office/drawing/2014/main" id="{547887BF-3189-C74C-80A5-559243AB548A}"/>
                </a:ext>
              </a:extLst>
            </p:cNvPr>
            <p:cNvSpPr txBox="1">
              <a:spLocks/>
            </p:cNvSpPr>
            <p:nvPr/>
          </p:nvSpPr>
          <p:spPr bwMode="gray">
            <a:xfrm>
              <a:off x="6140062" y="1713451"/>
              <a:ext cx="1628424"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or Dealer registers a request of missing quota that is blocking sale registration</a:t>
              </a:r>
            </a:p>
          </p:txBody>
        </p:sp>
      </p:grpSp>
      <p:grpSp>
        <p:nvGrpSpPr>
          <p:cNvPr id="59" name="Group 58">
            <a:extLst>
              <a:ext uri="{FF2B5EF4-FFF2-40B4-BE49-F238E27FC236}">
                <a16:creationId xmlns:a16="http://schemas.microsoft.com/office/drawing/2014/main" id="{D8F7E0F1-872F-9745-B329-D2F17757332C}"/>
              </a:ext>
            </a:extLst>
          </p:cNvPr>
          <p:cNvGrpSpPr/>
          <p:nvPr/>
        </p:nvGrpSpPr>
        <p:grpSpPr>
          <a:xfrm>
            <a:off x="9282718" y="1570961"/>
            <a:ext cx="1795141" cy="446114"/>
            <a:chOff x="8295769" y="1519337"/>
            <a:chExt cx="1795141" cy="446114"/>
          </a:xfrm>
        </p:grpSpPr>
        <p:sp>
          <p:nvSpPr>
            <p:cNvPr id="60" name="Subtitle 5">
              <a:extLst>
                <a:ext uri="{FF2B5EF4-FFF2-40B4-BE49-F238E27FC236}">
                  <a16:creationId xmlns:a16="http://schemas.microsoft.com/office/drawing/2014/main" id="{0CF34D7C-9284-6349-B75F-A69BB55EC40A}"/>
                </a:ext>
              </a:extLst>
            </p:cNvPr>
            <p:cNvSpPr txBox="1">
              <a:spLocks/>
            </p:cNvSpPr>
            <p:nvPr/>
          </p:nvSpPr>
          <p:spPr bwMode="gray">
            <a:xfrm>
              <a:off x="8295770" y="1519337"/>
              <a:ext cx="131117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Sales Validation</a:t>
              </a:r>
              <a:endParaRPr lang="en-US" sz="1200">
                <a:solidFill>
                  <a:srgbClr val="FFFFCC"/>
                </a:solidFill>
              </a:endParaRPr>
            </a:p>
          </p:txBody>
        </p:sp>
        <p:sp>
          <p:nvSpPr>
            <p:cNvPr id="61" name="Subtitle 5">
              <a:extLst>
                <a:ext uri="{FF2B5EF4-FFF2-40B4-BE49-F238E27FC236}">
                  <a16:creationId xmlns:a16="http://schemas.microsoft.com/office/drawing/2014/main" id="{C4D3784C-AC88-C242-BF1F-B1B3EF523AD6}"/>
                </a:ext>
              </a:extLst>
            </p:cNvPr>
            <p:cNvSpPr txBox="1">
              <a:spLocks/>
            </p:cNvSpPr>
            <p:nvPr/>
          </p:nvSpPr>
          <p:spPr bwMode="gray">
            <a:xfrm>
              <a:off x="8295769" y="1713451"/>
              <a:ext cx="1795141"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validates (monthly) all sales reported and the total amount of trait royalties to be billed</a:t>
              </a:r>
            </a:p>
          </p:txBody>
        </p:sp>
      </p:grpSp>
      <p:sp>
        <p:nvSpPr>
          <p:cNvPr id="62" name="Subtitle 5">
            <a:extLst>
              <a:ext uri="{FF2B5EF4-FFF2-40B4-BE49-F238E27FC236}">
                <a16:creationId xmlns:a16="http://schemas.microsoft.com/office/drawing/2014/main" id="{A13228A6-9CBC-5848-9F4F-EDEE5B0FD41A}"/>
              </a:ext>
            </a:extLst>
          </p:cNvPr>
          <p:cNvSpPr txBox="1">
            <a:spLocks/>
          </p:cNvSpPr>
          <p:nvPr/>
        </p:nvSpPr>
        <p:spPr bwMode="gray">
          <a:xfrm>
            <a:off x="1369189" y="2551906"/>
            <a:ext cx="1404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No concept of trait / trait owner</a:t>
            </a:r>
            <a:endParaRPr lang="en-US" sz="1200">
              <a:solidFill>
                <a:schemeClr val="tx1">
                  <a:lumMod val="65000"/>
                  <a:lumOff val="35000"/>
                </a:schemeClr>
              </a:solidFill>
            </a:endParaRPr>
          </a:p>
        </p:txBody>
      </p:sp>
      <p:sp>
        <p:nvSpPr>
          <p:cNvPr id="63" name="Subtitle 5">
            <a:extLst>
              <a:ext uri="{FF2B5EF4-FFF2-40B4-BE49-F238E27FC236}">
                <a16:creationId xmlns:a16="http://schemas.microsoft.com/office/drawing/2014/main" id="{85961F3A-83BA-2B4D-96B4-594E26E1D608}"/>
              </a:ext>
            </a:extLst>
          </p:cNvPr>
          <p:cNvSpPr txBox="1">
            <a:spLocks/>
          </p:cNvSpPr>
          <p:nvPr/>
        </p:nvSpPr>
        <p:spPr bwMode="gray">
          <a:xfrm>
            <a:off x="3427909" y="2551906"/>
            <a:ext cx="1476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Sales have only one trait and from the same Trait Owner</a:t>
            </a:r>
            <a:endParaRPr lang="en-US" sz="1200">
              <a:solidFill>
                <a:schemeClr val="tx1">
                  <a:lumMod val="65000"/>
                  <a:lumOff val="35000"/>
                </a:schemeClr>
              </a:solidFill>
            </a:endParaRPr>
          </a:p>
        </p:txBody>
      </p:sp>
      <p:sp>
        <p:nvSpPr>
          <p:cNvPr id="64" name="Subtitle 5">
            <a:extLst>
              <a:ext uri="{FF2B5EF4-FFF2-40B4-BE49-F238E27FC236}">
                <a16:creationId xmlns:a16="http://schemas.microsoft.com/office/drawing/2014/main" id="{0B8155E7-7779-B04F-B435-BA92F7DAEBD9}"/>
              </a:ext>
            </a:extLst>
          </p:cNvPr>
          <p:cNvSpPr txBox="1">
            <a:spLocks/>
          </p:cNvSpPr>
          <p:nvPr/>
        </p:nvSpPr>
        <p:spPr bwMode="gray">
          <a:xfrm>
            <a:off x="5506692" y="2551906"/>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a:solidFill>
                  <a:schemeClr val="tx1">
                    <a:lumMod val="65000"/>
                    <a:lumOff val="35000"/>
                  </a:schemeClr>
                </a:solidFill>
              </a:rPr>
              <a:t>Quota refers to sales with only one trait and from the same Trait Owner</a:t>
            </a:r>
            <a:endParaRPr lang="en-US" sz="1100">
              <a:solidFill>
                <a:schemeClr val="tx1">
                  <a:lumMod val="65000"/>
                  <a:lumOff val="35000"/>
                </a:schemeClr>
              </a:solidFill>
            </a:endParaRPr>
          </a:p>
        </p:txBody>
      </p:sp>
      <p:sp>
        <p:nvSpPr>
          <p:cNvPr id="65" name="Subtitle 5">
            <a:extLst>
              <a:ext uri="{FF2B5EF4-FFF2-40B4-BE49-F238E27FC236}">
                <a16:creationId xmlns:a16="http://schemas.microsoft.com/office/drawing/2014/main" id="{CA1C9F99-2BF2-A14F-8B04-B1624AE136E0}"/>
              </a:ext>
            </a:extLst>
          </p:cNvPr>
          <p:cNvSpPr txBox="1">
            <a:spLocks/>
          </p:cNvSpPr>
          <p:nvPr/>
        </p:nvSpPr>
        <p:spPr bwMode="gray">
          <a:xfrm>
            <a:off x="9551744" y="2551906"/>
            <a:ext cx="1198559"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One validation for all sales</a:t>
            </a:r>
            <a:endParaRPr lang="en-US" sz="1200">
              <a:solidFill>
                <a:schemeClr val="tx1">
                  <a:lumMod val="65000"/>
                  <a:lumOff val="35000"/>
                </a:schemeClr>
              </a:solidFill>
            </a:endParaRPr>
          </a:p>
        </p:txBody>
      </p:sp>
      <p:sp>
        <p:nvSpPr>
          <p:cNvPr id="71" name="Subtitle 5">
            <a:extLst>
              <a:ext uri="{FF2B5EF4-FFF2-40B4-BE49-F238E27FC236}">
                <a16:creationId xmlns:a16="http://schemas.microsoft.com/office/drawing/2014/main" id="{5EC5C487-0037-6A44-85CA-5BAA0E1F9055}"/>
              </a:ext>
            </a:extLst>
          </p:cNvPr>
          <p:cNvSpPr txBox="1">
            <a:spLocks/>
          </p:cNvSpPr>
          <p:nvPr/>
        </p:nvSpPr>
        <p:spPr bwMode="gray">
          <a:xfrm>
            <a:off x="30781" y="3536797"/>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66B512"/>
                </a:solidFill>
              </a:rPr>
              <a:t>TO BE</a:t>
            </a:r>
            <a:endParaRPr lang="en-US">
              <a:solidFill>
                <a:srgbClr val="66B512"/>
              </a:solidFill>
            </a:endParaRPr>
          </a:p>
        </p:txBody>
      </p:sp>
      <p:pic>
        <p:nvPicPr>
          <p:cNvPr id="72" name="Picture 71">
            <a:extLst>
              <a:ext uri="{FF2B5EF4-FFF2-40B4-BE49-F238E27FC236}">
                <a16:creationId xmlns:a16="http://schemas.microsoft.com/office/drawing/2014/main" id="{98F50BA5-15F6-0240-81B7-19E32C492881}"/>
              </a:ext>
            </a:extLst>
          </p:cNvPr>
          <p:cNvPicPr>
            <a:picLocks noChangeAspect="1"/>
          </p:cNvPicPr>
          <p:nvPr/>
        </p:nvPicPr>
        <p:blipFill>
          <a:blip r:embed="rId3"/>
          <a:stretch>
            <a:fillRect/>
          </a:stretch>
        </p:blipFill>
        <p:spPr>
          <a:xfrm>
            <a:off x="3117881" y="2551906"/>
            <a:ext cx="264836" cy="264836"/>
          </a:xfrm>
          <a:prstGeom prst="rect">
            <a:avLst/>
          </a:prstGeom>
        </p:spPr>
      </p:pic>
      <p:pic>
        <p:nvPicPr>
          <p:cNvPr id="73" name="Picture 72">
            <a:extLst>
              <a:ext uri="{FF2B5EF4-FFF2-40B4-BE49-F238E27FC236}">
                <a16:creationId xmlns:a16="http://schemas.microsoft.com/office/drawing/2014/main" id="{9BCAE62C-FEF9-654B-86FF-B67DAB6A144E}"/>
              </a:ext>
            </a:extLst>
          </p:cNvPr>
          <p:cNvPicPr>
            <a:picLocks noChangeAspect="1"/>
          </p:cNvPicPr>
          <p:nvPr/>
        </p:nvPicPr>
        <p:blipFill>
          <a:blip r:embed="rId3"/>
          <a:stretch>
            <a:fillRect/>
          </a:stretch>
        </p:blipFill>
        <p:spPr>
          <a:xfrm>
            <a:off x="5182250" y="2551906"/>
            <a:ext cx="264836" cy="264836"/>
          </a:xfrm>
          <a:prstGeom prst="rect">
            <a:avLst/>
          </a:prstGeom>
        </p:spPr>
      </p:pic>
      <p:pic>
        <p:nvPicPr>
          <p:cNvPr id="74" name="Picture 73">
            <a:extLst>
              <a:ext uri="{FF2B5EF4-FFF2-40B4-BE49-F238E27FC236}">
                <a16:creationId xmlns:a16="http://schemas.microsoft.com/office/drawing/2014/main" id="{68E3F74B-DB6F-424E-9946-9293B7140F93}"/>
              </a:ext>
            </a:extLst>
          </p:cNvPr>
          <p:cNvPicPr>
            <a:picLocks noChangeAspect="1"/>
          </p:cNvPicPr>
          <p:nvPr/>
        </p:nvPicPr>
        <p:blipFill>
          <a:blip r:embed="rId3"/>
          <a:stretch>
            <a:fillRect/>
          </a:stretch>
        </p:blipFill>
        <p:spPr>
          <a:xfrm>
            <a:off x="9241938" y="2551906"/>
            <a:ext cx="264836" cy="264836"/>
          </a:xfrm>
          <a:prstGeom prst="rect">
            <a:avLst/>
          </a:prstGeom>
        </p:spPr>
      </p:pic>
      <p:pic>
        <p:nvPicPr>
          <p:cNvPr id="76" name="Picture 75">
            <a:extLst>
              <a:ext uri="{FF2B5EF4-FFF2-40B4-BE49-F238E27FC236}">
                <a16:creationId xmlns:a16="http://schemas.microsoft.com/office/drawing/2014/main" id="{1D6BDDF7-D598-5F4E-948B-FB8885FF0F59}"/>
              </a:ext>
            </a:extLst>
          </p:cNvPr>
          <p:cNvPicPr>
            <a:picLocks noChangeAspect="1"/>
          </p:cNvPicPr>
          <p:nvPr/>
        </p:nvPicPr>
        <p:blipFill>
          <a:blip r:embed="rId3"/>
          <a:stretch>
            <a:fillRect/>
          </a:stretch>
        </p:blipFill>
        <p:spPr>
          <a:xfrm>
            <a:off x="1060018" y="2551906"/>
            <a:ext cx="264836" cy="264836"/>
          </a:xfrm>
          <a:prstGeom prst="rect">
            <a:avLst/>
          </a:prstGeom>
        </p:spPr>
      </p:pic>
      <p:grpSp>
        <p:nvGrpSpPr>
          <p:cNvPr id="77" name="Group 76">
            <a:extLst>
              <a:ext uri="{FF2B5EF4-FFF2-40B4-BE49-F238E27FC236}">
                <a16:creationId xmlns:a16="http://schemas.microsoft.com/office/drawing/2014/main" id="{5ECA8E14-3342-B342-AC09-B8E88517EF5A}"/>
              </a:ext>
            </a:extLst>
          </p:cNvPr>
          <p:cNvGrpSpPr/>
          <p:nvPr/>
        </p:nvGrpSpPr>
        <p:grpSpPr>
          <a:xfrm>
            <a:off x="1081880" y="1570961"/>
            <a:ext cx="1617930" cy="446114"/>
            <a:chOff x="1115748" y="1519337"/>
            <a:chExt cx="1617930" cy="446114"/>
          </a:xfrm>
        </p:grpSpPr>
        <p:sp>
          <p:nvSpPr>
            <p:cNvPr id="78" name="Subtitle 5">
              <a:extLst>
                <a:ext uri="{FF2B5EF4-FFF2-40B4-BE49-F238E27FC236}">
                  <a16:creationId xmlns:a16="http://schemas.microsoft.com/office/drawing/2014/main" id="{5B93C7B9-1053-BC4B-BA03-B5D53810B9EF}"/>
                </a:ext>
              </a:extLst>
            </p:cNvPr>
            <p:cNvSpPr txBox="1">
              <a:spLocks/>
            </p:cNvSpPr>
            <p:nvPr/>
          </p:nvSpPr>
          <p:spPr bwMode="gray">
            <a:xfrm>
              <a:off x="1115748" y="1519337"/>
              <a:ext cx="1617930" cy="23597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Cash Advance</a:t>
              </a:r>
              <a:endParaRPr lang="en-US" sz="1200">
                <a:solidFill>
                  <a:srgbClr val="FFFFCC"/>
                </a:solidFill>
              </a:endParaRPr>
            </a:p>
          </p:txBody>
        </p:sp>
        <p:sp>
          <p:nvSpPr>
            <p:cNvPr id="79" name="Subtitle 5">
              <a:extLst>
                <a:ext uri="{FF2B5EF4-FFF2-40B4-BE49-F238E27FC236}">
                  <a16:creationId xmlns:a16="http://schemas.microsoft.com/office/drawing/2014/main" id="{F59EC4B6-EB2A-2645-A488-E0E3943A37F4}"/>
                </a:ext>
              </a:extLst>
            </p:cNvPr>
            <p:cNvSpPr txBox="1">
              <a:spLocks/>
            </p:cNvSpPr>
            <p:nvPr/>
          </p:nvSpPr>
          <p:spPr bwMode="gray">
            <a:xfrm>
              <a:off x="1128879" y="1713451"/>
              <a:ext cx="1493904"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pays in advance (with a special price) for the trait royalties related to seed sales</a:t>
              </a:r>
            </a:p>
          </p:txBody>
        </p:sp>
      </p:grpSp>
      <p:sp>
        <p:nvSpPr>
          <p:cNvPr id="80" name="Subtitle 5">
            <a:extLst>
              <a:ext uri="{FF2B5EF4-FFF2-40B4-BE49-F238E27FC236}">
                <a16:creationId xmlns:a16="http://schemas.microsoft.com/office/drawing/2014/main" id="{70202630-58B5-424D-AB47-13CBAB860E39}"/>
              </a:ext>
            </a:extLst>
          </p:cNvPr>
          <p:cNvSpPr txBox="1">
            <a:spLocks/>
          </p:cNvSpPr>
          <p:nvPr/>
        </p:nvSpPr>
        <p:spPr bwMode="gray">
          <a:xfrm>
            <a:off x="5213526" y="1570961"/>
            <a:ext cx="1045572" cy="19411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Quota</a:t>
            </a:r>
            <a:endParaRPr lang="en-US" sz="1200">
              <a:solidFill>
                <a:srgbClr val="FFFFCC"/>
              </a:solidFill>
            </a:endParaRPr>
          </a:p>
        </p:txBody>
      </p:sp>
      <p:sp>
        <p:nvSpPr>
          <p:cNvPr id="81" name="Subtitle 5">
            <a:extLst>
              <a:ext uri="{FF2B5EF4-FFF2-40B4-BE49-F238E27FC236}">
                <a16:creationId xmlns:a16="http://schemas.microsoft.com/office/drawing/2014/main" id="{DBACFDEC-DD51-824B-B62F-079ADD30E8D2}"/>
              </a:ext>
            </a:extLst>
          </p:cNvPr>
          <p:cNvSpPr txBox="1">
            <a:spLocks/>
          </p:cNvSpPr>
          <p:nvPr/>
        </p:nvSpPr>
        <p:spPr bwMode="gray">
          <a:xfrm>
            <a:off x="5213526" y="1765075"/>
            <a:ext cx="1596748" cy="431238"/>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system manages the balances of lots upon sale registration / edition / cancelation / adjustment</a:t>
            </a:r>
          </a:p>
        </p:txBody>
      </p:sp>
      <p:cxnSp>
        <p:nvCxnSpPr>
          <p:cNvPr id="86" name="Straight Connector 85">
            <a:extLst>
              <a:ext uri="{FF2B5EF4-FFF2-40B4-BE49-F238E27FC236}">
                <a16:creationId xmlns:a16="http://schemas.microsoft.com/office/drawing/2014/main" id="{B9E384BB-E56F-B049-9C21-565E47808085}"/>
              </a:ext>
            </a:extLst>
          </p:cNvPr>
          <p:cNvCxnSpPr/>
          <p:nvPr/>
        </p:nvCxnSpPr>
        <p:spPr bwMode="gray">
          <a:xfrm>
            <a:off x="1917400" y="338957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F5C4AD-36B6-E647-8EBA-9986DEFB2143}"/>
              </a:ext>
            </a:extLst>
          </p:cNvPr>
          <p:cNvCxnSpPr/>
          <p:nvPr/>
        </p:nvCxnSpPr>
        <p:spPr bwMode="gray">
          <a:xfrm>
            <a:off x="4012120" y="338957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62EB6E-FD8A-4844-8482-C53ED1140F5E}"/>
              </a:ext>
            </a:extLst>
          </p:cNvPr>
          <p:cNvCxnSpPr/>
          <p:nvPr/>
        </p:nvCxnSpPr>
        <p:spPr bwMode="gray">
          <a:xfrm>
            <a:off x="6056010" y="338957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Subtitle 5">
            <a:extLst>
              <a:ext uri="{FF2B5EF4-FFF2-40B4-BE49-F238E27FC236}">
                <a16:creationId xmlns:a16="http://schemas.microsoft.com/office/drawing/2014/main" id="{0DFA0456-282C-B14B-B9A2-99238158A17F}"/>
              </a:ext>
            </a:extLst>
          </p:cNvPr>
          <p:cNvSpPr txBox="1">
            <a:spLocks/>
          </p:cNvSpPr>
          <p:nvPr/>
        </p:nvSpPr>
        <p:spPr bwMode="gray">
          <a:xfrm>
            <a:off x="7413733" y="2551906"/>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a:solidFill>
                  <a:schemeClr val="tx1">
                    <a:lumMod val="65000"/>
                    <a:lumOff val="35000"/>
                  </a:schemeClr>
                </a:solidFill>
              </a:rPr>
              <a:t>Quota Requests refer to sales with only one trait and from the same Trait Owner</a:t>
            </a:r>
            <a:endParaRPr lang="en-US" sz="1100">
              <a:solidFill>
                <a:schemeClr val="tx1">
                  <a:lumMod val="65000"/>
                  <a:lumOff val="35000"/>
                </a:schemeClr>
              </a:solidFill>
            </a:endParaRPr>
          </a:p>
        </p:txBody>
      </p:sp>
      <p:pic>
        <p:nvPicPr>
          <p:cNvPr id="90" name="Picture 89">
            <a:extLst>
              <a:ext uri="{FF2B5EF4-FFF2-40B4-BE49-F238E27FC236}">
                <a16:creationId xmlns:a16="http://schemas.microsoft.com/office/drawing/2014/main" id="{1DC9C0A9-3934-F643-B91E-ED69C076052D}"/>
              </a:ext>
            </a:extLst>
          </p:cNvPr>
          <p:cNvPicPr>
            <a:picLocks noChangeAspect="1"/>
          </p:cNvPicPr>
          <p:nvPr/>
        </p:nvPicPr>
        <p:blipFill>
          <a:blip r:embed="rId3"/>
          <a:stretch>
            <a:fillRect/>
          </a:stretch>
        </p:blipFill>
        <p:spPr>
          <a:xfrm>
            <a:off x="7135379" y="2551906"/>
            <a:ext cx="264836" cy="264836"/>
          </a:xfrm>
          <a:prstGeom prst="rect">
            <a:avLst/>
          </a:prstGeom>
        </p:spPr>
      </p:pic>
      <p:cxnSp>
        <p:nvCxnSpPr>
          <p:cNvPr id="91" name="Straight Connector 90">
            <a:extLst>
              <a:ext uri="{FF2B5EF4-FFF2-40B4-BE49-F238E27FC236}">
                <a16:creationId xmlns:a16="http://schemas.microsoft.com/office/drawing/2014/main" id="{B525B1C6-30DD-CB43-B0A3-47C86FA2660F}"/>
              </a:ext>
            </a:extLst>
          </p:cNvPr>
          <p:cNvCxnSpPr/>
          <p:nvPr/>
        </p:nvCxnSpPr>
        <p:spPr bwMode="gray">
          <a:xfrm>
            <a:off x="8033944" y="338957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E4762E3-02D0-984C-8B18-7B125B1F4817}"/>
              </a:ext>
            </a:extLst>
          </p:cNvPr>
          <p:cNvCxnSpPr/>
          <p:nvPr/>
        </p:nvCxnSpPr>
        <p:spPr bwMode="gray">
          <a:xfrm>
            <a:off x="9997234" y="338957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Subtitle 5">
            <a:extLst>
              <a:ext uri="{FF2B5EF4-FFF2-40B4-BE49-F238E27FC236}">
                <a16:creationId xmlns:a16="http://schemas.microsoft.com/office/drawing/2014/main" id="{5DE31160-6A9F-9449-B11C-A7ACBA22BF14}"/>
              </a:ext>
            </a:extLst>
          </p:cNvPr>
          <p:cNvSpPr txBox="1">
            <a:spLocks/>
          </p:cNvSpPr>
          <p:nvPr/>
        </p:nvSpPr>
        <p:spPr bwMode="gray">
          <a:xfrm>
            <a:off x="3427909" y="3560436"/>
            <a:ext cx="1476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Multiplier / Dealer will need to register sales with different traits in the same sale, from multiple Trait Owners.</a:t>
            </a:r>
          </a:p>
          <a:p>
            <a:pPr>
              <a:spcBef>
                <a:spcPts val="0"/>
              </a:spcBef>
            </a:pPr>
            <a:r>
              <a:rPr lang="en-US" sz="1200" dirty="0">
                <a:solidFill>
                  <a:schemeClr val="tx1">
                    <a:lumMod val="65000"/>
                    <a:lumOff val="35000"/>
                  </a:schemeClr>
                </a:solidFill>
              </a:rPr>
              <a:t>Price conditions will not be selected per sale (upon sale registration).</a:t>
            </a:r>
          </a:p>
          <a:p>
            <a:pPr>
              <a:spcBef>
                <a:spcPts val="0"/>
              </a:spcBef>
            </a:pPr>
            <a:r>
              <a:rPr lang="en-US" sz="1200" dirty="0">
                <a:solidFill>
                  <a:schemeClr val="tx1">
                    <a:lumMod val="65000"/>
                    <a:lumOff val="35000"/>
                  </a:schemeClr>
                </a:solidFill>
              </a:rPr>
              <a:t>Sales need to be accepted per item.</a:t>
            </a:r>
          </a:p>
        </p:txBody>
      </p:sp>
      <p:pic>
        <p:nvPicPr>
          <p:cNvPr id="95" name="Picture 94" descr="A close up of a logo&#10;&#10;Description automatically generated">
            <a:extLst>
              <a:ext uri="{FF2B5EF4-FFF2-40B4-BE49-F238E27FC236}">
                <a16:creationId xmlns:a16="http://schemas.microsoft.com/office/drawing/2014/main" id="{883F02FD-194A-B145-B189-1F3C563E1397}"/>
              </a:ext>
            </a:extLst>
          </p:cNvPr>
          <p:cNvPicPr>
            <a:picLocks noChangeAspect="1"/>
          </p:cNvPicPr>
          <p:nvPr/>
        </p:nvPicPr>
        <p:blipFill>
          <a:blip r:embed="rId4"/>
          <a:stretch>
            <a:fillRect/>
          </a:stretch>
        </p:blipFill>
        <p:spPr>
          <a:xfrm>
            <a:off x="3121028" y="3560436"/>
            <a:ext cx="268952" cy="268952"/>
          </a:xfrm>
          <a:prstGeom prst="rect">
            <a:avLst/>
          </a:prstGeom>
        </p:spPr>
      </p:pic>
      <p:sp>
        <p:nvSpPr>
          <p:cNvPr id="98" name="Subtitle 5">
            <a:extLst>
              <a:ext uri="{FF2B5EF4-FFF2-40B4-BE49-F238E27FC236}">
                <a16:creationId xmlns:a16="http://schemas.microsoft.com/office/drawing/2014/main" id="{180AF45C-72AF-6B45-8D94-C08D179CC7FA}"/>
              </a:ext>
            </a:extLst>
          </p:cNvPr>
          <p:cNvSpPr txBox="1">
            <a:spLocks/>
          </p:cNvSpPr>
          <p:nvPr/>
        </p:nvSpPr>
        <p:spPr bwMode="gray">
          <a:xfrm>
            <a:off x="5507292" y="3560436"/>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Multiplier / Dealer will need to view / search for quota of different traits, from multiple Trait Owners</a:t>
            </a:r>
          </a:p>
        </p:txBody>
      </p:sp>
      <p:pic>
        <p:nvPicPr>
          <p:cNvPr id="99" name="Picture 98" descr="A close up of a logo&#10;&#10;Description automatically generated">
            <a:extLst>
              <a:ext uri="{FF2B5EF4-FFF2-40B4-BE49-F238E27FC236}">
                <a16:creationId xmlns:a16="http://schemas.microsoft.com/office/drawing/2014/main" id="{65F50F3E-6EF1-D747-897F-B157E3F7CA09}"/>
              </a:ext>
            </a:extLst>
          </p:cNvPr>
          <p:cNvPicPr>
            <a:picLocks noChangeAspect="1"/>
          </p:cNvPicPr>
          <p:nvPr/>
        </p:nvPicPr>
        <p:blipFill>
          <a:blip r:embed="rId4"/>
          <a:stretch>
            <a:fillRect/>
          </a:stretch>
        </p:blipFill>
        <p:spPr>
          <a:xfrm>
            <a:off x="5213111" y="3560436"/>
            <a:ext cx="268952" cy="268952"/>
          </a:xfrm>
          <a:prstGeom prst="rect">
            <a:avLst/>
          </a:prstGeom>
        </p:spPr>
      </p:pic>
      <p:sp>
        <p:nvSpPr>
          <p:cNvPr id="102" name="Subtitle 5">
            <a:extLst>
              <a:ext uri="{FF2B5EF4-FFF2-40B4-BE49-F238E27FC236}">
                <a16:creationId xmlns:a16="http://schemas.microsoft.com/office/drawing/2014/main" id="{23E8652E-5E85-4046-A503-78D1D7664E55}"/>
              </a:ext>
            </a:extLst>
          </p:cNvPr>
          <p:cNvSpPr txBox="1">
            <a:spLocks/>
          </p:cNvSpPr>
          <p:nvPr/>
        </p:nvSpPr>
        <p:spPr bwMode="gray">
          <a:xfrm>
            <a:off x="7413733" y="3560436"/>
            <a:ext cx="1780059"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Multiplier / Dealer will need to register quota requests for specific sale items</a:t>
            </a:r>
            <a:br>
              <a:rPr lang="en-US" sz="1200" b="1" dirty="0">
                <a:solidFill>
                  <a:schemeClr val="tx1">
                    <a:lumMod val="65000"/>
                    <a:lumOff val="35000"/>
                  </a:schemeClr>
                </a:solidFill>
              </a:rPr>
            </a:br>
            <a:r>
              <a:rPr lang="en-US" sz="1200" b="1" dirty="0">
                <a:solidFill>
                  <a:schemeClr val="tx1">
                    <a:lumMod val="65000"/>
                    <a:lumOff val="35000"/>
                  </a:schemeClr>
                </a:solidFill>
              </a:rPr>
              <a:t>Quota requests will be submitted to the Commercial Hierarchy of the Consortium</a:t>
            </a:r>
            <a:endParaRPr lang="en-US" sz="1200" b="1" strike="sngStrike" dirty="0">
              <a:solidFill>
                <a:schemeClr val="tx1">
                  <a:lumMod val="65000"/>
                  <a:lumOff val="35000"/>
                </a:schemeClr>
              </a:solidFill>
            </a:endParaRPr>
          </a:p>
        </p:txBody>
      </p:sp>
      <p:pic>
        <p:nvPicPr>
          <p:cNvPr id="103" name="Picture 102" descr="A close up of a logo&#10;&#10;Description automatically generated">
            <a:extLst>
              <a:ext uri="{FF2B5EF4-FFF2-40B4-BE49-F238E27FC236}">
                <a16:creationId xmlns:a16="http://schemas.microsoft.com/office/drawing/2014/main" id="{07EF7DB2-E859-7C47-B71D-E8AD27A7B920}"/>
              </a:ext>
            </a:extLst>
          </p:cNvPr>
          <p:cNvPicPr>
            <a:picLocks noChangeAspect="1"/>
          </p:cNvPicPr>
          <p:nvPr/>
        </p:nvPicPr>
        <p:blipFill>
          <a:blip r:embed="rId4"/>
          <a:stretch>
            <a:fillRect/>
          </a:stretch>
        </p:blipFill>
        <p:spPr>
          <a:xfrm>
            <a:off x="7113124" y="3560436"/>
            <a:ext cx="268952" cy="268952"/>
          </a:xfrm>
          <a:prstGeom prst="rect">
            <a:avLst/>
          </a:prstGeom>
        </p:spPr>
      </p:pic>
      <p:sp>
        <p:nvSpPr>
          <p:cNvPr id="106" name="Subtitle 5">
            <a:extLst>
              <a:ext uri="{FF2B5EF4-FFF2-40B4-BE49-F238E27FC236}">
                <a16:creationId xmlns:a16="http://schemas.microsoft.com/office/drawing/2014/main" id="{88C9FF3A-6BF7-4B4B-975F-D3DAFAEA1CE0}"/>
              </a:ext>
            </a:extLst>
          </p:cNvPr>
          <p:cNvSpPr txBox="1">
            <a:spLocks/>
          </p:cNvSpPr>
          <p:nvPr/>
        </p:nvSpPr>
        <p:spPr bwMode="gray">
          <a:xfrm>
            <a:off x="9551744" y="3560436"/>
            <a:ext cx="187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Multiplier will have to provide a specific validation for the sale items of each Trait Owner</a:t>
            </a:r>
          </a:p>
          <a:p>
            <a:pPr>
              <a:spcBef>
                <a:spcPts val="0"/>
              </a:spcBef>
            </a:pPr>
            <a:r>
              <a:rPr lang="en-US" sz="1200" dirty="0">
                <a:solidFill>
                  <a:schemeClr val="tx1">
                    <a:lumMod val="65000"/>
                    <a:lumOff val="35000"/>
                  </a:schemeClr>
                </a:solidFill>
              </a:rPr>
              <a:t>The Industry System will provide to the multiplier the price conditions (per trait) available for selection for all those sales (based on an integration with each TOS). Price information must not be stored in the Industry System.</a:t>
            </a:r>
          </a:p>
        </p:txBody>
      </p:sp>
      <p:pic>
        <p:nvPicPr>
          <p:cNvPr id="107" name="Picture 106" descr="A close up of a logo&#10;&#10;Description automatically generated">
            <a:extLst>
              <a:ext uri="{FF2B5EF4-FFF2-40B4-BE49-F238E27FC236}">
                <a16:creationId xmlns:a16="http://schemas.microsoft.com/office/drawing/2014/main" id="{C4F2D94C-576B-7640-A698-32140AFB085C}"/>
              </a:ext>
            </a:extLst>
          </p:cNvPr>
          <p:cNvPicPr>
            <a:picLocks noChangeAspect="1"/>
          </p:cNvPicPr>
          <p:nvPr/>
        </p:nvPicPr>
        <p:blipFill>
          <a:blip r:embed="rId4"/>
          <a:stretch>
            <a:fillRect/>
          </a:stretch>
        </p:blipFill>
        <p:spPr>
          <a:xfrm>
            <a:off x="9212593" y="3560436"/>
            <a:ext cx="268952" cy="268952"/>
          </a:xfrm>
          <a:prstGeom prst="rect">
            <a:avLst/>
          </a:prstGeom>
        </p:spPr>
      </p:pic>
      <p:sp>
        <p:nvSpPr>
          <p:cNvPr id="66" name="Rectangle 65">
            <a:extLst>
              <a:ext uri="{FF2B5EF4-FFF2-40B4-BE49-F238E27FC236}">
                <a16:creationId xmlns:a16="http://schemas.microsoft.com/office/drawing/2014/main" id="{1E716C4A-0E6A-47F1-9E96-478614CC4DE4}"/>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7" name="Rectangle 66">
            <a:extLst>
              <a:ext uri="{FF2B5EF4-FFF2-40B4-BE49-F238E27FC236}">
                <a16:creationId xmlns:a16="http://schemas.microsoft.com/office/drawing/2014/main" id="{A2FFE311-9E24-42C7-9EAB-B279B14D07D0}"/>
              </a:ext>
            </a:extLst>
          </p:cNvPr>
          <p:cNvSpPr/>
          <p:nvPr/>
        </p:nvSpPr>
        <p:spPr bwMode="gray">
          <a:xfrm>
            <a:off x="-484741" y="1493788"/>
            <a:ext cx="72000" cy="9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5" name="Picture 74">
            <a:extLst>
              <a:ext uri="{FF2B5EF4-FFF2-40B4-BE49-F238E27FC236}">
                <a16:creationId xmlns:a16="http://schemas.microsoft.com/office/drawing/2014/main" id="{98EA743B-79B1-4F8D-873A-F11AD5AD70A9}"/>
              </a:ext>
            </a:extLst>
          </p:cNvPr>
          <p:cNvPicPr>
            <a:picLocks noChangeAspect="1"/>
          </p:cNvPicPr>
          <p:nvPr/>
        </p:nvPicPr>
        <p:blipFill>
          <a:blip r:embed="rId5"/>
          <a:stretch>
            <a:fillRect/>
          </a:stretch>
        </p:blipFill>
        <p:spPr>
          <a:xfrm>
            <a:off x="1369189" y="4692962"/>
            <a:ext cx="562163" cy="562163"/>
          </a:xfrm>
          <a:prstGeom prst="rect">
            <a:avLst/>
          </a:prstGeom>
        </p:spPr>
      </p:pic>
      <p:pic>
        <p:nvPicPr>
          <p:cNvPr id="82" name="Picture 81" descr="A close up of a logo&#10;&#10;Description automatically generated">
            <a:extLst>
              <a:ext uri="{FF2B5EF4-FFF2-40B4-BE49-F238E27FC236}">
                <a16:creationId xmlns:a16="http://schemas.microsoft.com/office/drawing/2014/main" id="{C4C856A1-FD6D-4382-9E00-FE6AC52ABA54}"/>
              </a:ext>
            </a:extLst>
          </p:cNvPr>
          <p:cNvPicPr>
            <a:picLocks noChangeAspect="1"/>
          </p:cNvPicPr>
          <p:nvPr/>
        </p:nvPicPr>
        <p:blipFill>
          <a:blip r:embed="rId4"/>
          <a:stretch>
            <a:fillRect/>
          </a:stretch>
        </p:blipFill>
        <p:spPr>
          <a:xfrm>
            <a:off x="1060018" y="3560436"/>
            <a:ext cx="268952" cy="268952"/>
          </a:xfrm>
          <a:prstGeom prst="rect">
            <a:avLst/>
          </a:prstGeom>
        </p:spPr>
      </p:pic>
      <p:cxnSp>
        <p:nvCxnSpPr>
          <p:cNvPr id="83" name="Straight Connector 82">
            <a:extLst>
              <a:ext uri="{FF2B5EF4-FFF2-40B4-BE49-F238E27FC236}">
                <a16:creationId xmlns:a16="http://schemas.microsoft.com/office/drawing/2014/main" id="{5B093B2B-E800-4919-9446-DC7FD410B33A}"/>
              </a:ext>
            </a:extLst>
          </p:cNvPr>
          <p:cNvCxnSpPr>
            <a:cxnSpLocks/>
          </p:cNvCxnSpPr>
          <p:nvPr/>
        </p:nvCxnSpPr>
        <p:spPr bwMode="gray">
          <a:xfrm>
            <a:off x="981821" y="6096839"/>
            <a:ext cx="10800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4" name="Subtitle 5">
            <a:extLst>
              <a:ext uri="{FF2B5EF4-FFF2-40B4-BE49-F238E27FC236}">
                <a16:creationId xmlns:a16="http://schemas.microsoft.com/office/drawing/2014/main" id="{87002612-73FD-43C7-8569-F7A94DF9CAED}"/>
              </a:ext>
            </a:extLst>
          </p:cNvPr>
          <p:cNvSpPr txBox="1">
            <a:spLocks/>
          </p:cNvSpPr>
          <p:nvPr/>
        </p:nvSpPr>
        <p:spPr bwMode="gray">
          <a:xfrm>
            <a:off x="1081880" y="6124751"/>
            <a:ext cx="8064000" cy="360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Overall assumption for the end state: </a:t>
            </a:r>
            <a:r>
              <a:rPr lang="en-US" sz="1200" dirty="0">
                <a:solidFill>
                  <a:schemeClr val="tx1">
                    <a:lumMod val="65000"/>
                    <a:lumOff val="35000"/>
                  </a:schemeClr>
                </a:solidFill>
              </a:rPr>
              <a:t>Commercial Teams of the Trait Owner will not be users of the Industry System; they will access the data related to their traits through their Trait Owner Systems</a:t>
            </a:r>
            <a:r>
              <a:rPr lang="en-US" sz="1200" b="1" dirty="0">
                <a:solidFill>
                  <a:schemeClr val="tx1">
                    <a:lumMod val="65000"/>
                    <a:lumOff val="35000"/>
                  </a:schemeClr>
                </a:solidFill>
              </a:rPr>
              <a: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427388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hevron 116">
            <a:extLst>
              <a:ext uri="{FF2B5EF4-FFF2-40B4-BE49-F238E27FC236}">
                <a16:creationId xmlns:a16="http://schemas.microsoft.com/office/drawing/2014/main" id="{6D515ECD-0E81-0E49-B7EA-E2EADD661CB4}"/>
              </a:ext>
            </a:extLst>
          </p:cNvPr>
          <p:cNvSpPr/>
          <p:nvPr/>
        </p:nvSpPr>
        <p:spPr bwMode="gray">
          <a:xfrm>
            <a:off x="9088494" y="1491228"/>
            <a:ext cx="2610880"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Chevron 114">
            <a:extLst>
              <a:ext uri="{FF2B5EF4-FFF2-40B4-BE49-F238E27FC236}">
                <a16:creationId xmlns:a16="http://schemas.microsoft.com/office/drawing/2014/main" id="{3174673A-37EA-F344-A9D6-8EC42C4F322A}"/>
              </a:ext>
            </a:extLst>
          </p:cNvPr>
          <p:cNvSpPr/>
          <p:nvPr/>
        </p:nvSpPr>
        <p:spPr bwMode="gray">
          <a:xfrm>
            <a:off x="4613014" y="1491228"/>
            <a:ext cx="3068712"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Chevron 115">
            <a:extLst>
              <a:ext uri="{FF2B5EF4-FFF2-40B4-BE49-F238E27FC236}">
                <a16:creationId xmlns:a16="http://schemas.microsoft.com/office/drawing/2014/main" id="{0E8E046E-F84A-734C-BAA6-00E780EF2362}"/>
              </a:ext>
            </a:extLst>
          </p:cNvPr>
          <p:cNvSpPr/>
          <p:nvPr/>
        </p:nvSpPr>
        <p:spPr bwMode="gray">
          <a:xfrm>
            <a:off x="7182441" y="1491228"/>
            <a:ext cx="2390273"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Chevron 113">
            <a:extLst>
              <a:ext uri="{FF2B5EF4-FFF2-40B4-BE49-F238E27FC236}">
                <a16:creationId xmlns:a16="http://schemas.microsoft.com/office/drawing/2014/main" id="{352C391A-FCB7-0E41-9166-7CE291D2E2C7}"/>
              </a:ext>
            </a:extLst>
          </p:cNvPr>
          <p:cNvSpPr/>
          <p:nvPr/>
        </p:nvSpPr>
        <p:spPr bwMode="gray">
          <a:xfrm>
            <a:off x="2635828" y="1491228"/>
            <a:ext cx="2456074"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14" name="Title 1">
            <a:extLst>
              <a:ext uri="{FF2B5EF4-FFF2-40B4-BE49-F238E27FC236}">
                <a16:creationId xmlns:a16="http://schemas.microsoft.com/office/drawing/2014/main" id="{AEB2DF59-A15C-2648-8F1F-B911AC45E4BD}"/>
              </a:ext>
            </a:extLst>
          </p:cNvPr>
          <p:cNvSpPr>
            <a:spLocks noGrp="1"/>
          </p:cNvSpPr>
          <p:nvPr>
            <p:ph type="title"/>
          </p:nvPr>
        </p:nvSpPr>
        <p:spPr>
          <a:xfrm>
            <a:off x="981821" y="132775"/>
            <a:ext cx="10798460" cy="864000"/>
          </a:xfrm>
        </p:spPr>
        <p:txBody>
          <a:bodyPr/>
          <a:lstStyle/>
          <a:p>
            <a:r>
              <a:rPr lang="en-US" b="1" dirty="0">
                <a:solidFill>
                  <a:srgbClr val="0070C0"/>
                </a:solidFill>
              </a:rPr>
              <a:t>Licensed Sales (2/2)</a:t>
            </a:r>
          </a:p>
        </p:txBody>
      </p:sp>
      <p:sp>
        <p:nvSpPr>
          <p:cNvPr id="21" name="Subtitle 30">
            <a:extLst>
              <a:ext uri="{FF2B5EF4-FFF2-40B4-BE49-F238E27FC236}">
                <a16:creationId xmlns:a16="http://schemas.microsoft.com/office/drawing/2014/main" id="{E291B4F6-4C5A-DF49-8237-4061C76D6CA0}"/>
              </a:ext>
            </a:extLst>
          </p:cNvPr>
          <p:cNvSpPr>
            <a:spLocks noGrp="1"/>
          </p:cNvSpPr>
          <p:nvPr>
            <p:ph type="subTitle" idx="13"/>
          </p:nvPr>
        </p:nvSpPr>
        <p:spPr>
          <a:xfrm>
            <a:off x="981820" y="980984"/>
            <a:ext cx="6948000" cy="252000"/>
          </a:xfrm>
        </p:spPr>
        <p:txBody>
          <a:bodyPr/>
          <a:lstStyle/>
          <a:p>
            <a:r>
              <a:rPr lang="en-US" sz="1200">
                <a:solidFill>
                  <a:srgbClr val="00A5E2"/>
                </a:solidFill>
              </a:rPr>
              <a:t>Prerequisites: Customer Master Data, Vendor Master Data (for Service Fee), Sales Contract, ITS User, Sales Parameters, Grower Master Data, GLA (Grower Licensing Agreement)</a:t>
            </a:r>
          </a:p>
        </p:txBody>
      </p:sp>
      <p:sp>
        <p:nvSpPr>
          <p:cNvPr id="43" name="Subtitle 5">
            <a:extLst>
              <a:ext uri="{FF2B5EF4-FFF2-40B4-BE49-F238E27FC236}">
                <a16:creationId xmlns:a16="http://schemas.microsoft.com/office/drawing/2014/main" id="{E8006FC0-2EA4-3A49-A892-DD9E08FDD615}"/>
              </a:ext>
            </a:extLst>
          </p:cNvPr>
          <p:cNvSpPr txBox="1">
            <a:spLocks/>
          </p:cNvSpPr>
          <p:nvPr/>
        </p:nvSpPr>
        <p:spPr bwMode="gray">
          <a:xfrm>
            <a:off x="1370132" y="3606621"/>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dirty="0">
                <a:solidFill>
                  <a:schemeClr val="tx1">
                    <a:lumMod val="65000"/>
                    <a:lumOff val="35000"/>
                  </a:schemeClr>
                </a:solidFill>
              </a:rPr>
              <a:t>Billing will be decoupled from ITS, so that ITS does not integrate directly with the Trait Owner’s ERP</a:t>
            </a:r>
            <a:br>
              <a:rPr lang="en-US" sz="1100" b="1" dirty="0">
                <a:solidFill>
                  <a:schemeClr val="tx1">
                    <a:lumMod val="65000"/>
                    <a:lumOff val="35000"/>
                  </a:schemeClr>
                </a:solidFill>
              </a:rPr>
            </a:br>
            <a:r>
              <a:rPr lang="en-US" sz="1100" dirty="0">
                <a:solidFill>
                  <a:schemeClr val="tx1">
                    <a:lumMod val="65000"/>
                    <a:lumOff val="35000"/>
                  </a:schemeClr>
                </a:solidFill>
              </a:rPr>
              <a:t>Each Trait Owner will trigger the billing for its own traits from its VC system</a:t>
            </a:r>
          </a:p>
        </p:txBody>
      </p:sp>
      <p:pic>
        <p:nvPicPr>
          <p:cNvPr id="44" name="Picture 43" descr="A close up of a logo&#10;&#10;Description automatically generated">
            <a:extLst>
              <a:ext uri="{FF2B5EF4-FFF2-40B4-BE49-F238E27FC236}">
                <a16:creationId xmlns:a16="http://schemas.microsoft.com/office/drawing/2014/main" id="{C8FCFD0B-ADA0-1E49-B376-976141F47FF4}"/>
              </a:ext>
            </a:extLst>
          </p:cNvPr>
          <p:cNvPicPr>
            <a:picLocks noChangeAspect="1"/>
          </p:cNvPicPr>
          <p:nvPr/>
        </p:nvPicPr>
        <p:blipFill>
          <a:blip r:embed="rId3"/>
          <a:stretch>
            <a:fillRect/>
          </a:stretch>
        </p:blipFill>
        <p:spPr>
          <a:xfrm>
            <a:off x="1060018" y="3606621"/>
            <a:ext cx="268952" cy="268952"/>
          </a:xfrm>
          <a:prstGeom prst="rect">
            <a:avLst/>
          </a:prstGeom>
        </p:spPr>
      </p:pic>
      <p:sp>
        <p:nvSpPr>
          <p:cNvPr id="39" name="Pentagon 38">
            <a:extLst>
              <a:ext uri="{FF2B5EF4-FFF2-40B4-BE49-F238E27FC236}">
                <a16:creationId xmlns:a16="http://schemas.microsoft.com/office/drawing/2014/main" id="{57E28480-92CD-2B44-ACEA-D086A9996656}"/>
              </a:ext>
            </a:extLst>
          </p:cNvPr>
          <p:cNvSpPr/>
          <p:nvPr/>
        </p:nvSpPr>
        <p:spPr bwMode="gray">
          <a:xfrm>
            <a:off x="987848" y="1491227"/>
            <a:ext cx="2137768" cy="972423"/>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ubtitle 5">
            <a:extLst>
              <a:ext uri="{FF2B5EF4-FFF2-40B4-BE49-F238E27FC236}">
                <a16:creationId xmlns:a16="http://schemas.microsoft.com/office/drawing/2014/main" id="{6B9A3ABA-00A3-0545-9724-865AEE66142C}"/>
              </a:ext>
            </a:extLst>
          </p:cNvPr>
          <p:cNvSpPr txBox="1">
            <a:spLocks/>
          </p:cNvSpPr>
          <p:nvPr/>
        </p:nvSpPr>
        <p:spPr bwMode="gray">
          <a:xfrm>
            <a:off x="30781" y="2543028"/>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FFC000"/>
                </a:solidFill>
              </a:rPr>
              <a:t>AS IS</a:t>
            </a:r>
            <a:endParaRPr lang="en-US">
              <a:solidFill>
                <a:srgbClr val="FFC000"/>
              </a:solidFill>
            </a:endParaRPr>
          </a:p>
        </p:txBody>
      </p:sp>
      <p:grpSp>
        <p:nvGrpSpPr>
          <p:cNvPr id="52" name="Group 51">
            <a:extLst>
              <a:ext uri="{FF2B5EF4-FFF2-40B4-BE49-F238E27FC236}">
                <a16:creationId xmlns:a16="http://schemas.microsoft.com/office/drawing/2014/main" id="{BE879B6E-B4C3-AF42-BCAA-32848F8086DA}"/>
              </a:ext>
            </a:extLst>
          </p:cNvPr>
          <p:cNvGrpSpPr/>
          <p:nvPr/>
        </p:nvGrpSpPr>
        <p:grpSpPr>
          <a:xfrm>
            <a:off x="3213461" y="1568823"/>
            <a:ext cx="1691612" cy="625399"/>
            <a:chOff x="2589788" y="1519337"/>
            <a:chExt cx="1691612" cy="625399"/>
          </a:xfrm>
        </p:grpSpPr>
        <p:sp>
          <p:nvSpPr>
            <p:cNvPr id="53" name="Subtitle 5">
              <a:extLst>
                <a:ext uri="{FF2B5EF4-FFF2-40B4-BE49-F238E27FC236}">
                  <a16:creationId xmlns:a16="http://schemas.microsoft.com/office/drawing/2014/main" id="{C7797FBC-1D59-A246-BC12-1F7F0DFA48FC}"/>
                </a:ext>
              </a:extLst>
            </p:cNvPr>
            <p:cNvSpPr txBox="1">
              <a:spLocks/>
            </p:cNvSpPr>
            <p:nvPr/>
          </p:nvSpPr>
          <p:spPr bwMode="gray">
            <a:xfrm>
              <a:off x="2589788" y="1519337"/>
              <a:ext cx="169161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Licensed Sales Revenue Recognition</a:t>
              </a:r>
              <a:endParaRPr lang="en-US" sz="1200">
                <a:solidFill>
                  <a:srgbClr val="FFFFCC"/>
                </a:solidFill>
              </a:endParaRPr>
            </a:p>
          </p:txBody>
        </p:sp>
        <p:sp>
          <p:nvSpPr>
            <p:cNvPr id="54" name="Subtitle 5">
              <a:extLst>
                <a:ext uri="{FF2B5EF4-FFF2-40B4-BE49-F238E27FC236}">
                  <a16:creationId xmlns:a16="http://schemas.microsoft.com/office/drawing/2014/main" id="{17034DD8-2CB0-FF4B-91C1-D92603962140}"/>
                </a:ext>
              </a:extLst>
            </p:cNvPr>
            <p:cNvSpPr txBox="1">
              <a:spLocks/>
            </p:cNvSpPr>
            <p:nvPr/>
          </p:nvSpPr>
          <p:spPr bwMode="gray">
            <a:xfrm>
              <a:off x="2604584" y="1892736"/>
              <a:ext cx="1469136"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revenue of trait royalties (collected from Multipliers) is recognized</a:t>
              </a:r>
            </a:p>
          </p:txBody>
        </p:sp>
      </p:grpSp>
      <p:grpSp>
        <p:nvGrpSpPr>
          <p:cNvPr id="55" name="Group 54">
            <a:extLst>
              <a:ext uri="{FF2B5EF4-FFF2-40B4-BE49-F238E27FC236}">
                <a16:creationId xmlns:a16="http://schemas.microsoft.com/office/drawing/2014/main" id="{E6C8D3AE-D455-7F40-AFCB-73D99C3B226B}"/>
              </a:ext>
            </a:extLst>
          </p:cNvPr>
          <p:cNvGrpSpPr/>
          <p:nvPr/>
        </p:nvGrpSpPr>
        <p:grpSpPr>
          <a:xfrm>
            <a:off x="7731007" y="1568823"/>
            <a:ext cx="1664748" cy="446114"/>
            <a:chOff x="6140062" y="1519337"/>
            <a:chExt cx="1791279" cy="446114"/>
          </a:xfrm>
        </p:grpSpPr>
        <p:sp>
          <p:nvSpPr>
            <p:cNvPr id="57" name="Subtitle 5">
              <a:extLst>
                <a:ext uri="{FF2B5EF4-FFF2-40B4-BE49-F238E27FC236}">
                  <a16:creationId xmlns:a16="http://schemas.microsoft.com/office/drawing/2014/main" id="{772BFDDF-9429-524A-9A31-641526F34246}"/>
                </a:ext>
              </a:extLst>
            </p:cNvPr>
            <p:cNvSpPr txBox="1">
              <a:spLocks/>
            </p:cNvSpPr>
            <p:nvPr/>
          </p:nvSpPr>
          <p:spPr bwMode="gray">
            <a:xfrm>
              <a:off x="6141871" y="1519337"/>
              <a:ext cx="178947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Service Fee (Sales)</a:t>
              </a:r>
              <a:endParaRPr lang="en-US" sz="1200">
                <a:solidFill>
                  <a:srgbClr val="FFFFCC"/>
                </a:solidFill>
              </a:endParaRPr>
            </a:p>
          </p:txBody>
        </p:sp>
        <p:sp>
          <p:nvSpPr>
            <p:cNvPr id="58" name="Subtitle 5">
              <a:extLst>
                <a:ext uri="{FF2B5EF4-FFF2-40B4-BE49-F238E27FC236}">
                  <a16:creationId xmlns:a16="http://schemas.microsoft.com/office/drawing/2014/main" id="{547887BF-3189-C74C-80A5-559243AB548A}"/>
                </a:ext>
              </a:extLst>
            </p:cNvPr>
            <p:cNvSpPr txBox="1">
              <a:spLocks/>
            </p:cNvSpPr>
            <p:nvPr/>
          </p:nvSpPr>
          <p:spPr bwMode="gray">
            <a:xfrm>
              <a:off x="6140062" y="1713451"/>
              <a:ext cx="146166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or Dealer receives a service fee for the data reported in the system</a:t>
              </a:r>
            </a:p>
          </p:txBody>
        </p:sp>
      </p:grpSp>
      <p:grpSp>
        <p:nvGrpSpPr>
          <p:cNvPr id="59" name="Group 58">
            <a:extLst>
              <a:ext uri="{FF2B5EF4-FFF2-40B4-BE49-F238E27FC236}">
                <a16:creationId xmlns:a16="http://schemas.microsoft.com/office/drawing/2014/main" id="{D8F7E0F1-872F-9745-B329-D2F17757332C}"/>
              </a:ext>
            </a:extLst>
          </p:cNvPr>
          <p:cNvGrpSpPr/>
          <p:nvPr/>
        </p:nvGrpSpPr>
        <p:grpSpPr>
          <a:xfrm>
            <a:off x="9668055" y="1568823"/>
            <a:ext cx="1795141" cy="446114"/>
            <a:chOff x="8295769" y="1519337"/>
            <a:chExt cx="1795141" cy="446114"/>
          </a:xfrm>
        </p:grpSpPr>
        <p:sp>
          <p:nvSpPr>
            <p:cNvPr id="60" name="Subtitle 5">
              <a:extLst>
                <a:ext uri="{FF2B5EF4-FFF2-40B4-BE49-F238E27FC236}">
                  <a16:creationId xmlns:a16="http://schemas.microsoft.com/office/drawing/2014/main" id="{0CF34D7C-9284-6349-B75F-A69BB55EC40A}"/>
                </a:ext>
              </a:extLst>
            </p:cNvPr>
            <p:cNvSpPr txBox="1">
              <a:spLocks/>
            </p:cNvSpPr>
            <p:nvPr/>
          </p:nvSpPr>
          <p:spPr bwMode="gray">
            <a:xfrm>
              <a:off x="8295770" y="1519337"/>
              <a:ext cx="131117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Value Share</a:t>
              </a:r>
              <a:endParaRPr lang="en-US" sz="1200">
                <a:solidFill>
                  <a:srgbClr val="FFFFCC"/>
                </a:solidFill>
              </a:endParaRPr>
            </a:p>
          </p:txBody>
        </p:sp>
        <p:sp>
          <p:nvSpPr>
            <p:cNvPr id="61" name="Subtitle 5">
              <a:extLst>
                <a:ext uri="{FF2B5EF4-FFF2-40B4-BE49-F238E27FC236}">
                  <a16:creationId xmlns:a16="http://schemas.microsoft.com/office/drawing/2014/main" id="{C4D3784C-AC88-C242-BF1F-B1B3EF523AD6}"/>
                </a:ext>
              </a:extLst>
            </p:cNvPr>
            <p:cNvSpPr txBox="1">
              <a:spLocks/>
            </p:cNvSpPr>
            <p:nvPr/>
          </p:nvSpPr>
          <p:spPr bwMode="gray">
            <a:xfrm>
              <a:off x="8295769" y="1713451"/>
              <a:ext cx="1795141"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Obtainer receives an incentive proportional to the share of its germplasm within the trait’s market share</a:t>
              </a:r>
            </a:p>
          </p:txBody>
        </p:sp>
      </p:grpSp>
      <p:sp>
        <p:nvSpPr>
          <p:cNvPr id="62" name="Subtitle 5">
            <a:extLst>
              <a:ext uri="{FF2B5EF4-FFF2-40B4-BE49-F238E27FC236}">
                <a16:creationId xmlns:a16="http://schemas.microsoft.com/office/drawing/2014/main" id="{A13228A6-9CBC-5848-9F4F-EDEE5B0FD41A}"/>
              </a:ext>
            </a:extLst>
          </p:cNvPr>
          <p:cNvSpPr txBox="1">
            <a:spLocks/>
          </p:cNvSpPr>
          <p:nvPr/>
        </p:nvSpPr>
        <p:spPr bwMode="gray">
          <a:xfrm>
            <a:off x="1370132" y="2543027"/>
            <a:ext cx="1404000" cy="602293"/>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Billing is coupled with ITS and for only one trait</a:t>
            </a:r>
            <a:endParaRPr lang="en-US" sz="1200">
              <a:solidFill>
                <a:schemeClr val="tx1">
                  <a:lumMod val="65000"/>
                  <a:lumOff val="35000"/>
                </a:schemeClr>
              </a:solidFill>
            </a:endParaRPr>
          </a:p>
        </p:txBody>
      </p:sp>
      <p:sp>
        <p:nvSpPr>
          <p:cNvPr id="63" name="Subtitle 5">
            <a:extLst>
              <a:ext uri="{FF2B5EF4-FFF2-40B4-BE49-F238E27FC236}">
                <a16:creationId xmlns:a16="http://schemas.microsoft.com/office/drawing/2014/main" id="{85961F3A-83BA-2B4D-96B4-594E26E1D608}"/>
              </a:ext>
            </a:extLst>
          </p:cNvPr>
          <p:cNvSpPr txBox="1">
            <a:spLocks/>
          </p:cNvSpPr>
          <p:nvPr/>
        </p:nvSpPr>
        <p:spPr bwMode="gray">
          <a:xfrm>
            <a:off x="3497906" y="2543028"/>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RR is coupled with ITS and for only one trait</a:t>
            </a:r>
            <a:endParaRPr lang="en-US" sz="1200">
              <a:solidFill>
                <a:schemeClr val="tx1">
                  <a:lumMod val="65000"/>
                  <a:lumOff val="35000"/>
                </a:schemeClr>
              </a:solidFill>
            </a:endParaRPr>
          </a:p>
        </p:txBody>
      </p:sp>
      <p:sp>
        <p:nvSpPr>
          <p:cNvPr id="64" name="Subtitle 5">
            <a:extLst>
              <a:ext uri="{FF2B5EF4-FFF2-40B4-BE49-F238E27FC236}">
                <a16:creationId xmlns:a16="http://schemas.microsoft.com/office/drawing/2014/main" id="{0B8155E7-7779-B04F-B435-BA92F7DAEBD9}"/>
              </a:ext>
            </a:extLst>
          </p:cNvPr>
          <p:cNvSpPr txBox="1">
            <a:spLocks/>
          </p:cNvSpPr>
          <p:nvPr/>
        </p:nvSpPr>
        <p:spPr bwMode="gray">
          <a:xfrm>
            <a:off x="5492055" y="2543028"/>
            <a:ext cx="1800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Sales have only one trait and from the same Trait Owner</a:t>
            </a:r>
            <a:endParaRPr lang="en-US" sz="1200">
              <a:solidFill>
                <a:schemeClr val="tx1">
                  <a:lumMod val="65000"/>
                  <a:lumOff val="35000"/>
                </a:schemeClr>
              </a:solidFill>
            </a:endParaRPr>
          </a:p>
        </p:txBody>
      </p:sp>
      <p:sp>
        <p:nvSpPr>
          <p:cNvPr id="65" name="Subtitle 5">
            <a:extLst>
              <a:ext uri="{FF2B5EF4-FFF2-40B4-BE49-F238E27FC236}">
                <a16:creationId xmlns:a16="http://schemas.microsoft.com/office/drawing/2014/main" id="{CA1C9F99-2BF2-A14F-8B04-B1624AE136E0}"/>
              </a:ext>
            </a:extLst>
          </p:cNvPr>
          <p:cNvSpPr txBox="1">
            <a:spLocks/>
          </p:cNvSpPr>
          <p:nvPr/>
        </p:nvSpPr>
        <p:spPr bwMode="gray">
          <a:xfrm>
            <a:off x="9879591" y="2543028"/>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Value Share Accrual is coupled with ITS and for only one trait</a:t>
            </a:r>
            <a:endParaRPr lang="en-US" sz="1200">
              <a:solidFill>
                <a:schemeClr val="tx1">
                  <a:lumMod val="65000"/>
                  <a:lumOff val="35000"/>
                </a:schemeClr>
              </a:solidFill>
            </a:endParaRPr>
          </a:p>
        </p:txBody>
      </p:sp>
      <p:sp>
        <p:nvSpPr>
          <p:cNvPr id="71" name="Subtitle 5">
            <a:extLst>
              <a:ext uri="{FF2B5EF4-FFF2-40B4-BE49-F238E27FC236}">
                <a16:creationId xmlns:a16="http://schemas.microsoft.com/office/drawing/2014/main" id="{5EC5C487-0037-6A44-85CA-5BAA0E1F9055}"/>
              </a:ext>
            </a:extLst>
          </p:cNvPr>
          <p:cNvSpPr txBox="1">
            <a:spLocks/>
          </p:cNvSpPr>
          <p:nvPr/>
        </p:nvSpPr>
        <p:spPr bwMode="gray">
          <a:xfrm>
            <a:off x="30781" y="3582982"/>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66B512"/>
                </a:solidFill>
              </a:rPr>
              <a:t>TO BE</a:t>
            </a:r>
            <a:endParaRPr lang="en-US">
              <a:solidFill>
                <a:srgbClr val="66B512"/>
              </a:solidFill>
            </a:endParaRPr>
          </a:p>
        </p:txBody>
      </p:sp>
      <p:pic>
        <p:nvPicPr>
          <p:cNvPr id="72" name="Picture 71">
            <a:extLst>
              <a:ext uri="{FF2B5EF4-FFF2-40B4-BE49-F238E27FC236}">
                <a16:creationId xmlns:a16="http://schemas.microsoft.com/office/drawing/2014/main" id="{98F50BA5-15F6-0240-81B7-19E32C492881}"/>
              </a:ext>
            </a:extLst>
          </p:cNvPr>
          <p:cNvPicPr>
            <a:picLocks noChangeAspect="1"/>
          </p:cNvPicPr>
          <p:nvPr/>
        </p:nvPicPr>
        <p:blipFill>
          <a:blip r:embed="rId4"/>
          <a:stretch>
            <a:fillRect/>
          </a:stretch>
        </p:blipFill>
        <p:spPr>
          <a:xfrm>
            <a:off x="3175982" y="2543028"/>
            <a:ext cx="264836" cy="264836"/>
          </a:xfrm>
          <a:prstGeom prst="rect">
            <a:avLst/>
          </a:prstGeom>
        </p:spPr>
      </p:pic>
      <p:pic>
        <p:nvPicPr>
          <p:cNvPr id="73" name="Picture 72">
            <a:extLst>
              <a:ext uri="{FF2B5EF4-FFF2-40B4-BE49-F238E27FC236}">
                <a16:creationId xmlns:a16="http://schemas.microsoft.com/office/drawing/2014/main" id="{9BCAE62C-FEF9-654B-86FF-B67DAB6A144E}"/>
              </a:ext>
            </a:extLst>
          </p:cNvPr>
          <p:cNvPicPr>
            <a:picLocks noChangeAspect="1"/>
          </p:cNvPicPr>
          <p:nvPr/>
        </p:nvPicPr>
        <p:blipFill>
          <a:blip r:embed="rId4"/>
          <a:stretch>
            <a:fillRect/>
          </a:stretch>
        </p:blipFill>
        <p:spPr>
          <a:xfrm>
            <a:off x="5182250" y="2543028"/>
            <a:ext cx="264836" cy="264836"/>
          </a:xfrm>
          <a:prstGeom prst="rect">
            <a:avLst/>
          </a:prstGeom>
        </p:spPr>
      </p:pic>
      <p:pic>
        <p:nvPicPr>
          <p:cNvPr id="74" name="Picture 73">
            <a:extLst>
              <a:ext uri="{FF2B5EF4-FFF2-40B4-BE49-F238E27FC236}">
                <a16:creationId xmlns:a16="http://schemas.microsoft.com/office/drawing/2014/main" id="{68E3F74B-DB6F-424E-9946-9293B7140F93}"/>
              </a:ext>
            </a:extLst>
          </p:cNvPr>
          <p:cNvPicPr>
            <a:picLocks noChangeAspect="1"/>
          </p:cNvPicPr>
          <p:nvPr/>
        </p:nvPicPr>
        <p:blipFill>
          <a:blip r:embed="rId4"/>
          <a:stretch>
            <a:fillRect/>
          </a:stretch>
        </p:blipFill>
        <p:spPr>
          <a:xfrm>
            <a:off x="9582366" y="2543028"/>
            <a:ext cx="264836" cy="264836"/>
          </a:xfrm>
          <a:prstGeom prst="rect">
            <a:avLst/>
          </a:prstGeom>
        </p:spPr>
      </p:pic>
      <p:pic>
        <p:nvPicPr>
          <p:cNvPr id="76" name="Picture 75">
            <a:extLst>
              <a:ext uri="{FF2B5EF4-FFF2-40B4-BE49-F238E27FC236}">
                <a16:creationId xmlns:a16="http://schemas.microsoft.com/office/drawing/2014/main" id="{1D6BDDF7-D598-5F4E-948B-FB8885FF0F59}"/>
              </a:ext>
            </a:extLst>
          </p:cNvPr>
          <p:cNvPicPr>
            <a:picLocks noChangeAspect="1"/>
          </p:cNvPicPr>
          <p:nvPr/>
        </p:nvPicPr>
        <p:blipFill>
          <a:blip r:embed="rId4"/>
          <a:stretch>
            <a:fillRect/>
          </a:stretch>
        </p:blipFill>
        <p:spPr>
          <a:xfrm>
            <a:off x="1060018" y="2543028"/>
            <a:ext cx="264836" cy="264836"/>
          </a:xfrm>
          <a:prstGeom prst="rect">
            <a:avLst/>
          </a:prstGeom>
        </p:spPr>
      </p:pic>
      <p:grpSp>
        <p:nvGrpSpPr>
          <p:cNvPr id="77" name="Group 76">
            <a:extLst>
              <a:ext uri="{FF2B5EF4-FFF2-40B4-BE49-F238E27FC236}">
                <a16:creationId xmlns:a16="http://schemas.microsoft.com/office/drawing/2014/main" id="{5ECA8E14-3342-B342-AC09-B8E88517EF5A}"/>
              </a:ext>
            </a:extLst>
          </p:cNvPr>
          <p:cNvGrpSpPr/>
          <p:nvPr/>
        </p:nvGrpSpPr>
        <p:grpSpPr>
          <a:xfrm>
            <a:off x="1087249" y="1568823"/>
            <a:ext cx="1617930" cy="446114"/>
            <a:chOff x="1115748" y="1519337"/>
            <a:chExt cx="1617930" cy="446114"/>
          </a:xfrm>
        </p:grpSpPr>
        <p:sp>
          <p:nvSpPr>
            <p:cNvPr id="78" name="Subtitle 5">
              <a:extLst>
                <a:ext uri="{FF2B5EF4-FFF2-40B4-BE49-F238E27FC236}">
                  <a16:creationId xmlns:a16="http://schemas.microsoft.com/office/drawing/2014/main" id="{5B93C7B9-1053-BC4B-BA03-B5D53810B9EF}"/>
                </a:ext>
              </a:extLst>
            </p:cNvPr>
            <p:cNvSpPr txBox="1">
              <a:spLocks/>
            </p:cNvSpPr>
            <p:nvPr/>
          </p:nvSpPr>
          <p:spPr bwMode="gray">
            <a:xfrm>
              <a:off x="1115748" y="1519337"/>
              <a:ext cx="1617930" cy="23597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Licensed Sales Billing</a:t>
              </a:r>
              <a:endParaRPr lang="en-US" sz="1200">
                <a:solidFill>
                  <a:srgbClr val="FFFFCC"/>
                </a:solidFill>
              </a:endParaRPr>
            </a:p>
          </p:txBody>
        </p:sp>
        <p:sp>
          <p:nvSpPr>
            <p:cNvPr id="79" name="Subtitle 5">
              <a:extLst>
                <a:ext uri="{FF2B5EF4-FFF2-40B4-BE49-F238E27FC236}">
                  <a16:creationId xmlns:a16="http://schemas.microsoft.com/office/drawing/2014/main" id="{F59EC4B6-EB2A-2645-A488-E0E3943A37F4}"/>
                </a:ext>
              </a:extLst>
            </p:cNvPr>
            <p:cNvSpPr txBox="1">
              <a:spLocks/>
            </p:cNvSpPr>
            <p:nvPr/>
          </p:nvSpPr>
          <p:spPr bwMode="gray">
            <a:xfrm>
              <a:off x="1128880" y="1713451"/>
              <a:ext cx="1184756"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a:t>
              </a:r>
              <a:br>
                <a:rPr lang="en-US" sz="1000">
                  <a:solidFill>
                    <a:srgbClr val="FFFFCC"/>
                  </a:solidFill>
                </a:rPr>
              </a:br>
              <a:r>
                <a:rPr lang="en-US" sz="1000">
                  <a:solidFill>
                    <a:srgbClr val="FFFFCC"/>
                  </a:solidFill>
                </a:rPr>
                <a:t>is billed for the licensed seed sales (trait royalties)</a:t>
              </a:r>
            </a:p>
          </p:txBody>
        </p:sp>
      </p:grpSp>
      <p:sp>
        <p:nvSpPr>
          <p:cNvPr id="80" name="Subtitle 5">
            <a:extLst>
              <a:ext uri="{FF2B5EF4-FFF2-40B4-BE49-F238E27FC236}">
                <a16:creationId xmlns:a16="http://schemas.microsoft.com/office/drawing/2014/main" id="{70202630-58B5-424D-AB47-13CBAB860E39}"/>
              </a:ext>
            </a:extLst>
          </p:cNvPr>
          <p:cNvSpPr txBox="1">
            <a:spLocks/>
          </p:cNvSpPr>
          <p:nvPr/>
        </p:nvSpPr>
        <p:spPr bwMode="gray">
          <a:xfrm>
            <a:off x="5153500" y="1568823"/>
            <a:ext cx="1360405" cy="15555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Sale Adjustment</a:t>
            </a:r>
            <a:endParaRPr lang="en-US" sz="1200">
              <a:solidFill>
                <a:srgbClr val="FFFFCC"/>
              </a:solidFill>
            </a:endParaRPr>
          </a:p>
        </p:txBody>
      </p:sp>
      <p:sp>
        <p:nvSpPr>
          <p:cNvPr id="81" name="Subtitle 5">
            <a:extLst>
              <a:ext uri="{FF2B5EF4-FFF2-40B4-BE49-F238E27FC236}">
                <a16:creationId xmlns:a16="http://schemas.microsoft.com/office/drawing/2014/main" id="{DBACFDEC-DD51-824B-B62F-079ADD30E8D2}"/>
              </a:ext>
            </a:extLst>
          </p:cNvPr>
          <p:cNvSpPr txBox="1">
            <a:spLocks/>
          </p:cNvSpPr>
          <p:nvPr/>
        </p:nvSpPr>
        <p:spPr bwMode="gray">
          <a:xfrm>
            <a:off x="5153501" y="1762937"/>
            <a:ext cx="2104202" cy="431238"/>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 edits a sale that was already billed (reports a volume increase or requests approval for a volume decrease – including returns)</a:t>
            </a:r>
          </a:p>
        </p:txBody>
      </p:sp>
      <p:cxnSp>
        <p:nvCxnSpPr>
          <p:cNvPr id="86" name="Straight Connector 85">
            <a:extLst>
              <a:ext uri="{FF2B5EF4-FFF2-40B4-BE49-F238E27FC236}">
                <a16:creationId xmlns:a16="http://schemas.microsoft.com/office/drawing/2014/main" id="{B9E384BB-E56F-B049-9C21-565E47808085}"/>
              </a:ext>
            </a:extLst>
          </p:cNvPr>
          <p:cNvCxnSpPr/>
          <p:nvPr/>
        </p:nvCxnSpPr>
        <p:spPr bwMode="gray">
          <a:xfrm>
            <a:off x="1687390" y="333630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F5C4AD-36B6-E647-8EBA-9986DEFB2143}"/>
              </a:ext>
            </a:extLst>
          </p:cNvPr>
          <p:cNvCxnSpPr/>
          <p:nvPr/>
        </p:nvCxnSpPr>
        <p:spPr bwMode="gray">
          <a:xfrm>
            <a:off x="3867732" y="333630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Subtitle 5">
            <a:extLst>
              <a:ext uri="{FF2B5EF4-FFF2-40B4-BE49-F238E27FC236}">
                <a16:creationId xmlns:a16="http://schemas.microsoft.com/office/drawing/2014/main" id="{0DFA0456-282C-B14B-B9A2-99238158A17F}"/>
              </a:ext>
            </a:extLst>
          </p:cNvPr>
          <p:cNvSpPr txBox="1">
            <a:spLocks/>
          </p:cNvSpPr>
          <p:nvPr/>
        </p:nvSpPr>
        <p:spPr bwMode="gray">
          <a:xfrm>
            <a:off x="7964261" y="2543028"/>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No automation provided by ITS</a:t>
            </a:r>
            <a:endParaRPr lang="en-US" sz="1200">
              <a:solidFill>
                <a:schemeClr val="tx1">
                  <a:lumMod val="65000"/>
                  <a:lumOff val="35000"/>
                </a:schemeClr>
              </a:solidFill>
            </a:endParaRPr>
          </a:p>
        </p:txBody>
      </p:sp>
      <p:pic>
        <p:nvPicPr>
          <p:cNvPr id="90" name="Picture 89">
            <a:extLst>
              <a:ext uri="{FF2B5EF4-FFF2-40B4-BE49-F238E27FC236}">
                <a16:creationId xmlns:a16="http://schemas.microsoft.com/office/drawing/2014/main" id="{1DC9C0A9-3934-F643-B91E-ED69C076052D}"/>
              </a:ext>
            </a:extLst>
          </p:cNvPr>
          <p:cNvPicPr>
            <a:picLocks noChangeAspect="1"/>
          </p:cNvPicPr>
          <p:nvPr/>
        </p:nvPicPr>
        <p:blipFill>
          <a:blip r:embed="rId4"/>
          <a:stretch>
            <a:fillRect/>
          </a:stretch>
        </p:blipFill>
        <p:spPr>
          <a:xfrm>
            <a:off x="7654455" y="2543028"/>
            <a:ext cx="264836" cy="264836"/>
          </a:xfrm>
          <a:prstGeom prst="rect">
            <a:avLst/>
          </a:prstGeom>
        </p:spPr>
      </p:pic>
      <p:cxnSp>
        <p:nvCxnSpPr>
          <p:cNvPr id="91" name="Straight Connector 90">
            <a:extLst>
              <a:ext uri="{FF2B5EF4-FFF2-40B4-BE49-F238E27FC236}">
                <a16:creationId xmlns:a16="http://schemas.microsoft.com/office/drawing/2014/main" id="{B525B1C6-30DD-CB43-B0A3-47C86FA2660F}"/>
              </a:ext>
            </a:extLst>
          </p:cNvPr>
          <p:cNvCxnSpPr/>
          <p:nvPr/>
        </p:nvCxnSpPr>
        <p:spPr bwMode="gray">
          <a:xfrm>
            <a:off x="8346453" y="333630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E4762E3-02D0-984C-8B18-7B125B1F4817}"/>
              </a:ext>
            </a:extLst>
          </p:cNvPr>
          <p:cNvCxnSpPr/>
          <p:nvPr/>
        </p:nvCxnSpPr>
        <p:spPr bwMode="gray">
          <a:xfrm>
            <a:off x="10342968" y="333630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Subtitle 5">
            <a:extLst>
              <a:ext uri="{FF2B5EF4-FFF2-40B4-BE49-F238E27FC236}">
                <a16:creationId xmlns:a16="http://schemas.microsoft.com/office/drawing/2014/main" id="{5DE31160-6A9F-9449-B11C-A7ACBA22BF14}"/>
              </a:ext>
            </a:extLst>
          </p:cNvPr>
          <p:cNvSpPr txBox="1">
            <a:spLocks/>
          </p:cNvSpPr>
          <p:nvPr/>
        </p:nvSpPr>
        <p:spPr bwMode="gray">
          <a:xfrm>
            <a:off x="3496546" y="3606621"/>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dirty="0">
                <a:solidFill>
                  <a:schemeClr val="tx1">
                    <a:lumMod val="65000"/>
                    <a:lumOff val="35000"/>
                  </a:schemeClr>
                </a:solidFill>
              </a:rPr>
              <a:t>RR will be decoupled from ITS, so that ITS does not integrate directly with the Trait Owner’s ERP</a:t>
            </a:r>
            <a:br>
              <a:rPr lang="en-US" sz="1100" b="1" dirty="0">
                <a:solidFill>
                  <a:schemeClr val="tx1">
                    <a:lumMod val="65000"/>
                    <a:lumOff val="35000"/>
                  </a:schemeClr>
                </a:solidFill>
              </a:rPr>
            </a:br>
            <a:endParaRPr lang="en-US" sz="1100" b="1" dirty="0">
              <a:solidFill>
                <a:schemeClr val="tx1">
                  <a:lumMod val="65000"/>
                  <a:lumOff val="35000"/>
                </a:schemeClr>
              </a:solidFill>
            </a:endParaRPr>
          </a:p>
        </p:txBody>
      </p:sp>
      <p:pic>
        <p:nvPicPr>
          <p:cNvPr id="95" name="Picture 94" descr="A close up of a logo&#10;&#10;Description automatically generated">
            <a:extLst>
              <a:ext uri="{FF2B5EF4-FFF2-40B4-BE49-F238E27FC236}">
                <a16:creationId xmlns:a16="http://schemas.microsoft.com/office/drawing/2014/main" id="{883F02FD-194A-B145-B189-1F3C563E1397}"/>
              </a:ext>
            </a:extLst>
          </p:cNvPr>
          <p:cNvPicPr>
            <a:picLocks noChangeAspect="1"/>
          </p:cNvPicPr>
          <p:nvPr/>
        </p:nvPicPr>
        <p:blipFill>
          <a:blip r:embed="rId3"/>
          <a:stretch>
            <a:fillRect/>
          </a:stretch>
        </p:blipFill>
        <p:spPr>
          <a:xfrm>
            <a:off x="3175982" y="3606621"/>
            <a:ext cx="268952" cy="268952"/>
          </a:xfrm>
          <a:prstGeom prst="rect">
            <a:avLst/>
          </a:prstGeom>
        </p:spPr>
      </p:pic>
      <p:sp>
        <p:nvSpPr>
          <p:cNvPr id="98" name="Subtitle 5">
            <a:extLst>
              <a:ext uri="{FF2B5EF4-FFF2-40B4-BE49-F238E27FC236}">
                <a16:creationId xmlns:a16="http://schemas.microsoft.com/office/drawing/2014/main" id="{180AF45C-72AF-6B45-8D94-C08D179CC7FA}"/>
              </a:ext>
            </a:extLst>
          </p:cNvPr>
          <p:cNvSpPr txBox="1">
            <a:spLocks/>
          </p:cNvSpPr>
          <p:nvPr/>
        </p:nvSpPr>
        <p:spPr bwMode="gray">
          <a:xfrm>
            <a:off x="5492055" y="3606621"/>
            <a:ext cx="1800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dirty="0">
                <a:solidFill>
                  <a:schemeClr val="tx1">
                    <a:lumMod val="65000"/>
                    <a:lumOff val="35000"/>
                  </a:schemeClr>
                </a:solidFill>
              </a:rPr>
              <a:t>Multiplier will need to adjust sales with different traits in the same sale, from multiple Trait Owners</a:t>
            </a:r>
          </a:p>
          <a:p>
            <a:r>
              <a:rPr lang="en-US" sz="1100" b="1" dirty="0">
                <a:solidFill>
                  <a:schemeClr val="tx1">
                    <a:lumMod val="65000"/>
                    <a:lumOff val="35000"/>
                  </a:schemeClr>
                </a:solidFill>
              </a:rPr>
              <a:t>Volume decrease requests will be submitted to the Commercial Hierarchy of the Consortium</a:t>
            </a:r>
          </a:p>
          <a:p>
            <a:r>
              <a:rPr lang="en-US" sz="1100" dirty="0">
                <a:solidFill>
                  <a:schemeClr val="tx1">
                    <a:lumMod val="65000"/>
                    <a:lumOff val="35000"/>
                  </a:schemeClr>
                </a:solidFill>
              </a:rPr>
              <a:t>The Trait Owner will need to manage the financial / monetary implication in their Trait Owner Systems</a:t>
            </a:r>
          </a:p>
        </p:txBody>
      </p:sp>
      <p:pic>
        <p:nvPicPr>
          <p:cNvPr id="99" name="Picture 98" descr="A close up of a logo&#10;&#10;Description automatically generated">
            <a:extLst>
              <a:ext uri="{FF2B5EF4-FFF2-40B4-BE49-F238E27FC236}">
                <a16:creationId xmlns:a16="http://schemas.microsoft.com/office/drawing/2014/main" id="{65F50F3E-6EF1-D747-897F-B157E3F7CA09}"/>
              </a:ext>
            </a:extLst>
          </p:cNvPr>
          <p:cNvPicPr>
            <a:picLocks noChangeAspect="1"/>
          </p:cNvPicPr>
          <p:nvPr/>
        </p:nvPicPr>
        <p:blipFill>
          <a:blip r:embed="rId3"/>
          <a:stretch>
            <a:fillRect/>
          </a:stretch>
        </p:blipFill>
        <p:spPr>
          <a:xfrm>
            <a:off x="5182250" y="3606621"/>
            <a:ext cx="268952" cy="268952"/>
          </a:xfrm>
          <a:prstGeom prst="rect">
            <a:avLst/>
          </a:prstGeom>
        </p:spPr>
      </p:pic>
      <p:sp>
        <p:nvSpPr>
          <p:cNvPr id="102" name="Subtitle 5">
            <a:extLst>
              <a:ext uri="{FF2B5EF4-FFF2-40B4-BE49-F238E27FC236}">
                <a16:creationId xmlns:a16="http://schemas.microsoft.com/office/drawing/2014/main" id="{23E8652E-5E85-4046-A503-78D1D7664E55}"/>
              </a:ext>
            </a:extLst>
          </p:cNvPr>
          <p:cNvSpPr txBox="1">
            <a:spLocks/>
          </p:cNvSpPr>
          <p:nvPr/>
        </p:nvSpPr>
        <p:spPr bwMode="gray">
          <a:xfrm>
            <a:off x="7964261" y="3606621"/>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dirty="0">
                <a:solidFill>
                  <a:schemeClr val="tx1">
                    <a:lumMod val="65000"/>
                    <a:lumOff val="35000"/>
                  </a:schemeClr>
                </a:solidFill>
              </a:rPr>
              <a:t>Calculation automation should be estimated.</a:t>
            </a:r>
          </a:p>
        </p:txBody>
      </p:sp>
      <p:pic>
        <p:nvPicPr>
          <p:cNvPr id="103" name="Picture 102" descr="A close up of a logo&#10;&#10;Description automatically generated">
            <a:extLst>
              <a:ext uri="{FF2B5EF4-FFF2-40B4-BE49-F238E27FC236}">
                <a16:creationId xmlns:a16="http://schemas.microsoft.com/office/drawing/2014/main" id="{07EF7DB2-E859-7C47-B71D-E8AD27A7B920}"/>
              </a:ext>
            </a:extLst>
          </p:cNvPr>
          <p:cNvPicPr>
            <a:picLocks noChangeAspect="1"/>
          </p:cNvPicPr>
          <p:nvPr/>
        </p:nvPicPr>
        <p:blipFill>
          <a:blip r:embed="rId3"/>
          <a:stretch>
            <a:fillRect/>
          </a:stretch>
        </p:blipFill>
        <p:spPr>
          <a:xfrm>
            <a:off x="7654455" y="3606621"/>
            <a:ext cx="268952" cy="268952"/>
          </a:xfrm>
          <a:prstGeom prst="rect">
            <a:avLst/>
          </a:prstGeom>
        </p:spPr>
      </p:pic>
      <p:sp>
        <p:nvSpPr>
          <p:cNvPr id="106" name="Subtitle 5">
            <a:extLst>
              <a:ext uri="{FF2B5EF4-FFF2-40B4-BE49-F238E27FC236}">
                <a16:creationId xmlns:a16="http://schemas.microsoft.com/office/drawing/2014/main" id="{88C9FF3A-6BF7-4B4B-975F-D3DAFAEA1CE0}"/>
              </a:ext>
            </a:extLst>
          </p:cNvPr>
          <p:cNvSpPr txBox="1">
            <a:spLocks/>
          </p:cNvSpPr>
          <p:nvPr/>
        </p:nvSpPr>
        <p:spPr bwMode="gray">
          <a:xfrm>
            <a:off x="9879591" y="3606621"/>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dirty="0">
                <a:solidFill>
                  <a:schemeClr val="tx1">
                    <a:lumMod val="65000"/>
                    <a:lumOff val="35000"/>
                  </a:schemeClr>
                </a:solidFill>
              </a:rPr>
              <a:t>Value Share Accrual (VSA) will be decoupled from ITS, so that ITS does not integrate directly with the Trait Owner’s ERP</a:t>
            </a:r>
          </a:p>
        </p:txBody>
      </p:sp>
      <p:pic>
        <p:nvPicPr>
          <p:cNvPr id="107" name="Picture 106" descr="A close up of a logo&#10;&#10;Description automatically generated">
            <a:extLst>
              <a:ext uri="{FF2B5EF4-FFF2-40B4-BE49-F238E27FC236}">
                <a16:creationId xmlns:a16="http://schemas.microsoft.com/office/drawing/2014/main" id="{C4F2D94C-576B-7640-A698-32140AFB085C}"/>
              </a:ext>
            </a:extLst>
          </p:cNvPr>
          <p:cNvPicPr>
            <a:picLocks noChangeAspect="1"/>
          </p:cNvPicPr>
          <p:nvPr/>
        </p:nvPicPr>
        <p:blipFill>
          <a:blip r:embed="rId3"/>
          <a:stretch>
            <a:fillRect/>
          </a:stretch>
        </p:blipFill>
        <p:spPr>
          <a:xfrm>
            <a:off x="9582366" y="3606621"/>
            <a:ext cx="268952" cy="268952"/>
          </a:xfrm>
          <a:prstGeom prst="rect">
            <a:avLst/>
          </a:prstGeom>
        </p:spPr>
      </p:pic>
      <p:sp>
        <p:nvSpPr>
          <p:cNvPr id="68" name="Subtitle 5">
            <a:extLst>
              <a:ext uri="{FF2B5EF4-FFF2-40B4-BE49-F238E27FC236}">
                <a16:creationId xmlns:a16="http://schemas.microsoft.com/office/drawing/2014/main" id="{8B1B539E-BF96-E24F-9F8F-F79566175112}"/>
              </a:ext>
            </a:extLst>
          </p:cNvPr>
          <p:cNvSpPr txBox="1">
            <a:spLocks/>
          </p:cNvSpPr>
          <p:nvPr/>
        </p:nvSpPr>
        <p:spPr bwMode="gray">
          <a:xfrm>
            <a:off x="1370132" y="5885083"/>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a:solidFill>
                  <a:schemeClr val="bg1">
                    <a:lumMod val="50000"/>
                  </a:schemeClr>
                </a:solidFill>
              </a:rPr>
              <a:t>Minimum billing data (Yes/No </a:t>
            </a:r>
            <a:r>
              <a:rPr lang="en-US" sz="1200">
                <a:solidFill>
                  <a:srgbClr val="7F7F7F"/>
                </a:solidFill>
              </a:rPr>
              <a:t>and</a:t>
            </a:r>
            <a:r>
              <a:rPr lang="en-US" sz="1200">
                <a:solidFill>
                  <a:schemeClr val="bg1">
                    <a:lumMod val="50000"/>
                  </a:schemeClr>
                </a:solidFill>
              </a:rPr>
              <a:t> Payment Status) will be sent to ITS</a:t>
            </a:r>
          </a:p>
        </p:txBody>
      </p:sp>
      <p:pic>
        <p:nvPicPr>
          <p:cNvPr id="69" name="Picture 68">
            <a:extLst>
              <a:ext uri="{FF2B5EF4-FFF2-40B4-BE49-F238E27FC236}">
                <a16:creationId xmlns:a16="http://schemas.microsoft.com/office/drawing/2014/main" id="{F591D7F6-F491-4343-946C-AEFB23B75BEF}"/>
              </a:ext>
            </a:extLst>
          </p:cNvPr>
          <p:cNvPicPr>
            <a:picLocks noChangeAspect="1"/>
          </p:cNvPicPr>
          <p:nvPr/>
        </p:nvPicPr>
        <p:blipFill>
          <a:blip r:embed="rId5"/>
          <a:stretch>
            <a:fillRect/>
          </a:stretch>
        </p:blipFill>
        <p:spPr>
          <a:xfrm>
            <a:off x="1370132" y="5331408"/>
            <a:ext cx="562163" cy="562163"/>
          </a:xfrm>
          <a:prstGeom prst="rect">
            <a:avLst/>
          </a:prstGeom>
        </p:spPr>
      </p:pic>
      <p:sp>
        <p:nvSpPr>
          <p:cNvPr id="70" name="Subtitle 5">
            <a:extLst>
              <a:ext uri="{FF2B5EF4-FFF2-40B4-BE49-F238E27FC236}">
                <a16:creationId xmlns:a16="http://schemas.microsoft.com/office/drawing/2014/main" id="{7C58A1DE-9EBF-9A4C-A0C8-8400E906AD65}"/>
              </a:ext>
            </a:extLst>
          </p:cNvPr>
          <p:cNvSpPr txBox="1">
            <a:spLocks/>
          </p:cNvSpPr>
          <p:nvPr/>
        </p:nvSpPr>
        <p:spPr bwMode="gray">
          <a:xfrm>
            <a:off x="3496546" y="5194861"/>
            <a:ext cx="1311352"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a:solidFill>
                  <a:schemeClr val="bg1">
                    <a:lumMod val="50000"/>
                  </a:schemeClr>
                </a:solidFill>
              </a:rPr>
              <a:t>Each Trait Owner will trigger the RR for its own traits from its VC system</a:t>
            </a:r>
          </a:p>
          <a:p>
            <a:r>
              <a:rPr lang="en-US" sz="1200">
                <a:solidFill>
                  <a:schemeClr val="bg1">
                    <a:lumMod val="50000"/>
                  </a:schemeClr>
                </a:solidFill>
              </a:rPr>
              <a:t>No RR data will be sent to ITS</a:t>
            </a:r>
          </a:p>
        </p:txBody>
      </p:sp>
      <p:pic>
        <p:nvPicPr>
          <p:cNvPr id="75" name="Picture 74">
            <a:extLst>
              <a:ext uri="{FF2B5EF4-FFF2-40B4-BE49-F238E27FC236}">
                <a16:creationId xmlns:a16="http://schemas.microsoft.com/office/drawing/2014/main" id="{74B469F8-A3F7-4347-B3E1-36E7D4B56D66}"/>
              </a:ext>
            </a:extLst>
          </p:cNvPr>
          <p:cNvPicPr>
            <a:picLocks noChangeAspect="1"/>
          </p:cNvPicPr>
          <p:nvPr/>
        </p:nvPicPr>
        <p:blipFill>
          <a:blip r:embed="rId5"/>
          <a:stretch>
            <a:fillRect/>
          </a:stretch>
        </p:blipFill>
        <p:spPr>
          <a:xfrm>
            <a:off x="3496546" y="4568616"/>
            <a:ext cx="562163" cy="562163"/>
          </a:xfrm>
          <a:prstGeom prst="rect">
            <a:avLst/>
          </a:prstGeom>
        </p:spPr>
      </p:pic>
      <p:pic>
        <p:nvPicPr>
          <p:cNvPr id="6" name="Picture 5">
            <a:extLst>
              <a:ext uri="{FF2B5EF4-FFF2-40B4-BE49-F238E27FC236}">
                <a16:creationId xmlns:a16="http://schemas.microsoft.com/office/drawing/2014/main" id="{1E929DC8-70A6-2045-8B2F-0460F537F914}"/>
              </a:ext>
            </a:extLst>
          </p:cNvPr>
          <p:cNvPicPr>
            <a:picLocks noChangeAspect="1"/>
          </p:cNvPicPr>
          <p:nvPr/>
        </p:nvPicPr>
        <p:blipFill>
          <a:blip r:embed="rId6"/>
          <a:stretch>
            <a:fillRect/>
          </a:stretch>
        </p:blipFill>
        <p:spPr>
          <a:xfrm>
            <a:off x="7964261" y="4186008"/>
            <a:ext cx="539269" cy="539269"/>
          </a:xfrm>
          <a:prstGeom prst="rect">
            <a:avLst/>
          </a:prstGeom>
        </p:spPr>
      </p:pic>
      <p:sp>
        <p:nvSpPr>
          <p:cNvPr id="84" name="Subtitle 5">
            <a:extLst>
              <a:ext uri="{FF2B5EF4-FFF2-40B4-BE49-F238E27FC236}">
                <a16:creationId xmlns:a16="http://schemas.microsoft.com/office/drawing/2014/main" id="{11C807DF-8A27-B14A-B0A7-D2FDA651ABBC}"/>
              </a:ext>
            </a:extLst>
          </p:cNvPr>
          <p:cNvSpPr txBox="1">
            <a:spLocks/>
          </p:cNvSpPr>
          <p:nvPr/>
        </p:nvSpPr>
        <p:spPr bwMode="gray">
          <a:xfrm>
            <a:off x="7964261" y="4706766"/>
            <a:ext cx="1513047"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dirty="0">
                <a:solidFill>
                  <a:schemeClr val="bg1">
                    <a:lumMod val="50000"/>
                  </a:schemeClr>
                </a:solidFill>
              </a:rPr>
              <a:t>In the meantime, the Consortium will extract a sales report from ITS and calculate / pay Multipliers / Dealers for their service</a:t>
            </a:r>
          </a:p>
        </p:txBody>
      </p:sp>
      <p:sp>
        <p:nvSpPr>
          <p:cNvPr id="85" name="Subtitle 5">
            <a:extLst>
              <a:ext uri="{FF2B5EF4-FFF2-40B4-BE49-F238E27FC236}">
                <a16:creationId xmlns:a16="http://schemas.microsoft.com/office/drawing/2014/main" id="{F4408BA6-7611-454B-8C76-747F342C9318}"/>
              </a:ext>
            </a:extLst>
          </p:cNvPr>
          <p:cNvSpPr txBox="1">
            <a:spLocks/>
          </p:cNvSpPr>
          <p:nvPr/>
        </p:nvSpPr>
        <p:spPr bwMode="gray">
          <a:xfrm>
            <a:off x="9879591" y="5194861"/>
            <a:ext cx="1311352"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a:solidFill>
                  <a:schemeClr val="bg1">
                    <a:lumMod val="50000"/>
                  </a:schemeClr>
                </a:solidFill>
              </a:rPr>
              <a:t>Each Trait Owner will trigger the VSA for its own traits from its VC system</a:t>
            </a:r>
          </a:p>
          <a:p>
            <a:r>
              <a:rPr lang="en-US" sz="1200">
                <a:solidFill>
                  <a:schemeClr val="bg1">
                    <a:lumMod val="50000"/>
                  </a:schemeClr>
                </a:solidFill>
              </a:rPr>
              <a:t>No VSA data will be sent to ITS</a:t>
            </a:r>
          </a:p>
        </p:txBody>
      </p:sp>
      <p:pic>
        <p:nvPicPr>
          <p:cNvPr id="93" name="Picture 92">
            <a:extLst>
              <a:ext uri="{FF2B5EF4-FFF2-40B4-BE49-F238E27FC236}">
                <a16:creationId xmlns:a16="http://schemas.microsoft.com/office/drawing/2014/main" id="{87AC2F73-6473-8C46-A6F8-44A0CC7D7BB6}"/>
              </a:ext>
            </a:extLst>
          </p:cNvPr>
          <p:cNvPicPr>
            <a:picLocks noChangeAspect="1"/>
          </p:cNvPicPr>
          <p:nvPr/>
        </p:nvPicPr>
        <p:blipFill>
          <a:blip r:embed="rId5"/>
          <a:stretch>
            <a:fillRect/>
          </a:stretch>
        </p:blipFill>
        <p:spPr>
          <a:xfrm>
            <a:off x="9879591" y="4670214"/>
            <a:ext cx="562163" cy="562163"/>
          </a:xfrm>
          <a:prstGeom prst="rect">
            <a:avLst/>
          </a:prstGeom>
        </p:spPr>
      </p:pic>
      <p:cxnSp>
        <p:nvCxnSpPr>
          <p:cNvPr id="110" name="Straight Connector 109">
            <a:extLst>
              <a:ext uri="{FF2B5EF4-FFF2-40B4-BE49-F238E27FC236}">
                <a16:creationId xmlns:a16="http://schemas.microsoft.com/office/drawing/2014/main" id="{6287F275-0D3A-8046-AE27-EFD77E2A5503}"/>
              </a:ext>
            </a:extLst>
          </p:cNvPr>
          <p:cNvCxnSpPr/>
          <p:nvPr/>
        </p:nvCxnSpPr>
        <p:spPr bwMode="gray">
          <a:xfrm>
            <a:off x="6161768" y="333630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049E44DB-E7FD-4C41-9D33-A456C0EA4D90}"/>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Rectangle 87">
            <a:extLst>
              <a:ext uri="{FF2B5EF4-FFF2-40B4-BE49-F238E27FC236}">
                <a16:creationId xmlns:a16="http://schemas.microsoft.com/office/drawing/2014/main" id="{3B958CFD-5851-4610-A343-055B43529326}"/>
              </a:ext>
            </a:extLst>
          </p:cNvPr>
          <p:cNvSpPr/>
          <p:nvPr/>
        </p:nvSpPr>
        <p:spPr bwMode="gray">
          <a:xfrm>
            <a:off x="-484741" y="1493788"/>
            <a:ext cx="72000" cy="9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9686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hevron 114">
            <a:extLst>
              <a:ext uri="{FF2B5EF4-FFF2-40B4-BE49-F238E27FC236}">
                <a16:creationId xmlns:a16="http://schemas.microsoft.com/office/drawing/2014/main" id="{3174673A-37EA-F344-A9D6-8EC42C4F322A}"/>
              </a:ext>
            </a:extLst>
          </p:cNvPr>
          <p:cNvSpPr/>
          <p:nvPr/>
        </p:nvSpPr>
        <p:spPr bwMode="gray">
          <a:xfrm>
            <a:off x="4607645" y="1475610"/>
            <a:ext cx="2811657"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Chevron 115">
            <a:extLst>
              <a:ext uri="{FF2B5EF4-FFF2-40B4-BE49-F238E27FC236}">
                <a16:creationId xmlns:a16="http://schemas.microsoft.com/office/drawing/2014/main" id="{0E8E046E-F84A-734C-BAA6-00E780EF2362}"/>
              </a:ext>
            </a:extLst>
          </p:cNvPr>
          <p:cNvSpPr/>
          <p:nvPr/>
        </p:nvSpPr>
        <p:spPr bwMode="gray">
          <a:xfrm>
            <a:off x="6924584" y="1475610"/>
            <a:ext cx="2642762"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Chevron 113">
            <a:extLst>
              <a:ext uri="{FF2B5EF4-FFF2-40B4-BE49-F238E27FC236}">
                <a16:creationId xmlns:a16="http://schemas.microsoft.com/office/drawing/2014/main" id="{352C391A-FCB7-0E41-9166-7CE291D2E2C7}"/>
              </a:ext>
            </a:extLst>
          </p:cNvPr>
          <p:cNvSpPr/>
          <p:nvPr/>
        </p:nvSpPr>
        <p:spPr bwMode="gray">
          <a:xfrm>
            <a:off x="2630459" y="1475610"/>
            <a:ext cx="2456074"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8A6FDC30-50D7-494A-BD7D-9B764911C4B3}"/>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14" name="Title 1">
            <a:extLst>
              <a:ext uri="{FF2B5EF4-FFF2-40B4-BE49-F238E27FC236}">
                <a16:creationId xmlns:a16="http://schemas.microsoft.com/office/drawing/2014/main" id="{AEB2DF59-A15C-2648-8F1F-B911AC45E4BD}"/>
              </a:ext>
            </a:extLst>
          </p:cNvPr>
          <p:cNvSpPr>
            <a:spLocks noGrp="1"/>
          </p:cNvSpPr>
          <p:nvPr>
            <p:ph type="title"/>
          </p:nvPr>
        </p:nvSpPr>
        <p:spPr>
          <a:xfrm>
            <a:off x="981821" y="132775"/>
            <a:ext cx="10798460" cy="864000"/>
          </a:xfrm>
        </p:spPr>
        <p:txBody>
          <a:bodyPr/>
          <a:lstStyle/>
          <a:p>
            <a:r>
              <a:rPr lang="en-US" b="1" dirty="0">
                <a:solidFill>
                  <a:srgbClr val="0070C0"/>
                </a:solidFill>
              </a:rPr>
              <a:t>(</a:t>
            </a:r>
            <a:r>
              <a:rPr lang="en-US" b="1" dirty="0" err="1">
                <a:solidFill>
                  <a:srgbClr val="0070C0"/>
                </a:solidFill>
              </a:rPr>
              <a:t>Agroeste</a:t>
            </a:r>
            <a:r>
              <a:rPr lang="en-US" b="1" dirty="0">
                <a:solidFill>
                  <a:srgbClr val="0070C0"/>
                </a:solidFill>
              </a:rPr>
              <a:t>) Branded Sales (1/2)</a:t>
            </a:r>
          </a:p>
        </p:txBody>
      </p:sp>
      <p:sp>
        <p:nvSpPr>
          <p:cNvPr id="21" name="Subtitle 30">
            <a:extLst>
              <a:ext uri="{FF2B5EF4-FFF2-40B4-BE49-F238E27FC236}">
                <a16:creationId xmlns:a16="http://schemas.microsoft.com/office/drawing/2014/main" id="{E291B4F6-4C5A-DF49-8237-4061C76D6CA0}"/>
              </a:ext>
            </a:extLst>
          </p:cNvPr>
          <p:cNvSpPr>
            <a:spLocks noGrp="1"/>
          </p:cNvSpPr>
          <p:nvPr>
            <p:ph type="subTitle" idx="13"/>
          </p:nvPr>
        </p:nvSpPr>
        <p:spPr>
          <a:xfrm>
            <a:off x="981820" y="980984"/>
            <a:ext cx="6948000" cy="252000"/>
          </a:xfrm>
        </p:spPr>
        <p:txBody>
          <a:bodyPr/>
          <a:lstStyle/>
          <a:p>
            <a:r>
              <a:rPr lang="en-US" sz="1200">
                <a:solidFill>
                  <a:srgbClr val="00A5E2"/>
                </a:solidFill>
              </a:rPr>
              <a:t>Prerequisites: Customer Master Data, Vendor Master Data (for Service Fee), Sales Contract, ITS User, Sales Parameters, Grower Master Data, GLA (Grower Licensing Agreement)</a:t>
            </a:r>
          </a:p>
        </p:txBody>
      </p:sp>
      <p:sp>
        <p:nvSpPr>
          <p:cNvPr id="39" name="Pentagon 38">
            <a:extLst>
              <a:ext uri="{FF2B5EF4-FFF2-40B4-BE49-F238E27FC236}">
                <a16:creationId xmlns:a16="http://schemas.microsoft.com/office/drawing/2014/main" id="{57E28480-92CD-2B44-ACEA-D086A9996656}"/>
              </a:ext>
            </a:extLst>
          </p:cNvPr>
          <p:cNvSpPr/>
          <p:nvPr/>
        </p:nvSpPr>
        <p:spPr bwMode="gray">
          <a:xfrm>
            <a:off x="982479" y="1475609"/>
            <a:ext cx="2137768" cy="972423"/>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ubtitle 5">
            <a:extLst>
              <a:ext uri="{FF2B5EF4-FFF2-40B4-BE49-F238E27FC236}">
                <a16:creationId xmlns:a16="http://schemas.microsoft.com/office/drawing/2014/main" id="{6B9A3ABA-00A3-0545-9724-865AEE66142C}"/>
              </a:ext>
            </a:extLst>
          </p:cNvPr>
          <p:cNvSpPr txBox="1">
            <a:spLocks/>
          </p:cNvSpPr>
          <p:nvPr/>
        </p:nvSpPr>
        <p:spPr bwMode="gray">
          <a:xfrm>
            <a:off x="30781" y="2543028"/>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FFC000"/>
                </a:solidFill>
              </a:rPr>
              <a:t>AS IS</a:t>
            </a:r>
            <a:endParaRPr lang="en-US">
              <a:solidFill>
                <a:srgbClr val="FFC000"/>
              </a:solidFill>
            </a:endParaRPr>
          </a:p>
        </p:txBody>
      </p:sp>
      <p:sp>
        <p:nvSpPr>
          <p:cNvPr id="53" name="Subtitle 5">
            <a:extLst>
              <a:ext uri="{FF2B5EF4-FFF2-40B4-BE49-F238E27FC236}">
                <a16:creationId xmlns:a16="http://schemas.microsoft.com/office/drawing/2014/main" id="{C7797FBC-1D59-A246-BC12-1F7F0DFA48FC}"/>
              </a:ext>
            </a:extLst>
          </p:cNvPr>
          <p:cNvSpPr txBox="1">
            <a:spLocks/>
          </p:cNvSpPr>
          <p:nvPr/>
        </p:nvSpPr>
        <p:spPr bwMode="gray">
          <a:xfrm>
            <a:off x="3208092" y="1553205"/>
            <a:ext cx="169161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Multiplier Billing</a:t>
            </a:r>
            <a:endParaRPr lang="en-US" sz="1200">
              <a:solidFill>
                <a:srgbClr val="FFFFCC"/>
              </a:solidFill>
            </a:endParaRPr>
          </a:p>
        </p:txBody>
      </p:sp>
      <p:sp>
        <p:nvSpPr>
          <p:cNvPr id="54" name="Subtitle 5">
            <a:extLst>
              <a:ext uri="{FF2B5EF4-FFF2-40B4-BE49-F238E27FC236}">
                <a16:creationId xmlns:a16="http://schemas.microsoft.com/office/drawing/2014/main" id="{17034DD8-2CB0-FF4B-91C1-D92603962140}"/>
              </a:ext>
            </a:extLst>
          </p:cNvPr>
          <p:cNvSpPr txBox="1">
            <a:spLocks/>
          </p:cNvSpPr>
          <p:nvPr/>
        </p:nvSpPr>
        <p:spPr bwMode="gray">
          <a:xfrm>
            <a:off x="3222888" y="1762937"/>
            <a:ext cx="920078"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Trait Owner performs its billing</a:t>
            </a:r>
          </a:p>
        </p:txBody>
      </p:sp>
      <p:sp>
        <p:nvSpPr>
          <p:cNvPr id="57" name="Subtitle 5">
            <a:extLst>
              <a:ext uri="{FF2B5EF4-FFF2-40B4-BE49-F238E27FC236}">
                <a16:creationId xmlns:a16="http://schemas.microsoft.com/office/drawing/2014/main" id="{772BFDDF-9429-524A-9A31-641526F34246}"/>
              </a:ext>
            </a:extLst>
          </p:cNvPr>
          <p:cNvSpPr txBox="1">
            <a:spLocks/>
          </p:cNvSpPr>
          <p:nvPr/>
        </p:nvSpPr>
        <p:spPr bwMode="gray">
          <a:xfrm>
            <a:off x="7514919" y="1553205"/>
            <a:ext cx="166306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Multiplier Sales Import</a:t>
            </a:r>
            <a:endParaRPr lang="en-US" sz="1200">
              <a:solidFill>
                <a:srgbClr val="FFFFCC"/>
              </a:solidFill>
            </a:endParaRPr>
          </a:p>
        </p:txBody>
      </p:sp>
      <p:sp>
        <p:nvSpPr>
          <p:cNvPr id="58" name="Subtitle 5">
            <a:extLst>
              <a:ext uri="{FF2B5EF4-FFF2-40B4-BE49-F238E27FC236}">
                <a16:creationId xmlns:a16="http://schemas.microsoft.com/office/drawing/2014/main" id="{547887BF-3189-C74C-80A5-559243AB548A}"/>
              </a:ext>
            </a:extLst>
          </p:cNvPr>
          <p:cNvSpPr txBox="1">
            <a:spLocks/>
          </p:cNvSpPr>
          <p:nvPr/>
        </p:nvSpPr>
        <p:spPr bwMode="gray">
          <a:xfrm>
            <a:off x="7513238" y="1762937"/>
            <a:ext cx="135841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Trait Owner (TO) import branded sales from the Trait Owner`s ERP</a:t>
            </a:r>
          </a:p>
        </p:txBody>
      </p:sp>
      <p:sp>
        <p:nvSpPr>
          <p:cNvPr id="62" name="Subtitle 5">
            <a:extLst>
              <a:ext uri="{FF2B5EF4-FFF2-40B4-BE49-F238E27FC236}">
                <a16:creationId xmlns:a16="http://schemas.microsoft.com/office/drawing/2014/main" id="{A13228A6-9CBC-5848-9F4F-EDEE5B0FD41A}"/>
              </a:ext>
            </a:extLst>
          </p:cNvPr>
          <p:cNvSpPr txBox="1">
            <a:spLocks/>
          </p:cNvSpPr>
          <p:nvPr/>
        </p:nvSpPr>
        <p:spPr bwMode="gray">
          <a:xfrm>
            <a:off x="1354199" y="2543028"/>
            <a:ext cx="1656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Sales have only one trait</a:t>
            </a:r>
            <a:endParaRPr lang="en-US" sz="1200">
              <a:solidFill>
                <a:schemeClr val="tx1">
                  <a:lumMod val="65000"/>
                  <a:lumOff val="35000"/>
                </a:schemeClr>
              </a:solidFill>
            </a:endParaRPr>
          </a:p>
        </p:txBody>
      </p:sp>
      <p:sp>
        <p:nvSpPr>
          <p:cNvPr id="63" name="Subtitle 5">
            <a:extLst>
              <a:ext uri="{FF2B5EF4-FFF2-40B4-BE49-F238E27FC236}">
                <a16:creationId xmlns:a16="http://schemas.microsoft.com/office/drawing/2014/main" id="{85961F3A-83BA-2B4D-96B4-594E26E1D608}"/>
              </a:ext>
            </a:extLst>
          </p:cNvPr>
          <p:cNvSpPr txBox="1">
            <a:spLocks/>
          </p:cNvSpPr>
          <p:nvPr/>
        </p:nvSpPr>
        <p:spPr bwMode="gray">
          <a:xfrm>
            <a:off x="3440966" y="2543028"/>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Sales have only one trait</a:t>
            </a:r>
            <a:endParaRPr lang="en-US" sz="1200">
              <a:solidFill>
                <a:schemeClr val="tx1">
                  <a:lumMod val="65000"/>
                  <a:lumOff val="35000"/>
                </a:schemeClr>
              </a:solidFill>
            </a:endParaRPr>
          </a:p>
        </p:txBody>
      </p:sp>
      <p:sp>
        <p:nvSpPr>
          <p:cNvPr id="64" name="Subtitle 5">
            <a:extLst>
              <a:ext uri="{FF2B5EF4-FFF2-40B4-BE49-F238E27FC236}">
                <a16:creationId xmlns:a16="http://schemas.microsoft.com/office/drawing/2014/main" id="{0B8155E7-7779-B04F-B435-BA92F7DAEBD9}"/>
              </a:ext>
            </a:extLst>
          </p:cNvPr>
          <p:cNvSpPr txBox="1">
            <a:spLocks/>
          </p:cNvSpPr>
          <p:nvPr/>
        </p:nvSpPr>
        <p:spPr bwMode="gray">
          <a:xfrm>
            <a:off x="5426308" y="2543028"/>
            <a:ext cx="151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Sales have only one trait</a:t>
            </a:r>
            <a:endParaRPr lang="en-US" sz="1200">
              <a:solidFill>
                <a:schemeClr val="tx1">
                  <a:lumMod val="65000"/>
                  <a:lumOff val="35000"/>
                </a:schemeClr>
              </a:solidFill>
            </a:endParaRPr>
          </a:p>
        </p:txBody>
      </p:sp>
      <p:pic>
        <p:nvPicPr>
          <p:cNvPr id="72" name="Picture 71">
            <a:extLst>
              <a:ext uri="{FF2B5EF4-FFF2-40B4-BE49-F238E27FC236}">
                <a16:creationId xmlns:a16="http://schemas.microsoft.com/office/drawing/2014/main" id="{98F50BA5-15F6-0240-81B7-19E32C492881}"/>
              </a:ext>
            </a:extLst>
          </p:cNvPr>
          <p:cNvPicPr>
            <a:picLocks noChangeAspect="1"/>
          </p:cNvPicPr>
          <p:nvPr/>
        </p:nvPicPr>
        <p:blipFill>
          <a:blip r:embed="rId3"/>
          <a:stretch>
            <a:fillRect/>
          </a:stretch>
        </p:blipFill>
        <p:spPr>
          <a:xfrm>
            <a:off x="3143638" y="2543028"/>
            <a:ext cx="264836" cy="264836"/>
          </a:xfrm>
          <a:prstGeom prst="rect">
            <a:avLst/>
          </a:prstGeom>
        </p:spPr>
      </p:pic>
      <p:pic>
        <p:nvPicPr>
          <p:cNvPr id="73" name="Picture 72">
            <a:extLst>
              <a:ext uri="{FF2B5EF4-FFF2-40B4-BE49-F238E27FC236}">
                <a16:creationId xmlns:a16="http://schemas.microsoft.com/office/drawing/2014/main" id="{9BCAE62C-FEF9-654B-86FF-B67DAB6A144E}"/>
              </a:ext>
            </a:extLst>
          </p:cNvPr>
          <p:cNvPicPr>
            <a:picLocks noChangeAspect="1"/>
          </p:cNvPicPr>
          <p:nvPr/>
        </p:nvPicPr>
        <p:blipFill>
          <a:blip r:embed="rId3"/>
          <a:stretch>
            <a:fillRect/>
          </a:stretch>
        </p:blipFill>
        <p:spPr>
          <a:xfrm>
            <a:off x="5127268" y="2543028"/>
            <a:ext cx="264836" cy="264836"/>
          </a:xfrm>
          <a:prstGeom prst="rect">
            <a:avLst/>
          </a:prstGeom>
        </p:spPr>
      </p:pic>
      <p:pic>
        <p:nvPicPr>
          <p:cNvPr id="76" name="Picture 75">
            <a:extLst>
              <a:ext uri="{FF2B5EF4-FFF2-40B4-BE49-F238E27FC236}">
                <a16:creationId xmlns:a16="http://schemas.microsoft.com/office/drawing/2014/main" id="{1D6BDDF7-D598-5F4E-948B-FB8885FF0F59}"/>
              </a:ext>
            </a:extLst>
          </p:cNvPr>
          <p:cNvPicPr>
            <a:picLocks noChangeAspect="1"/>
          </p:cNvPicPr>
          <p:nvPr/>
        </p:nvPicPr>
        <p:blipFill>
          <a:blip r:embed="rId3"/>
          <a:stretch>
            <a:fillRect/>
          </a:stretch>
        </p:blipFill>
        <p:spPr>
          <a:xfrm>
            <a:off x="1060018" y="2543028"/>
            <a:ext cx="264836" cy="264836"/>
          </a:xfrm>
          <a:prstGeom prst="rect">
            <a:avLst/>
          </a:prstGeom>
        </p:spPr>
      </p:pic>
      <p:sp>
        <p:nvSpPr>
          <p:cNvPr id="78" name="Subtitle 5">
            <a:extLst>
              <a:ext uri="{FF2B5EF4-FFF2-40B4-BE49-F238E27FC236}">
                <a16:creationId xmlns:a16="http://schemas.microsoft.com/office/drawing/2014/main" id="{5B93C7B9-1053-BC4B-BA03-B5D53810B9EF}"/>
              </a:ext>
            </a:extLst>
          </p:cNvPr>
          <p:cNvSpPr txBox="1">
            <a:spLocks/>
          </p:cNvSpPr>
          <p:nvPr/>
        </p:nvSpPr>
        <p:spPr bwMode="gray">
          <a:xfrm>
            <a:off x="1081880" y="1553205"/>
            <a:ext cx="1617930" cy="23597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Multiplier Sale Registration</a:t>
            </a:r>
            <a:endParaRPr lang="en-US" sz="1200">
              <a:solidFill>
                <a:srgbClr val="FFFFCC"/>
              </a:solidFill>
            </a:endParaRPr>
          </a:p>
        </p:txBody>
      </p:sp>
      <p:sp>
        <p:nvSpPr>
          <p:cNvPr id="79" name="Subtitle 5">
            <a:extLst>
              <a:ext uri="{FF2B5EF4-FFF2-40B4-BE49-F238E27FC236}">
                <a16:creationId xmlns:a16="http://schemas.microsoft.com/office/drawing/2014/main" id="{F59EC4B6-EB2A-2645-A488-E0E3943A37F4}"/>
              </a:ext>
            </a:extLst>
          </p:cNvPr>
          <p:cNvSpPr txBox="1">
            <a:spLocks/>
          </p:cNvSpPr>
          <p:nvPr/>
        </p:nvSpPr>
        <p:spPr bwMode="gray">
          <a:xfrm>
            <a:off x="1095012" y="1930657"/>
            <a:ext cx="182154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Trait Owner registers / edits / cancels a registration</a:t>
            </a:r>
          </a:p>
        </p:txBody>
      </p:sp>
      <p:sp>
        <p:nvSpPr>
          <p:cNvPr id="80" name="Subtitle 5">
            <a:extLst>
              <a:ext uri="{FF2B5EF4-FFF2-40B4-BE49-F238E27FC236}">
                <a16:creationId xmlns:a16="http://schemas.microsoft.com/office/drawing/2014/main" id="{70202630-58B5-424D-AB47-13CBAB860E39}"/>
              </a:ext>
            </a:extLst>
          </p:cNvPr>
          <p:cNvSpPr txBox="1">
            <a:spLocks/>
          </p:cNvSpPr>
          <p:nvPr/>
        </p:nvSpPr>
        <p:spPr bwMode="gray">
          <a:xfrm>
            <a:off x="5148131" y="1553205"/>
            <a:ext cx="1859042" cy="179546"/>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Multiplier  Revenue Recognition</a:t>
            </a:r>
            <a:endParaRPr lang="en-US" sz="1200">
              <a:solidFill>
                <a:srgbClr val="FFFFCC"/>
              </a:solidFill>
            </a:endParaRPr>
          </a:p>
        </p:txBody>
      </p:sp>
      <p:sp>
        <p:nvSpPr>
          <p:cNvPr id="81" name="Subtitle 5">
            <a:extLst>
              <a:ext uri="{FF2B5EF4-FFF2-40B4-BE49-F238E27FC236}">
                <a16:creationId xmlns:a16="http://schemas.microsoft.com/office/drawing/2014/main" id="{DBACFDEC-DD51-824B-B62F-079ADD30E8D2}"/>
              </a:ext>
            </a:extLst>
          </p:cNvPr>
          <p:cNvSpPr txBox="1">
            <a:spLocks/>
          </p:cNvSpPr>
          <p:nvPr/>
        </p:nvSpPr>
        <p:spPr bwMode="gray">
          <a:xfrm>
            <a:off x="5148132" y="1939745"/>
            <a:ext cx="1955749" cy="332966"/>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Trait Owner perform its revenue recognition</a:t>
            </a:r>
          </a:p>
        </p:txBody>
      </p:sp>
      <p:sp>
        <p:nvSpPr>
          <p:cNvPr id="89" name="Subtitle 5">
            <a:extLst>
              <a:ext uri="{FF2B5EF4-FFF2-40B4-BE49-F238E27FC236}">
                <a16:creationId xmlns:a16="http://schemas.microsoft.com/office/drawing/2014/main" id="{0DFA0456-282C-B14B-B9A2-99238158A17F}"/>
              </a:ext>
            </a:extLst>
          </p:cNvPr>
          <p:cNvSpPr txBox="1">
            <a:spLocks/>
          </p:cNvSpPr>
          <p:nvPr/>
        </p:nvSpPr>
        <p:spPr bwMode="gray">
          <a:xfrm>
            <a:off x="7772159" y="2543028"/>
            <a:ext cx="151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Sales have only one trait</a:t>
            </a:r>
            <a:endParaRPr lang="en-US" sz="1200">
              <a:solidFill>
                <a:schemeClr val="tx1">
                  <a:lumMod val="65000"/>
                  <a:lumOff val="35000"/>
                </a:schemeClr>
              </a:solidFill>
            </a:endParaRPr>
          </a:p>
        </p:txBody>
      </p:sp>
      <p:pic>
        <p:nvPicPr>
          <p:cNvPr id="90" name="Picture 89">
            <a:extLst>
              <a:ext uri="{FF2B5EF4-FFF2-40B4-BE49-F238E27FC236}">
                <a16:creationId xmlns:a16="http://schemas.microsoft.com/office/drawing/2014/main" id="{1DC9C0A9-3934-F643-B91E-ED69C076052D}"/>
              </a:ext>
            </a:extLst>
          </p:cNvPr>
          <p:cNvPicPr>
            <a:picLocks noChangeAspect="1"/>
          </p:cNvPicPr>
          <p:nvPr/>
        </p:nvPicPr>
        <p:blipFill>
          <a:blip r:embed="rId3"/>
          <a:stretch>
            <a:fillRect/>
          </a:stretch>
        </p:blipFill>
        <p:spPr>
          <a:xfrm>
            <a:off x="7486446" y="2543028"/>
            <a:ext cx="264836" cy="264836"/>
          </a:xfrm>
          <a:prstGeom prst="rect">
            <a:avLst/>
          </a:prstGeom>
        </p:spPr>
      </p:pic>
      <p:sp>
        <p:nvSpPr>
          <p:cNvPr id="94" name="Subtitle 5">
            <a:extLst>
              <a:ext uri="{FF2B5EF4-FFF2-40B4-BE49-F238E27FC236}">
                <a16:creationId xmlns:a16="http://schemas.microsoft.com/office/drawing/2014/main" id="{5DE31160-6A9F-9449-B11C-A7ACBA22BF14}"/>
              </a:ext>
            </a:extLst>
          </p:cNvPr>
          <p:cNvSpPr txBox="1">
            <a:spLocks/>
          </p:cNvSpPr>
          <p:nvPr/>
        </p:nvSpPr>
        <p:spPr bwMode="gray">
          <a:xfrm>
            <a:off x="3440966" y="3606621"/>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No major change,</a:t>
            </a:r>
            <a:r>
              <a:rPr lang="en-US" sz="1100" b="1">
                <a:solidFill>
                  <a:schemeClr val="tx1">
                    <a:lumMod val="65000"/>
                    <a:lumOff val="35000"/>
                  </a:schemeClr>
                </a:solidFill>
              </a:rPr>
              <a:t> </a:t>
            </a:r>
            <a:r>
              <a:rPr lang="en-US" sz="1100">
                <a:solidFill>
                  <a:schemeClr val="tx1">
                    <a:lumMod val="65000"/>
                    <a:lumOff val="35000"/>
                  </a:schemeClr>
                </a:solidFill>
              </a:rPr>
              <a:t>aside from the fact that the sales will have more than </a:t>
            </a:r>
            <a:br>
              <a:rPr lang="en-US" sz="1100">
                <a:solidFill>
                  <a:schemeClr val="tx1">
                    <a:lumMod val="65000"/>
                    <a:lumOff val="35000"/>
                  </a:schemeClr>
                </a:solidFill>
              </a:rPr>
            </a:br>
            <a:r>
              <a:rPr lang="en-US" sz="1100">
                <a:solidFill>
                  <a:schemeClr val="tx1">
                    <a:lumMod val="65000"/>
                    <a:lumOff val="35000"/>
                  </a:schemeClr>
                </a:solidFill>
              </a:rPr>
              <a:t>one trait</a:t>
            </a:r>
          </a:p>
          <a:p>
            <a:r>
              <a:rPr lang="en-US" sz="1100">
                <a:solidFill>
                  <a:schemeClr val="tx1">
                    <a:lumMod val="65000"/>
                    <a:lumOff val="35000"/>
                  </a:schemeClr>
                </a:solidFill>
              </a:rPr>
              <a:t>Note: some ERP customization effort may be needed</a:t>
            </a:r>
          </a:p>
        </p:txBody>
      </p:sp>
      <p:pic>
        <p:nvPicPr>
          <p:cNvPr id="95" name="Picture 94" descr="A close up of a logo&#10;&#10;Description automatically generated">
            <a:extLst>
              <a:ext uri="{FF2B5EF4-FFF2-40B4-BE49-F238E27FC236}">
                <a16:creationId xmlns:a16="http://schemas.microsoft.com/office/drawing/2014/main" id="{883F02FD-194A-B145-B189-1F3C563E1397}"/>
              </a:ext>
            </a:extLst>
          </p:cNvPr>
          <p:cNvPicPr>
            <a:picLocks noChangeAspect="1"/>
          </p:cNvPicPr>
          <p:nvPr/>
        </p:nvPicPr>
        <p:blipFill>
          <a:blip r:embed="rId4"/>
          <a:stretch>
            <a:fillRect/>
          </a:stretch>
        </p:blipFill>
        <p:spPr>
          <a:xfrm>
            <a:off x="3143638" y="3606621"/>
            <a:ext cx="268952" cy="268952"/>
          </a:xfrm>
          <a:prstGeom prst="rect">
            <a:avLst/>
          </a:prstGeom>
        </p:spPr>
      </p:pic>
      <p:sp>
        <p:nvSpPr>
          <p:cNvPr id="98" name="Subtitle 5">
            <a:extLst>
              <a:ext uri="{FF2B5EF4-FFF2-40B4-BE49-F238E27FC236}">
                <a16:creationId xmlns:a16="http://schemas.microsoft.com/office/drawing/2014/main" id="{180AF45C-72AF-6B45-8D94-C08D179CC7FA}"/>
              </a:ext>
            </a:extLst>
          </p:cNvPr>
          <p:cNvSpPr txBox="1">
            <a:spLocks/>
          </p:cNvSpPr>
          <p:nvPr/>
        </p:nvSpPr>
        <p:spPr bwMode="gray">
          <a:xfrm>
            <a:off x="5426308" y="3606621"/>
            <a:ext cx="151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No major change,</a:t>
            </a:r>
            <a:r>
              <a:rPr lang="en-US" sz="1100" b="1">
                <a:solidFill>
                  <a:schemeClr val="tx1">
                    <a:lumMod val="65000"/>
                    <a:lumOff val="35000"/>
                  </a:schemeClr>
                </a:solidFill>
              </a:rPr>
              <a:t> </a:t>
            </a:r>
            <a:r>
              <a:rPr lang="en-US" sz="1100">
                <a:solidFill>
                  <a:schemeClr val="tx1">
                    <a:lumMod val="65000"/>
                    <a:lumOff val="35000"/>
                  </a:schemeClr>
                </a:solidFill>
              </a:rPr>
              <a:t>aside from the fact that the sales will have more than one trait</a:t>
            </a:r>
          </a:p>
          <a:p>
            <a:r>
              <a:rPr lang="en-US" sz="1100">
                <a:solidFill>
                  <a:schemeClr val="tx1">
                    <a:lumMod val="65000"/>
                    <a:lumOff val="35000"/>
                  </a:schemeClr>
                </a:solidFill>
              </a:rPr>
              <a:t>Note: some ERP customization effort may be needed</a:t>
            </a:r>
          </a:p>
        </p:txBody>
      </p:sp>
      <p:pic>
        <p:nvPicPr>
          <p:cNvPr id="99" name="Picture 98" descr="A close up of a logo&#10;&#10;Description automatically generated">
            <a:extLst>
              <a:ext uri="{FF2B5EF4-FFF2-40B4-BE49-F238E27FC236}">
                <a16:creationId xmlns:a16="http://schemas.microsoft.com/office/drawing/2014/main" id="{65F50F3E-6EF1-D747-897F-B157E3F7CA09}"/>
              </a:ext>
            </a:extLst>
          </p:cNvPr>
          <p:cNvPicPr>
            <a:picLocks noChangeAspect="1"/>
          </p:cNvPicPr>
          <p:nvPr/>
        </p:nvPicPr>
        <p:blipFill>
          <a:blip r:embed="rId4"/>
          <a:stretch>
            <a:fillRect/>
          </a:stretch>
        </p:blipFill>
        <p:spPr>
          <a:xfrm>
            <a:off x="5127268" y="3606621"/>
            <a:ext cx="268952" cy="268952"/>
          </a:xfrm>
          <a:prstGeom prst="rect">
            <a:avLst/>
          </a:prstGeom>
        </p:spPr>
      </p:pic>
      <p:sp>
        <p:nvSpPr>
          <p:cNvPr id="102" name="Subtitle 5">
            <a:extLst>
              <a:ext uri="{FF2B5EF4-FFF2-40B4-BE49-F238E27FC236}">
                <a16:creationId xmlns:a16="http://schemas.microsoft.com/office/drawing/2014/main" id="{23E8652E-5E85-4046-A503-78D1D7664E55}"/>
              </a:ext>
            </a:extLst>
          </p:cNvPr>
          <p:cNvSpPr txBox="1">
            <a:spLocks/>
          </p:cNvSpPr>
          <p:nvPr/>
        </p:nvSpPr>
        <p:spPr bwMode="gray">
          <a:xfrm>
            <a:off x="7772159" y="3606621"/>
            <a:ext cx="151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lvl="0">
              <a:spcBef>
                <a:spcPts val="0"/>
              </a:spcBef>
              <a:spcAft>
                <a:spcPts val="0"/>
              </a:spcAft>
            </a:pPr>
            <a:r>
              <a:rPr lang="en-US" sz="1200" b="1">
                <a:solidFill>
                  <a:schemeClr val="tx1">
                    <a:lumMod val="65000"/>
                    <a:lumOff val="35000"/>
                  </a:schemeClr>
                </a:solidFill>
              </a:rPr>
              <a:t>Trait Owner user will need to import sales with different traits in the same sale,  </a:t>
            </a:r>
            <a:r>
              <a:rPr lang="en-US" sz="1100">
                <a:solidFill>
                  <a:srgbClr val="000000">
                    <a:lumMod val="65000"/>
                    <a:lumOff val="35000"/>
                  </a:srgbClr>
                </a:solidFill>
              </a:rPr>
              <a:t>(but all from the same  Trait Owner)</a:t>
            </a:r>
          </a:p>
          <a:p>
            <a:endParaRPr lang="en-US" sz="1200" b="1">
              <a:solidFill>
                <a:schemeClr val="tx1">
                  <a:lumMod val="65000"/>
                  <a:lumOff val="35000"/>
                </a:schemeClr>
              </a:solidFill>
            </a:endParaRPr>
          </a:p>
        </p:txBody>
      </p:sp>
      <p:pic>
        <p:nvPicPr>
          <p:cNvPr id="103" name="Picture 102" descr="A close up of a logo&#10;&#10;Description automatically generated">
            <a:extLst>
              <a:ext uri="{FF2B5EF4-FFF2-40B4-BE49-F238E27FC236}">
                <a16:creationId xmlns:a16="http://schemas.microsoft.com/office/drawing/2014/main" id="{07EF7DB2-E859-7C47-B71D-E8AD27A7B920}"/>
              </a:ext>
            </a:extLst>
          </p:cNvPr>
          <p:cNvPicPr>
            <a:picLocks noChangeAspect="1"/>
          </p:cNvPicPr>
          <p:nvPr/>
        </p:nvPicPr>
        <p:blipFill>
          <a:blip r:embed="rId4"/>
          <a:stretch>
            <a:fillRect/>
          </a:stretch>
        </p:blipFill>
        <p:spPr>
          <a:xfrm>
            <a:off x="7486446" y="3606621"/>
            <a:ext cx="268952" cy="268952"/>
          </a:xfrm>
          <a:prstGeom prst="rect">
            <a:avLst/>
          </a:prstGeom>
        </p:spPr>
      </p:pic>
      <p:sp>
        <p:nvSpPr>
          <p:cNvPr id="44" name="Subtitle 5">
            <a:extLst>
              <a:ext uri="{FF2B5EF4-FFF2-40B4-BE49-F238E27FC236}">
                <a16:creationId xmlns:a16="http://schemas.microsoft.com/office/drawing/2014/main" id="{AEA035E5-2467-47F0-AC80-2054FF127F38}"/>
              </a:ext>
            </a:extLst>
          </p:cNvPr>
          <p:cNvSpPr txBox="1">
            <a:spLocks/>
          </p:cNvSpPr>
          <p:nvPr/>
        </p:nvSpPr>
        <p:spPr bwMode="gray">
          <a:xfrm>
            <a:off x="1354199" y="3606621"/>
            <a:ext cx="1656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Branded Sales user will need to register sales with different traits in the same sale </a:t>
            </a:r>
            <a:r>
              <a:rPr lang="en-US" sz="1100">
                <a:solidFill>
                  <a:schemeClr val="tx1">
                    <a:lumMod val="65000"/>
                    <a:lumOff val="35000"/>
                  </a:schemeClr>
                </a:solidFill>
              </a:rPr>
              <a:t>(but all from the same  Trait Owner)</a:t>
            </a:r>
          </a:p>
          <a:p>
            <a:r>
              <a:rPr lang="en-US" sz="1100">
                <a:solidFill>
                  <a:schemeClr val="tx1">
                    <a:lumMod val="65000"/>
                    <a:lumOff val="35000"/>
                  </a:schemeClr>
                </a:solidFill>
              </a:rPr>
              <a:t>Note: some ERP configuration effort may be needed</a:t>
            </a:r>
          </a:p>
        </p:txBody>
      </p:sp>
      <p:pic>
        <p:nvPicPr>
          <p:cNvPr id="45" name="Picture 44" descr="A close up of a logo&#10;&#10;Description automatically generated">
            <a:extLst>
              <a:ext uri="{FF2B5EF4-FFF2-40B4-BE49-F238E27FC236}">
                <a16:creationId xmlns:a16="http://schemas.microsoft.com/office/drawing/2014/main" id="{0097CB27-0131-43FD-A97B-1C1AEA04A3F7}"/>
              </a:ext>
            </a:extLst>
          </p:cNvPr>
          <p:cNvPicPr>
            <a:picLocks noChangeAspect="1"/>
          </p:cNvPicPr>
          <p:nvPr/>
        </p:nvPicPr>
        <p:blipFill>
          <a:blip r:embed="rId4"/>
          <a:stretch>
            <a:fillRect/>
          </a:stretch>
        </p:blipFill>
        <p:spPr>
          <a:xfrm>
            <a:off x="1060018" y="3606621"/>
            <a:ext cx="268952" cy="268952"/>
          </a:xfrm>
          <a:prstGeom prst="rect">
            <a:avLst/>
          </a:prstGeom>
        </p:spPr>
      </p:pic>
      <p:sp>
        <p:nvSpPr>
          <p:cNvPr id="46" name="Subtitle 5">
            <a:extLst>
              <a:ext uri="{FF2B5EF4-FFF2-40B4-BE49-F238E27FC236}">
                <a16:creationId xmlns:a16="http://schemas.microsoft.com/office/drawing/2014/main" id="{D15758AD-9153-4189-A922-E1124797E22A}"/>
              </a:ext>
            </a:extLst>
          </p:cNvPr>
          <p:cNvSpPr txBox="1">
            <a:spLocks/>
          </p:cNvSpPr>
          <p:nvPr/>
        </p:nvSpPr>
        <p:spPr bwMode="gray">
          <a:xfrm>
            <a:off x="30781" y="3582982"/>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66B512"/>
                </a:solidFill>
              </a:rPr>
              <a:t>TO BE</a:t>
            </a:r>
            <a:endParaRPr lang="en-US">
              <a:solidFill>
                <a:srgbClr val="66B512"/>
              </a:solidFill>
            </a:endParaRPr>
          </a:p>
        </p:txBody>
      </p:sp>
      <p:sp>
        <p:nvSpPr>
          <p:cNvPr id="2" name="TextBox 1">
            <a:extLst>
              <a:ext uri="{FF2B5EF4-FFF2-40B4-BE49-F238E27FC236}">
                <a16:creationId xmlns:a16="http://schemas.microsoft.com/office/drawing/2014/main" id="{98FED1F3-11F1-492A-88BC-4D327DEC377B}"/>
              </a:ext>
            </a:extLst>
          </p:cNvPr>
          <p:cNvSpPr txBox="1"/>
          <p:nvPr/>
        </p:nvSpPr>
        <p:spPr bwMode="gray">
          <a:xfrm>
            <a:off x="1081880" y="2266679"/>
            <a:ext cx="1094852" cy="123111"/>
          </a:xfrm>
          <a:prstGeom prst="rect">
            <a:avLst/>
          </a:prstGeom>
          <a:noFill/>
        </p:spPr>
        <p:txBody>
          <a:bodyPr wrap="none" lIns="0" tIns="0" rIns="0" bIns="0" rtlCol="0">
            <a:spAutoFit/>
          </a:bodyPr>
          <a:lstStyle/>
          <a:p>
            <a:r>
              <a:rPr lang="pt-BR" sz="800" b="1" i="1">
                <a:solidFill>
                  <a:schemeClr val="bg1"/>
                </a:solidFill>
              </a:rPr>
              <a:t>(@ </a:t>
            </a:r>
            <a:r>
              <a:rPr lang="pt-BR" sz="800" b="1" i="1" err="1">
                <a:solidFill>
                  <a:schemeClr val="bg1"/>
                </a:solidFill>
              </a:rPr>
              <a:t>Trait</a:t>
            </a:r>
            <a:r>
              <a:rPr lang="pt-BR" sz="800" b="1" i="1">
                <a:solidFill>
                  <a:schemeClr val="bg1"/>
                </a:solidFill>
              </a:rPr>
              <a:t> </a:t>
            </a:r>
            <a:r>
              <a:rPr lang="pt-BR" sz="800" b="1" i="1" err="1">
                <a:solidFill>
                  <a:schemeClr val="bg1"/>
                </a:solidFill>
              </a:rPr>
              <a:t>Owner’s</a:t>
            </a:r>
            <a:r>
              <a:rPr lang="pt-BR" sz="800" b="1" i="1">
                <a:solidFill>
                  <a:schemeClr val="bg1"/>
                </a:solidFill>
              </a:rPr>
              <a:t> ERP)</a:t>
            </a:r>
          </a:p>
        </p:txBody>
      </p:sp>
      <p:sp>
        <p:nvSpPr>
          <p:cNvPr id="48" name="TextBox 47">
            <a:extLst>
              <a:ext uri="{FF2B5EF4-FFF2-40B4-BE49-F238E27FC236}">
                <a16:creationId xmlns:a16="http://schemas.microsoft.com/office/drawing/2014/main" id="{029B8C6D-E84E-4F86-86B2-97DFEC708F2F}"/>
              </a:ext>
            </a:extLst>
          </p:cNvPr>
          <p:cNvSpPr txBox="1"/>
          <p:nvPr/>
        </p:nvSpPr>
        <p:spPr bwMode="gray">
          <a:xfrm>
            <a:off x="3221329" y="2261349"/>
            <a:ext cx="1094852" cy="123111"/>
          </a:xfrm>
          <a:prstGeom prst="rect">
            <a:avLst/>
          </a:prstGeom>
          <a:noFill/>
        </p:spPr>
        <p:txBody>
          <a:bodyPr wrap="none" lIns="0" tIns="0" rIns="0" bIns="0" rtlCol="0">
            <a:spAutoFit/>
          </a:bodyPr>
          <a:lstStyle/>
          <a:p>
            <a:r>
              <a:rPr lang="pt-BR" sz="800" b="1" i="1">
                <a:solidFill>
                  <a:schemeClr val="bg1"/>
                </a:solidFill>
              </a:rPr>
              <a:t>(@ </a:t>
            </a:r>
            <a:r>
              <a:rPr lang="pt-BR" sz="800" b="1" i="1" err="1">
                <a:solidFill>
                  <a:schemeClr val="bg1"/>
                </a:solidFill>
              </a:rPr>
              <a:t>Trait</a:t>
            </a:r>
            <a:r>
              <a:rPr lang="pt-BR" sz="800" b="1" i="1">
                <a:solidFill>
                  <a:schemeClr val="bg1"/>
                </a:solidFill>
              </a:rPr>
              <a:t> </a:t>
            </a:r>
            <a:r>
              <a:rPr lang="pt-BR" sz="800" b="1" i="1" err="1">
                <a:solidFill>
                  <a:schemeClr val="bg1"/>
                </a:solidFill>
              </a:rPr>
              <a:t>Owner’s</a:t>
            </a:r>
            <a:r>
              <a:rPr lang="pt-BR" sz="800" b="1" i="1">
                <a:solidFill>
                  <a:schemeClr val="bg1"/>
                </a:solidFill>
              </a:rPr>
              <a:t> ERP)</a:t>
            </a:r>
          </a:p>
        </p:txBody>
      </p:sp>
      <p:sp>
        <p:nvSpPr>
          <p:cNvPr id="49" name="TextBox 48">
            <a:extLst>
              <a:ext uri="{FF2B5EF4-FFF2-40B4-BE49-F238E27FC236}">
                <a16:creationId xmlns:a16="http://schemas.microsoft.com/office/drawing/2014/main" id="{3C9C13FB-15D7-442A-90C7-7EE4918A861A}"/>
              </a:ext>
            </a:extLst>
          </p:cNvPr>
          <p:cNvSpPr txBox="1"/>
          <p:nvPr/>
        </p:nvSpPr>
        <p:spPr bwMode="gray">
          <a:xfrm>
            <a:off x="5148131" y="2272711"/>
            <a:ext cx="1094852" cy="123111"/>
          </a:xfrm>
          <a:prstGeom prst="rect">
            <a:avLst/>
          </a:prstGeom>
          <a:noFill/>
        </p:spPr>
        <p:txBody>
          <a:bodyPr wrap="none" lIns="0" tIns="0" rIns="0" bIns="0" rtlCol="0">
            <a:spAutoFit/>
          </a:bodyPr>
          <a:lstStyle/>
          <a:p>
            <a:r>
              <a:rPr lang="pt-BR" sz="800" b="1" i="1">
                <a:solidFill>
                  <a:schemeClr val="bg1"/>
                </a:solidFill>
              </a:rPr>
              <a:t>(@ </a:t>
            </a:r>
            <a:r>
              <a:rPr lang="pt-BR" sz="800" b="1" i="1" err="1">
                <a:solidFill>
                  <a:schemeClr val="bg1"/>
                </a:solidFill>
              </a:rPr>
              <a:t>Trait</a:t>
            </a:r>
            <a:r>
              <a:rPr lang="pt-BR" sz="800" b="1" i="1">
                <a:solidFill>
                  <a:schemeClr val="bg1"/>
                </a:solidFill>
              </a:rPr>
              <a:t> </a:t>
            </a:r>
            <a:r>
              <a:rPr lang="pt-BR" sz="800" b="1" i="1" err="1">
                <a:solidFill>
                  <a:schemeClr val="bg1"/>
                </a:solidFill>
              </a:rPr>
              <a:t>Owner’s</a:t>
            </a:r>
            <a:r>
              <a:rPr lang="pt-BR" sz="800" b="1" i="1">
                <a:solidFill>
                  <a:schemeClr val="bg1"/>
                </a:solidFill>
              </a:rPr>
              <a:t> ERP)</a:t>
            </a:r>
          </a:p>
        </p:txBody>
      </p:sp>
      <p:cxnSp>
        <p:nvCxnSpPr>
          <p:cNvPr id="52" name="Straight Connector 51">
            <a:extLst>
              <a:ext uri="{FF2B5EF4-FFF2-40B4-BE49-F238E27FC236}">
                <a16:creationId xmlns:a16="http://schemas.microsoft.com/office/drawing/2014/main" id="{CFFFDAB8-641C-44BA-A96E-2577BB574737}"/>
              </a:ext>
            </a:extLst>
          </p:cNvPr>
          <p:cNvCxnSpPr/>
          <p:nvPr/>
        </p:nvCxnSpPr>
        <p:spPr bwMode="gray">
          <a:xfrm>
            <a:off x="982479" y="5709389"/>
            <a:ext cx="8532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Subtitle 5">
            <a:extLst>
              <a:ext uri="{FF2B5EF4-FFF2-40B4-BE49-F238E27FC236}">
                <a16:creationId xmlns:a16="http://schemas.microsoft.com/office/drawing/2014/main" id="{564C88CA-9FDA-4627-8057-17F2D0CDEE9C}"/>
              </a:ext>
            </a:extLst>
          </p:cNvPr>
          <p:cNvSpPr txBox="1">
            <a:spLocks/>
          </p:cNvSpPr>
          <p:nvPr/>
        </p:nvSpPr>
        <p:spPr bwMode="gray">
          <a:xfrm>
            <a:off x="1081880" y="5849176"/>
            <a:ext cx="7848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Overall assumption: Branded Sales will be a Bayer’s specific group of features, so they will not be offered to other Trait Owners.</a:t>
            </a:r>
            <a:endParaRPr lang="en-US" sz="1200">
              <a:solidFill>
                <a:schemeClr val="tx1">
                  <a:lumMod val="65000"/>
                  <a:lumOff val="35000"/>
                </a:schemeClr>
              </a:solidFill>
            </a:endParaRPr>
          </a:p>
        </p:txBody>
      </p:sp>
      <p:cxnSp>
        <p:nvCxnSpPr>
          <p:cNvPr id="65" name="Straight Connector 64">
            <a:extLst>
              <a:ext uri="{FF2B5EF4-FFF2-40B4-BE49-F238E27FC236}">
                <a16:creationId xmlns:a16="http://schemas.microsoft.com/office/drawing/2014/main" id="{36D4FD79-CD0D-4CE1-92A5-4D297C081AA2}"/>
              </a:ext>
            </a:extLst>
          </p:cNvPr>
          <p:cNvCxnSpPr/>
          <p:nvPr/>
        </p:nvCxnSpPr>
        <p:spPr bwMode="gray">
          <a:xfrm>
            <a:off x="1902410" y="323470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0A83CE-5B4F-4E93-A56E-FCF5D99F8F81}"/>
              </a:ext>
            </a:extLst>
          </p:cNvPr>
          <p:cNvCxnSpPr/>
          <p:nvPr/>
        </p:nvCxnSpPr>
        <p:spPr bwMode="gray">
          <a:xfrm>
            <a:off x="3989177" y="323470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3B9B3D-147D-4F59-866C-F7A2A111F482}"/>
              </a:ext>
            </a:extLst>
          </p:cNvPr>
          <p:cNvCxnSpPr/>
          <p:nvPr/>
        </p:nvCxnSpPr>
        <p:spPr bwMode="gray">
          <a:xfrm>
            <a:off x="8298884" y="323470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48B1B82-ED76-4F26-8B78-5D95600FE767}"/>
              </a:ext>
            </a:extLst>
          </p:cNvPr>
          <p:cNvCxnSpPr/>
          <p:nvPr/>
        </p:nvCxnSpPr>
        <p:spPr bwMode="gray">
          <a:xfrm>
            <a:off x="6046519" y="323470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Folded Corner 66">
            <a:extLst>
              <a:ext uri="{FF2B5EF4-FFF2-40B4-BE49-F238E27FC236}">
                <a16:creationId xmlns:a16="http://schemas.microsoft.com/office/drawing/2014/main" id="{411B7BBA-F352-43DD-99BB-3AE8CD88D508}"/>
              </a:ext>
            </a:extLst>
          </p:cNvPr>
          <p:cNvSpPr/>
          <p:nvPr/>
        </p:nvSpPr>
        <p:spPr bwMode="gray">
          <a:xfrm>
            <a:off x="1345730" y="3617528"/>
            <a:ext cx="8221615" cy="1826486"/>
          </a:xfrm>
          <a:prstGeom prst="foldedCorne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600" b="1" dirty="0">
                <a:solidFill>
                  <a:srgbClr val="0D3756"/>
                </a:solidFill>
              </a:rPr>
              <a:t>In the end state, </a:t>
            </a:r>
            <a:r>
              <a:rPr lang="en-US" sz="1600" b="1" dirty="0" err="1">
                <a:solidFill>
                  <a:srgbClr val="0D3756"/>
                </a:solidFill>
              </a:rPr>
              <a:t>Agroeste</a:t>
            </a:r>
            <a:r>
              <a:rPr lang="en-US" sz="1600" b="1" dirty="0">
                <a:solidFill>
                  <a:srgbClr val="0D3756"/>
                </a:solidFill>
              </a:rPr>
              <a:t> will have to operate as the Licensed Multipliers, so no customization will be needed in the Industry System.</a:t>
            </a:r>
          </a:p>
          <a:p>
            <a:pPr marL="342900" indent="-342900">
              <a:buFont typeface="Arial" panose="020B0604020202020204" pitchFamily="34" charset="0"/>
              <a:buChar char="•"/>
            </a:pPr>
            <a:endParaRPr lang="en-US" sz="1600" b="1" dirty="0">
              <a:solidFill>
                <a:srgbClr val="0D3756"/>
              </a:solidFill>
            </a:endParaRPr>
          </a:p>
          <a:p>
            <a:pPr marL="342900" indent="-342900">
              <a:buFont typeface="Arial" panose="020B0604020202020204" pitchFamily="34" charset="0"/>
              <a:buChar char="•"/>
            </a:pPr>
            <a:r>
              <a:rPr lang="en-US" sz="1600" b="1" dirty="0">
                <a:solidFill>
                  <a:srgbClr val="0D3756"/>
                </a:solidFill>
              </a:rPr>
              <a:t>The automated integration of </a:t>
            </a:r>
            <a:r>
              <a:rPr lang="en-US" sz="1600" b="1" dirty="0" err="1">
                <a:solidFill>
                  <a:srgbClr val="0D3756"/>
                </a:solidFill>
              </a:rPr>
              <a:t>Agroeste</a:t>
            </a:r>
            <a:r>
              <a:rPr lang="en-US" sz="1600" b="1" dirty="0">
                <a:solidFill>
                  <a:srgbClr val="0D3756"/>
                </a:solidFill>
              </a:rPr>
              <a:t> sales registered in Bayer’s ERP with the Industry System will have to be managed by Bayer´s Trait Owner System.</a:t>
            </a:r>
          </a:p>
        </p:txBody>
      </p:sp>
    </p:spTree>
    <p:extLst>
      <p:ext uri="{BB962C8B-B14F-4D97-AF65-F5344CB8AC3E}">
        <p14:creationId xmlns:p14="http://schemas.microsoft.com/office/powerpoint/2010/main" val="222724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hevron 114">
            <a:extLst>
              <a:ext uri="{FF2B5EF4-FFF2-40B4-BE49-F238E27FC236}">
                <a16:creationId xmlns:a16="http://schemas.microsoft.com/office/drawing/2014/main" id="{3174673A-37EA-F344-A9D6-8EC42C4F322A}"/>
              </a:ext>
            </a:extLst>
          </p:cNvPr>
          <p:cNvSpPr/>
          <p:nvPr/>
        </p:nvSpPr>
        <p:spPr bwMode="gray">
          <a:xfrm>
            <a:off x="4607645" y="1475610"/>
            <a:ext cx="2811657"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Chevron 115">
            <a:extLst>
              <a:ext uri="{FF2B5EF4-FFF2-40B4-BE49-F238E27FC236}">
                <a16:creationId xmlns:a16="http://schemas.microsoft.com/office/drawing/2014/main" id="{0E8E046E-F84A-734C-BAA6-00E780EF2362}"/>
              </a:ext>
            </a:extLst>
          </p:cNvPr>
          <p:cNvSpPr/>
          <p:nvPr/>
        </p:nvSpPr>
        <p:spPr bwMode="gray">
          <a:xfrm>
            <a:off x="6924584" y="1475610"/>
            <a:ext cx="2642762"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Chevron 113">
            <a:extLst>
              <a:ext uri="{FF2B5EF4-FFF2-40B4-BE49-F238E27FC236}">
                <a16:creationId xmlns:a16="http://schemas.microsoft.com/office/drawing/2014/main" id="{352C391A-FCB7-0E41-9166-7CE291D2E2C7}"/>
              </a:ext>
            </a:extLst>
          </p:cNvPr>
          <p:cNvSpPr/>
          <p:nvPr/>
        </p:nvSpPr>
        <p:spPr bwMode="gray">
          <a:xfrm>
            <a:off x="2468479" y="1475610"/>
            <a:ext cx="2626932"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8A6FDC30-50D7-494A-BD7D-9B764911C4B3}"/>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14" name="Title 1">
            <a:extLst>
              <a:ext uri="{FF2B5EF4-FFF2-40B4-BE49-F238E27FC236}">
                <a16:creationId xmlns:a16="http://schemas.microsoft.com/office/drawing/2014/main" id="{AEB2DF59-A15C-2648-8F1F-B911AC45E4BD}"/>
              </a:ext>
            </a:extLst>
          </p:cNvPr>
          <p:cNvSpPr>
            <a:spLocks noGrp="1"/>
          </p:cNvSpPr>
          <p:nvPr>
            <p:ph type="title"/>
          </p:nvPr>
        </p:nvSpPr>
        <p:spPr>
          <a:xfrm>
            <a:off x="981821" y="132775"/>
            <a:ext cx="7727173" cy="864000"/>
          </a:xfrm>
        </p:spPr>
        <p:txBody>
          <a:bodyPr/>
          <a:lstStyle/>
          <a:p>
            <a:r>
              <a:rPr lang="en-US" b="1">
                <a:solidFill>
                  <a:srgbClr val="0070C0"/>
                </a:solidFill>
              </a:rPr>
              <a:t>(</a:t>
            </a:r>
            <a:r>
              <a:rPr lang="en-US" b="1" err="1">
                <a:solidFill>
                  <a:srgbClr val="0070C0"/>
                </a:solidFill>
              </a:rPr>
              <a:t>Agroeste</a:t>
            </a:r>
            <a:r>
              <a:rPr lang="en-US" b="1">
                <a:solidFill>
                  <a:srgbClr val="0070C0"/>
                </a:solidFill>
              </a:rPr>
              <a:t>) Branded Sales (2/2)</a:t>
            </a:r>
          </a:p>
        </p:txBody>
      </p:sp>
      <p:sp>
        <p:nvSpPr>
          <p:cNvPr id="21" name="Subtitle 30">
            <a:extLst>
              <a:ext uri="{FF2B5EF4-FFF2-40B4-BE49-F238E27FC236}">
                <a16:creationId xmlns:a16="http://schemas.microsoft.com/office/drawing/2014/main" id="{E291B4F6-4C5A-DF49-8237-4061C76D6CA0}"/>
              </a:ext>
            </a:extLst>
          </p:cNvPr>
          <p:cNvSpPr>
            <a:spLocks noGrp="1"/>
          </p:cNvSpPr>
          <p:nvPr>
            <p:ph type="subTitle" idx="13"/>
          </p:nvPr>
        </p:nvSpPr>
        <p:spPr>
          <a:xfrm>
            <a:off x="981820" y="980984"/>
            <a:ext cx="6948000" cy="252000"/>
          </a:xfrm>
        </p:spPr>
        <p:txBody>
          <a:bodyPr/>
          <a:lstStyle/>
          <a:p>
            <a:r>
              <a:rPr lang="en-US" sz="1200">
                <a:solidFill>
                  <a:srgbClr val="00A5E2"/>
                </a:solidFill>
              </a:rPr>
              <a:t>Prerequisites: Customer Master Data, Vendor Master Data (for Service Fee), Sales Contract, ITS User, Sales Parameters, Grower Master Data, GLA (Grower Licensing Agreement)</a:t>
            </a:r>
          </a:p>
        </p:txBody>
      </p:sp>
      <p:sp>
        <p:nvSpPr>
          <p:cNvPr id="39" name="Pentagon 38">
            <a:extLst>
              <a:ext uri="{FF2B5EF4-FFF2-40B4-BE49-F238E27FC236}">
                <a16:creationId xmlns:a16="http://schemas.microsoft.com/office/drawing/2014/main" id="{57E28480-92CD-2B44-ACEA-D086A9996656}"/>
              </a:ext>
            </a:extLst>
          </p:cNvPr>
          <p:cNvSpPr/>
          <p:nvPr/>
        </p:nvSpPr>
        <p:spPr bwMode="gray">
          <a:xfrm>
            <a:off x="982479" y="1475609"/>
            <a:ext cx="2017933" cy="972423"/>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ubtitle 5">
            <a:extLst>
              <a:ext uri="{FF2B5EF4-FFF2-40B4-BE49-F238E27FC236}">
                <a16:creationId xmlns:a16="http://schemas.microsoft.com/office/drawing/2014/main" id="{6B9A3ABA-00A3-0545-9724-865AEE66142C}"/>
              </a:ext>
            </a:extLst>
          </p:cNvPr>
          <p:cNvSpPr txBox="1">
            <a:spLocks/>
          </p:cNvSpPr>
          <p:nvPr/>
        </p:nvSpPr>
        <p:spPr bwMode="gray">
          <a:xfrm>
            <a:off x="30781" y="2543028"/>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FFC000"/>
                </a:solidFill>
              </a:rPr>
              <a:t>AS IS</a:t>
            </a:r>
            <a:endParaRPr lang="en-US">
              <a:solidFill>
                <a:srgbClr val="FFC000"/>
              </a:solidFill>
            </a:endParaRPr>
          </a:p>
        </p:txBody>
      </p:sp>
      <p:sp>
        <p:nvSpPr>
          <p:cNvPr id="53" name="Subtitle 5">
            <a:extLst>
              <a:ext uri="{FF2B5EF4-FFF2-40B4-BE49-F238E27FC236}">
                <a16:creationId xmlns:a16="http://schemas.microsoft.com/office/drawing/2014/main" id="{C7797FBC-1D59-A246-BC12-1F7F0DFA48FC}"/>
              </a:ext>
            </a:extLst>
          </p:cNvPr>
          <p:cNvSpPr txBox="1">
            <a:spLocks/>
          </p:cNvSpPr>
          <p:nvPr/>
        </p:nvSpPr>
        <p:spPr bwMode="gray">
          <a:xfrm>
            <a:off x="3073631" y="1553205"/>
            <a:ext cx="169161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Quota</a:t>
            </a:r>
            <a:endParaRPr lang="en-US" sz="1200">
              <a:solidFill>
                <a:srgbClr val="FFFFCC"/>
              </a:solidFill>
            </a:endParaRPr>
          </a:p>
        </p:txBody>
      </p:sp>
      <p:sp>
        <p:nvSpPr>
          <p:cNvPr id="54" name="Subtitle 5">
            <a:extLst>
              <a:ext uri="{FF2B5EF4-FFF2-40B4-BE49-F238E27FC236}">
                <a16:creationId xmlns:a16="http://schemas.microsoft.com/office/drawing/2014/main" id="{17034DD8-2CB0-FF4B-91C1-D92603962140}"/>
              </a:ext>
            </a:extLst>
          </p:cNvPr>
          <p:cNvSpPr txBox="1">
            <a:spLocks/>
          </p:cNvSpPr>
          <p:nvPr/>
        </p:nvSpPr>
        <p:spPr bwMode="gray">
          <a:xfrm>
            <a:off x="3088427" y="1761879"/>
            <a:ext cx="177075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system manages the balances of lots upon sale registration / edition / cancelation / adjustment</a:t>
            </a:r>
          </a:p>
        </p:txBody>
      </p:sp>
      <p:sp>
        <p:nvSpPr>
          <p:cNvPr id="57" name="Subtitle 5">
            <a:extLst>
              <a:ext uri="{FF2B5EF4-FFF2-40B4-BE49-F238E27FC236}">
                <a16:creationId xmlns:a16="http://schemas.microsoft.com/office/drawing/2014/main" id="{772BFDDF-9429-524A-9A31-641526F34246}"/>
              </a:ext>
            </a:extLst>
          </p:cNvPr>
          <p:cNvSpPr txBox="1">
            <a:spLocks/>
          </p:cNvSpPr>
          <p:nvPr/>
        </p:nvSpPr>
        <p:spPr bwMode="gray">
          <a:xfrm>
            <a:off x="7514919" y="1553205"/>
            <a:ext cx="126870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Multiplier Sale Adjustment</a:t>
            </a:r>
            <a:endParaRPr lang="en-US" sz="1200">
              <a:solidFill>
                <a:srgbClr val="FFFFCC"/>
              </a:solidFill>
            </a:endParaRPr>
          </a:p>
        </p:txBody>
      </p:sp>
      <p:sp>
        <p:nvSpPr>
          <p:cNvPr id="58" name="Subtitle 5">
            <a:extLst>
              <a:ext uri="{FF2B5EF4-FFF2-40B4-BE49-F238E27FC236}">
                <a16:creationId xmlns:a16="http://schemas.microsoft.com/office/drawing/2014/main" id="{547887BF-3189-C74C-80A5-559243AB548A}"/>
              </a:ext>
            </a:extLst>
          </p:cNvPr>
          <p:cNvSpPr txBox="1">
            <a:spLocks/>
          </p:cNvSpPr>
          <p:nvPr/>
        </p:nvSpPr>
        <p:spPr bwMode="gray">
          <a:xfrm>
            <a:off x="7513238" y="1939745"/>
            <a:ext cx="172800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Trait Owner edits a sale that was already billed</a:t>
            </a:r>
          </a:p>
        </p:txBody>
      </p:sp>
      <p:sp>
        <p:nvSpPr>
          <p:cNvPr id="62" name="Subtitle 5">
            <a:extLst>
              <a:ext uri="{FF2B5EF4-FFF2-40B4-BE49-F238E27FC236}">
                <a16:creationId xmlns:a16="http://schemas.microsoft.com/office/drawing/2014/main" id="{A13228A6-9CBC-5848-9F4F-EDEE5B0FD41A}"/>
              </a:ext>
            </a:extLst>
          </p:cNvPr>
          <p:cNvSpPr txBox="1">
            <a:spLocks/>
          </p:cNvSpPr>
          <p:nvPr/>
        </p:nvSpPr>
        <p:spPr bwMode="gray">
          <a:xfrm>
            <a:off x="1354199" y="2543028"/>
            <a:ext cx="1404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Sales have only one trait and from the same Trait Owner</a:t>
            </a:r>
            <a:endParaRPr lang="en-US" sz="1200">
              <a:solidFill>
                <a:schemeClr val="tx1">
                  <a:lumMod val="65000"/>
                  <a:lumOff val="35000"/>
                </a:schemeClr>
              </a:solidFill>
            </a:endParaRPr>
          </a:p>
        </p:txBody>
      </p:sp>
      <p:sp>
        <p:nvSpPr>
          <p:cNvPr id="63" name="Subtitle 5">
            <a:extLst>
              <a:ext uri="{FF2B5EF4-FFF2-40B4-BE49-F238E27FC236}">
                <a16:creationId xmlns:a16="http://schemas.microsoft.com/office/drawing/2014/main" id="{85961F3A-83BA-2B4D-96B4-594E26E1D608}"/>
              </a:ext>
            </a:extLst>
          </p:cNvPr>
          <p:cNvSpPr txBox="1">
            <a:spLocks/>
          </p:cNvSpPr>
          <p:nvPr/>
        </p:nvSpPr>
        <p:spPr bwMode="gray">
          <a:xfrm>
            <a:off x="3440966" y="2543028"/>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Quota refers to sales with only one trait and from the same Trait Owner</a:t>
            </a:r>
            <a:endParaRPr lang="en-US" sz="1200">
              <a:solidFill>
                <a:schemeClr val="tx1">
                  <a:lumMod val="65000"/>
                  <a:lumOff val="35000"/>
                </a:schemeClr>
              </a:solidFill>
            </a:endParaRPr>
          </a:p>
        </p:txBody>
      </p:sp>
      <p:sp>
        <p:nvSpPr>
          <p:cNvPr id="64" name="Subtitle 5">
            <a:extLst>
              <a:ext uri="{FF2B5EF4-FFF2-40B4-BE49-F238E27FC236}">
                <a16:creationId xmlns:a16="http://schemas.microsoft.com/office/drawing/2014/main" id="{0B8155E7-7779-B04F-B435-BA92F7DAEBD9}"/>
              </a:ext>
            </a:extLst>
          </p:cNvPr>
          <p:cNvSpPr txBox="1">
            <a:spLocks/>
          </p:cNvSpPr>
          <p:nvPr/>
        </p:nvSpPr>
        <p:spPr bwMode="gray">
          <a:xfrm>
            <a:off x="5426308" y="2543028"/>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Quota Requests refer to sales with only one trait and from the same Trait Owner</a:t>
            </a:r>
            <a:endParaRPr lang="en-US" sz="1200">
              <a:solidFill>
                <a:schemeClr val="tx1">
                  <a:lumMod val="65000"/>
                  <a:lumOff val="35000"/>
                </a:schemeClr>
              </a:solidFill>
            </a:endParaRPr>
          </a:p>
        </p:txBody>
      </p:sp>
      <p:pic>
        <p:nvPicPr>
          <p:cNvPr id="72" name="Picture 71">
            <a:extLst>
              <a:ext uri="{FF2B5EF4-FFF2-40B4-BE49-F238E27FC236}">
                <a16:creationId xmlns:a16="http://schemas.microsoft.com/office/drawing/2014/main" id="{98F50BA5-15F6-0240-81B7-19E32C492881}"/>
              </a:ext>
            </a:extLst>
          </p:cNvPr>
          <p:cNvPicPr>
            <a:picLocks noChangeAspect="1"/>
          </p:cNvPicPr>
          <p:nvPr/>
        </p:nvPicPr>
        <p:blipFill>
          <a:blip r:embed="rId3"/>
          <a:stretch>
            <a:fillRect/>
          </a:stretch>
        </p:blipFill>
        <p:spPr>
          <a:xfrm>
            <a:off x="3143638" y="2543028"/>
            <a:ext cx="264836" cy="264836"/>
          </a:xfrm>
          <a:prstGeom prst="rect">
            <a:avLst/>
          </a:prstGeom>
        </p:spPr>
      </p:pic>
      <p:pic>
        <p:nvPicPr>
          <p:cNvPr id="73" name="Picture 72">
            <a:extLst>
              <a:ext uri="{FF2B5EF4-FFF2-40B4-BE49-F238E27FC236}">
                <a16:creationId xmlns:a16="http://schemas.microsoft.com/office/drawing/2014/main" id="{9BCAE62C-FEF9-654B-86FF-B67DAB6A144E}"/>
              </a:ext>
            </a:extLst>
          </p:cNvPr>
          <p:cNvPicPr>
            <a:picLocks noChangeAspect="1"/>
          </p:cNvPicPr>
          <p:nvPr/>
        </p:nvPicPr>
        <p:blipFill>
          <a:blip r:embed="rId3"/>
          <a:stretch>
            <a:fillRect/>
          </a:stretch>
        </p:blipFill>
        <p:spPr>
          <a:xfrm>
            <a:off x="5127268" y="2543028"/>
            <a:ext cx="264836" cy="264836"/>
          </a:xfrm>
          <a:prstGeom prst="rect">
            <a:avLst/>
          </a:prstGeom>
        </p:spPr>
      </p:pic>
      <p:pic>
        <p:nvPicPr>
          <p:cNvPr id="76" name="Picture 75">
            <a:extLst>
              <a:ext uri="{FF2B5EF4-FFF2-40B4-BE49-F238E27FC236}">
                <a16:creationId xmlns:a16="http://schemas.microsoft.com/office/drawing/2014/main" id="{1D6BDDF7-D598-5F4E-948B-FB8885FF0F59}"/>
              </a:ext>
            </a:extLst>
          </p:cNvPr>
          <p:cNvPicPr>
            <a:picLocks noChangeAspect="1"/>
          </p:cNvPicPr>
          <p:nvPr/>
        </p:nvPicPr>
        <p:blipFill>
          <a:blip r:embed="rId3"/>
          <a:stretch>
            <a:fillRect/>
          </a:stretch>
        </p:blipFill>
        <p:spPr>
          <a:xfrm>
            <a:off x="1060018" y="2543028"/>
            <a:ext cx="264836" cy="264836"/>
          </a:xfrm>
          <a:prstGeom prst="rect">
            <a:avLst/>
          </a:prstGeom>
        </p:spPr>
      </p:pic>
      <p:sp>
        <p:nvSpPr>
          <p:cNvPr id="78" name="Subtitle 5">
            <a:extLst>
              <a:ext uri="{FF2B5EF4-FFF2-40B4-BE49-F238E27FC236}">
                <a16:creationId xmlns:a16="http://schemas.microsoft.com/office/drawing/2014/main" id="{5B93C7B9-1053-BC4B-BA03-B5D53810B9EF}"/>
              </a:ext>
            </a:extLst>
          </p:cNvPr>
          <p:cNvSpPr txBox="1">
            <a:spLocks/>
          </p:cNvSpPr>
          <p:nvPr/>
        </p:nvSpPr>
        <p:spPr bwMode="gray">
          <a:xfrm>
            <a:off x="1081880" y="1553205"/>
            <a:ext cx="1617930" cy="23597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Dealer Sale Registration</a:t>
            </a:r>
            <a:endParaRPr lang="en-US" sz="1200">
              <a:solidFill>
                <a:srgbClr val="FFFFCC"/>
              </a:solidFill>
            </a:endParaRPr>
          </a:p>
        </p:txBody>
      </p:sp>
      <p:sp>
        <p:nvSpPr>
          <p:cNvPr id="79" name="Subtitle 5">
            <a:extLst>
              <a:ext uri="{FF2B5EF4-FFF2-40B4-BE49-F238E27FC236}">
                <a16:creationId xmlns:a16="http://schemas.microsoft.com/office/drawing/2014/main" id="{F59EC4B6-EB2A-2645-A488-E0E3943A37F4}"/>
              </a:ext>
            </a:extLst>
          </p:cNvPr>
          <p:cNvSpPr txBox="1">
            <a:spLocks/>
          </p:cNvSpPr>
          <p:nvPr/>
        </p:nvSpPr>
        <p:spPr bwMode="gray">
          <a:xfrm>
            <a:off x="1095012" y="1939745"/>
            <a:ext cx="161793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Dealer registers / edits / cancels a sale</a:t>
            </a:r>
          </a:p>
        </p:txBody>
      </p:sp>
      <p:sp>
        <p:nvSpPr>
          <p:cNvPr id="80" name="Subtitle 5">
            <a:extLst>
              <a:ext uri="{FF2B5EF4-FFF2-40B4-BE49-F238E27FC236}">
                <a16:creationId xmlns:a16="http://schemas.microsoft.com/office/drawing/2014/main" id="{70202630-58B5-424D-AB47-13CBAB860E39}"/>
              </a:ext>
            </a:extLst>
          </p:cNvPr>
          <p:cNvSpPr txBox="1">
            <a:spLocks/>
          </p:cNvSpPr>
          <p:nvPr/>
        </p:nvSpPr>
        <p:spPr bwMode="gray">
          <a:xfrm>
            <a:off x="5148131" y="1553205"/>
            <a:ext cx="1859042" cy="179546"/>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Quota Request </a:t>
            </a:r>
            <a:r>
              <a:rPr lang="en-US" sz="1000" b="1">
                <a:solidFill>
                  <a:srgbClr val="FFFFCC"/>
                </a:solidFill>
              </a:rPr>
              <a:t>(Poke)</a:t>
            </a:r>
            <a:endParaRPr lang="en-US" sz="1000">
              <a:solidFill>
                <a:srgbClr val="FFFFCC"/>
              </a:solidFill>
            </a:endParaRPr>
          </a:p>
        </p:txBody>
      </p:sp>
      <p:sp>
        <p:nvSpPr>
          <p:cNvPr id="81" name="Subtitle 5">
            <a:extLst>
              <a:ext uri="{FF2B5EF4-FFF2-40B4-BE49-F238E27FC236}">
                <a16:creationId xmlns:a16="http://schemas.microsoft.com/office/drawing/2014/main" id="{DBACFDEC-DD51-824B-B62F-079ADD30E8D2}"/>
              </a:ext>
            </a:extLst>
          </p:cNvPr>
          <p:cNvSpPr txBox="1">
            <a:spLocks/>
          </p:cNvSpPr>
          <p:nvPr/>
        </p:nvSpPr>
        <p:spPr bwMode="gray">
          <a:xfrm>
            <a:off x="5148132" y="1761879"/>
            <a:ext cx="1586381" cy="431238"/>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or Dealer register a request of missing quota that is blocking sale registration</a:t>
            </a:r>
          </a:p>
        </p:txBody>
      </p:sp>
      <p:cxnSp>
        <p:nvCxnSpPr>
          <p:cNvPr id="86" name="Straight Connector 85">
            <a:extLst>
              <a:ext uri="{FF2B5EF4-FFF2-40B4-BE49-F238E27FC236}">
                <a16:creationId xmlns:a16="http://schemas.microsoft.com/office/drawing/2014/main" id="{B9E384BB-E56F-B049-9C21-565E47808085}"/>
              </a:ext>
            </a:extLst>
          </p:cNvPr>
          <p:cNvCxnSpPr/>
          <p:nvPr/>
        </p:nvCxnSpPr>
        <p:spPr bwMode="gray">
          <a:xfrm>
            <a:off x="1902410" y="3423387"/>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F5C4AD-36B6-E647-8EBA-9986DEFB2143}"/>
              </a:ext>
            </a:extLst>
          </p:cNvPr>
          <p:cNvCxnSpPr/>
          <p:nvPr/>
        </p:nvCxnSpPr>
        <p:spPr bwMode="gray">
          <a:xfrm>
            <a:off x="3989177" y="3423387"/>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Subtitle 5">
            <a:extLst>
              <a:ext uri="{FF2B5EF4-FFF2-40B4-BE49-F238E27FC236}">
                <a16:creationId xmlns:a16="http://schemas.microsoft.com/office/drawing/2014/main" id="{0DFA0456-282C-B14B-B9A2-99238158A17F}"/>
              </a:ext>
            </a:extLst>
          </p:cNvPr>
          <p:cNvSpPr txBox="1">
            <a:spLocks/>
          </p:cNvSpPr>
          <p:nvPr/>
        </p:nvSpPr>
        <p:spPr bwMode="gray">
          <a:xfrm>
            <a:off x="7786673" y="2543028"/>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accent6"/>
                </a:solidFill>
              </a:rPr>
              <a:t>Not currently supported by ITS </a:t>
            </a:r>
            <a:r>
              <a:rPr lang="en-US" sz="1050">
                <a:solidFill>
                  <a:schemeClr val="accent6"/>
                </a:solidFill>
              </a:rPr>
              <a:t>(workaround required)</a:t>
            </a:r>
            <a:endParaRPr lang="en-US" sz="1200">
              <a:solidFill>
                <a:schemeClr val="accent6"/>
              </a:solidFill>
            </a:endParaRPr>
          </a:p>
        </p:txBody>
      </p:sp>
      <p:pic>
        <p:nvPicPr>
          <p:cNvPr id="90" name="Picture 89">
            <a:extLst>
              <a:ext uri="{FF2B5EF4-FFF2-40B4-BE49-F238E27FC236}">
                <a16:creationId xmlns:a16="http://schemas.microsoft.com/office/drawing/2014/main" id="{1DC9C0A9-3934-F643-B91E-ED69C076052D}"/>
              </a:ext>
            </a:extLst>
          </p:cNvPr>
          <p:cNvPicPr>
            <a:picLocks noChangeAspect="1"/>
          </p:cNvPicPr>
          <p:nvPr/>
        </p:nvPicPr>
        <p:blipFill>
          <a:blip r:embed="rId3"/>
          <a:stretch>
            <a:fillRect/>
          </a:stretch>
        </p:blipFill>
        <p:spPr>
          <a:xfrm>
            <a:off x="7486446" y="2543028"/>
            <a:ext cx="264836" cy="264836"/>
          </a:xfrm>
          <a:prstGeom prst="rect">
            <a:avLst/>
          </a:prstGeom>
        </p:spPr>
      </p:pic>
      <p:cxnSp>
        <p:nvCxnSpPr>
          <p:cNvPr id="91" name="Straight Connector 90">
            <a:extLst>
              <a:ext uri="{FF2B5EF4-FFF2-40B4-BE49-F238E27FC236}">
                <a16:creationId xmlns:a16="http://schemas.microsoft.com/office/drawing/2014/main" id="{B525B1C6-30DD-CB43-B0A3-47C86FA2660F}"/>
              </a:ext>
            </a:extLst>
          </p:cNvPr>
          <p:cNvCxnSpPr/>
          <p:nvPr/>
        </p:nvCxnSpPr>
        <p:spPr bwMode="gray">
          <a:xfrm>
            <a:off x="8298884" y="3423387"/>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Subtitle 5">
            <a:extLst>
              <a:ext uri="{FF2B5EF4-FFF2-40B4-BE49-F238E27FC236}">
                <a16:creationId xmlns:a16="http://schemas.microsoft.com/office/drawing/2014/main" id="{5DE31160-6A9F-9449-B11C-A7ACBA22BF14}"/>
              </a:ext>
            </a:extLst>
          </p:cNvPr>
          <p:cNvSpPr txBox="1">
            <a:spLocks/>
          </p:cNvSpPr>
          <p:nvPr/>
        </p:nvSpPr>
        <p:spPr bwMode="gray">
          <a:xfrm>
            <a:off x="3440966" y="3606621"/>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Same behavior as in Licensed Quota</a:t>
            </a:r>
            <a:endParaRPr lang="en-US" sz="1200">
              <a:solidFill>
                <a:schemeClr val="tx1">
                  <a:lumMod val="65000"/>
                  <a:lumOff val="35000"/>
                </a:schemeClr>
              </a:solidFill>
            </a:endParaRPr>
          </a:p>
        </p:txBody>
      </p:sp>
      <p:pic>
        <p:nvPicPr>
          <p:cNvPr id="95" name="Picture 94" descr="A close up of a logo&#10;&#10;Description automatically generated">
            <a:extLst>
              <a:ext uri="{FF2B5EF4-FFF2-40B4-BE49-F238E27FC236}">
                <a16:creationId xmlns:a16="http://schemas.microsoft.com/office/drawing/2014/main" id="{883F02FD-194A-B145-B189-1F3C563E1397}"/>
              </a:ext>
            </a:extLst>
          </p:cNvPr>
          <p:cNvPicPr>
            <a:picLocks noChangeAspect="1"/>
          </p:cNvPicPr>
          <p:nvPr/>
        </p:nvPicPr>
        <p:blipFill>
          <a:blip r:embed="rId4"/>
          <a:stretch>
            <a:fillRect/>
          </a:stretch>
        </p:blipFill>
        <p:spPr>
          <a:xfrm>
            <a:off x="3143638" y="3606621"/>
            <a:ext cx="268952" cy="268952"/>
          </a:xfrm>
          <a:prstGeom prst="rect">
            <a:avLst/>
          </a:prstGeom>
        </p:spPr>
      </p:pic>
      <p:sp>
        <p:nvSpPr>
          <p:cNvPr id="98" name="Subtitle 5">
            <a:extLst>
              <a:ext uri="{FF2B5EF4-FFF2-40B4-BE49-F238E27FC236}">
                <a16:creationId xmlns:a16="http://schemas.microsoft.com/office/drawing/2014/main" id="{180AF45C-72AF-6B45-8D94-C08D179CC7FA}"/>
              </a:ext>
            </a:extLst>
          </p:cNvPr>
          <p:cNvSpPr txBox="1">
            <a:spLocks/>
          </p:cNvSpPr>
          <p:nvPr/>
        </p:nvSpPr>
        <p:spPr bwMode="gray">
          <a:xfrm>
            <a:off x="5426308" y="3606621"/>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Same behavior as in Licensed Quota Request</a:t>
            </a:r>
            <a:endParaRPr lang="en-US" sz="1200">
              <a:solidFill>
                <a:schemeClr val="tx1">
                  <a:lumMod val="65000"/>
                  <a:lumOff val="35000"/>
                </a:schemeClr>
              </a:solidFill>
            </a:endParaRPr>
          </a:p>
        </p:txBody>
      </p:sp>
      <p:pic>
        <p:nvPicPr>
          <p:cNvPr id="99" name="Picture 98" descr="A close up of a logo&#10;&#10;Description automatically generated">
            <a:extLst>
              <a:ext uri="{FF2B5EF4-FFF2-40B4-BE49-F238E27FC236}">
                <a16:creationId xmlns:a16="http://schemas.microsoft.com/office/drawing/2014/main" id="{65F50F3E-6EF1-D747-897F-B157E3F7CA09}"/>
              </a:ext>
            </a:extLst>
          </p:cNvPr>
          <p:cNvPicPr>
            <a:picLocks noChangeAspect="1"/>
          </p:cNvPicPr>
          <p:nvPr/>
        </p:nvPicPr>
        <p:blipFill>
          <a:blip r:embed="rId4"/>
          <a:stretch>
            <a:fillRect/>
          </a:stretch>
        </p:blipFill>
        <p:spPr>
          <a:xfrm>
            <a:off x="5127268" y="3606621"/>
            <a:ext cx="268952" cy="268952"/>
          </a:xfrm>
          <a:prstGeom prst="rect">
            <a:avLst/>
          </a:prstGeom>
        </p:spPr>
      </p:pic>
      <p:sp>
        <p:nvSpPr>
          <p:cNvPr id="102" name="Subtitle 5">
            <a:extLst>
              <a:ext uri="{FF2B5EF4-FFF2-40B4-BE49-F238E27FC236}">
                <a16:creationId xmlns:a16="http://schemas.microsoft.com/office/drawing/2014/main" id="{23E8652E-5E85-4046-A503-78D1D7664E55}"/>
              </a:ext>
            </a:extLst>
          </p:cNvPr>
          <p:cNvSpPr txBox="1">
            <a:spLocks/>
          </p:cNvSpPr>
          <p:nvPr/>
        </p:nvSpPr>
        <p:spPr bwMode="gray">
          <a:xfrm>
            <a:off x="7786673" y="3606621"/>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&lt;Backlog – Sales Enhancements&gt;</a:t>
            </a:r>
            <a:endParaRPr lang="en-US" sz="1200">
              <a:solidFill>
                <a:schemeClr val="tx1">
                  <a:lumMod val="65000"/>
                  <a:lumOff val="35000"/>
                </a:schemeClr>
              </a:solidFill>
            </a:endParaRPr>
          </a:p>
        </p:txBody>
      </p:sp>
      <p:pic>
        <p:nvPicPr>
          <p:cNvPr id="103" name="Picture 102" descr="A close up of a logo&#10;&#10;Description automatically generated">
            <a:extLst>
              <a:ext uri="{FF2B5EF4-FFF2-40B4-BE49-F238E27FC236}">
                <a16:creationId xmlns:a16="http://schemas.microsoft.com/office/drawing/2014/main" id="{07EF7DB2-E859-7C47-B71D-E8AD27A7B920}"/>
              </a:ext>
            </a:extLst>
          </p:cNvPr>
          <p:cNvPicPr>
            <a:picLocks noChangeAspect="1"/>
          </p:cNvPicPr>
          <p:nvPr/>
        </p:nvPicPr>
        <p:blipFill>
          <a:blip r:embed="rId4"/>
          <a:stretch>
            <a:fillRect/>
          </a:stretch>
        </p:blipFill>
        <p:spPr>
          <a:xfrm>
            <a:off x="7486446" y="3606621"/>
            <a:ext cx="268952" cy="268952"/>
          </a:xfrm>
          <a:prstGeom prst="rect">
            <a:avLst/>
          </a:prstGeom>
        </p:spPr>
      </p:pic>
      <p:sp>
        <p:nvSpPr>
          <p:cNvPr id="84" name="Subtitle 5">
            <a:extLst>
              <a:ext uri="{FF2B5EF4-FFF2-40B4-BE49-F238E27FC236}">
                <a16:creationId xmlns:a16="http://schemas.microsoft.com/office/drawing/2014/main" id="{11C807DF-8A27-B14A-B0A7-D2FDA651ABBC}"/>
              </a:ext>
            </a:extLst>
          </p:cNvPr>
          <p:cNvSpPr txBox="1">
            <a:spLocks/>
          </p:cNvSpPr>
          <p:nvPr/>
        </p:nvSpPr>
        <p:spPr bwMode="gray">
          <a:xfrm>
            <a:off x="7786673" y="4635247"/>
            <a:ext cx="1218559"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a:solidFill>
                  <a:schemeClr val="bg1">
                    <a:lumMod val="50000"/>
                  </a:schemeClr>
                </a:solidFill>
              </a:rPr>
              <a:t>In the meantime, </a:t>
            </a:r>
            <a:r>
              <a:rPr lang="en-US" sz="1200">
                <a:solidFill>
                  <a:schemeClr val="accent6"/>
                </a:solidFill>
              </a:rPr>
              <a:t>continue executing the workaround</a:t>
            </a:r>
          </a:p>
        </p:txBody>
      </p:sp>
      <p:cxnSp>
        <p:nvCxnSpPr>
          <p:cNvPr id="110" name="Straight Connector 109">
            <a:extLst>
              <a:ext uri="{FF2B5EF4-FFF2-40B4-BE49-F238E27FC236}">
                <a16:creationId xmlns:a16="http://schemas.microsoft.com/office/drawing/2014/main" id="{6287F275-0D3A-8046-AE27-EFD77E2A5503}"/>
              </a:ext>
            </a:extLst>
          </p:cNvPr>
          <p:cNvCxnSpPr/>
          <p:nvPr/>
        </p:nvCxnSpPr>
        <p:spPr bwMode="gray">
          <a:xfrm>
            <a:off x="6046519" y="3423387"/>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Chevron 42">
            <a:extLst>
              <a:ext uri="{FF2B5EF4-FFF2-40B4-BE49-F238E27FC236}">
                <a16:creationId xmlns:a16="http://schemas.microsoft.com/office/drawing/2014/main" id="{28175620-0725-A84D-817D-5D0E91137D79}"/>
              </a:ext>
            </a:extLst>
          </p:cNvPr>
          <p:cNvSpPr/>
          <p:nvPr/>
        </p:nvSpPr>
        <p:spPr bwMode="gray">
          <a:xfrm>
            <a:off x="9069409" y="1475610"/>
            <a:ext cx="2642762"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Subtitle 5">
            <a:extLst>
              <a:ext uri="{FF2B5EF4-FFF2-40B4-BE49-F238E27FC236}">
                <a16:creationId xmlns:a16="http://schemas.microsoft.com/office/drawing/2014/main" id="{37BA7F92-6E89-8D4F-B447-006CCA6A653D}"/>
              </a:ext>
            </a:extLst>
          </p:cNvPr>
          <p:cNvSpPr txBox="1">
            <a:spLocks/>
          </p:cNvSpPr>
          <p:nvPr/>
        </p:nvSpPr>
        <p:spPr bwMode="gray">
          <a:xfrm>
            <a:off x="9659744" y="1561557"/>
            <a:ext cx="1663067" cy="243647"/>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Service Fee (Sales)</a:t>
            </a:r>
            <a:endParaRPr lang="en-US" sz="1000">
              <a:solidFill>
                <a:srgbClr val="FFFFCC"/>
              </a:solidFill>
            </a:endParaRPr>
          </a:p>
        </p:txBody>
      </p:sp>
      <p:sp>
        <p:nvSpPr>
          <p:cNvPr id="45" name="Subtitle 5">
            <a:extLst>
              <a:ext uri="{FF2B5EF4-FFF2-40B4-BE49-F238E27FC236}">
                <a16:creationId xmlns:a16="http://schemas.microsoft.com/office/drawing/2014/main" id="{BBF6F4C0-96B3-3942-969A-786E2EABE46B}"/>
              </a:ext>
            </a:extLst>
          </p:cNvPr>
          <p:cNvSpPr txBox="1">
            <a:spLocks/>
          </p:cNvSpPr>
          <p:nvPr/>
        </p:nvSpPr>
        <p:spPr bwMode="gray">
          <a:xfrm>
            <a:off x="9658062" y="1761879"/>
            <a:ext cx="1496739"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Dealer receives a service fee for the data reported in the system</a:t>
            </a:r>
          </a:p>
        </p:txBody>
      </p:sp>
      <p:sp>
        <p:nvSpPr>
          <p:cNvPr id="46" name="Subtitle 5">
            <a:extLst>
              <a:ext uri="{FF2B5EF4-FFF2-40B4-BE49-F238E27FC236}">
                <a16:creationId xmlns:a16="http://schemas.microsoft.com/office/drawing/2014/main" id="{7CAEE1A9-BD9A-8B42-83A9-0CFF5733CE6C}"/>
              </a:ext>
            </a:extLst>
          </p:cNvPr>
          <p:cNvSpPr txBox="1">
            <a:spLocks/>
          </p:cNvSpPr>
          <p:nvPr/>
        </p:nvSpPr>
        <p:spPr bwMode="gray">
          <a:xfrm>
            <a:off x="9946012" y="2543028"/>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No automation provided by ITS</a:t>
            </a:r>
            <a:endParaRPr lang="en-US" sz="1200">
              <a:solidFill>
                <a:schemeClr val="tx1">
                  <a:lumMod val="65000"/>
                  <a:lumOff val="35000"/>
                </a:schemeClr>
              </a:solidFill>
            </a:endParaRPr>
          </a:p>
        </p:txBody>
      </p:sp>
      <p:pic>
        <p:nvPicPr>
          <p:cNvPr id="47" name="Picture 46">
            <a:extLst>
              <a:ext uri="{FF2B5EF4-FFF2-40B4-BE49-F238E27FC236}">
                <a16:creationId xmlns:a16="http://schemas.microsoft.com/office/drawing/2014/main" id="{AC0C14F0-7F14-244E-BFC0-5E0910CD1AA9}"/>
              </a:ext>
            </a:extLst>
          </p:cNvPr>
          <p:cNvPicPr>
            <a:picLocks noChangeAspect="1"/>
          </p:cNvPicPr>
          <p:nvPr/>
        </p:nvPicPr>
        <p:blipFill>
          <a:blip r:embed="rId3"/>
          <a:stretch>
            <a:fillRect/>
          </a:stretch>
        </p:blipFill>
        <p:spPr>
          <a:xfrm>
            <a:off x="9631271" y="2543028"/>
            <a:ext cx="264836" cy="264836"/>
          </a:xfrm>
          <a:prstGeom prst="rect">
            <a:avLst/>
          </a:prstGeom>
        </p:spPr>
      </p:pic>
      <p:cxnSp>
        <p:nvCxnSpPr>
          <p:cNvPr id="48" name="Straight Connector 47">
            <a:extLst>
              <a:ext uri="{FF2B5EF4-FFF2-40B4-BE49-F238E27FC236}">
                <a16:creationId xmlns:a16="http://schemas.microsoft.com/office/drawing/2014/main" id="{26DF2018-9FC7-7A4C-8629-7016E92497DE}"/>
              </a:ext>
            </a:extLst>
          </p:cNvPr>
          <p:cNvCxnSpPr/>
          <p:nvPr/>
        </p:nvCxnSpPr>
        <p:spPr bwMode="gray">
          <a:xfrm>
            <a:off x="10458223" y="3423387"/>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Subtitle 5">
            <a:extLst>
              <a:ext uri="{FF2B5EF4-FFF2-40B4-BE49-F238E27FC236}">
                <a16:creationId xmlns:a16="http://schemas.microsoft.com/office/drawing/2014/main" id="{12A061F3-0C1B-1042-BF6E-21A41A5C0A75}"/>
              </a:ext>
            </a:extLst>
          </p:cNvPr>
          <p:cNvSpPr txBox="1">
            <a:spLocks/>
          </p:cNvSpPr>
          <p:nvPr/>
        </p:nvSpPr>
        <p:spPr bwMode="gray">
          <a:xfrm>
            <a:off x="9946012" y="3606621"/>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Same behavior as in Licensed Service Fee</a:t>
            </a:r>
            <a:endParaRPr lang="en-US" sz="120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F57750D-9C52-594C-9925-7C55EE29B8AA}"/>
              </a:ext>
            </a:extLst>
          </p:cNvPr>
          <p:cNvPicPr>
            <a:picLocks noChangeAspect="1"/>
          </p:cNvPicPr>
          <p:nvPr/>
        </p:nvPicPr>
        <p:blipFill>
          <a:blip r:embed="rId4"/>
          <a:stretch>
            <a:fillRect/>
          </a:stretch>
        </p:blipFill>
        <p:spPr>
          <a:xfrm>
            <a:off x="9631271" y="3606621"/>
            <a:ext cx="268952" cy="268952"/>
          </a:xfrm>
          <a:prstGeom prst="rect">
            <a:avLst/>
          </a:prstGeom>
        </p:spPr>
      </p:pic>
      <p:sp>
        <p:nvSpPr>
          <p:cNvPr id="59" name="Subtitle 5">
            <a:extLst>
              <a:ext uri="{FF2B5EF4-FFF2-40B4-BE49-F238E27FC236}">
                <a16:creationId xmlns:a16="http://schemas.microsoft.com/office/drawing/2014/main" id="{FED4370D-BB87-4F24-9391-8DD69D2D74CE}"/>
              </a:ext>
            </a:extLst>
          </p:cNvPr>
          <p:cNvSpPr txBox="1">
            <a:spLocks/>
          </p:cNvSpPr>
          <p:nvPr/>
        </p:nvSpPr>
        <p:spPr bwMode="gray">
          <a:xfrm>
            <a:off x="30781" y="3582982"/>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66B512"/>
                </a:solidFill>
              </a:rPr>
              <a:t>TO BE</a:t>
            </a:r>
            <a:endParaRPr lang="en-US">
              <a:solidFill>
                <a:srgbClr val="66B512"/>
              </a:solidFill>
            </a:endParaRPr>
          </a:p>
        </p:txBody>
      </p:sp>
      <p:sp>
        <p:nvSpPr>
          <p:cNvPr id="61" name="Subtitle 5">
            <a:extLst>
              <a:ext uri="{FF2B5EF4-FFF2-40B4-BE49-F238E27FC236}">
                <a16:creationId xmlns:a16="http://schemas.microsoft.com/office/drawing/2014/main" id="{015B641F-28AA-40A3-B6B5-B4CD6CE066B1}"/>
              </a:ext>
            </a:extLst>
          </p:cNvPr>
          <p:cNvSpPr txBox="1">
            <a:spLocks/>
          </p:cNvSpPr>
          <p:nvPr/>
        </p:nvSpPr>
        <p:spPr bwMode="gray">
          <a:xfrm>
            <a:off x="1354199" y="4225594"/>
            <a:ext cx="1404000" cy="498810"/>
          </a:xfrm>
          <a:prstGeom prst="rect">
            <a:avLst/>
          </a:prstGeom>
        </p:spPr>
        <p:txBody>
          <a:bodyPr vert="horz" lIns="0" tIns="0" rIns="0" bIns="0" rtlCol="0" anchor="t">
            <a:noAutofit/>
          </a:bodyPr>
          <a:lstStyle>
            <a:defPPr>
              <a:defRPr lang="de-DE"/>
            </a:defPPr>
            <a:lvl1pPr indent="0">
              <a:spcBef>
                <a:spcPts val="1200"/>
              </a:spcBef>
              <a:spcAft>
                <a:spcPts val="600"/>
              </a:spcAft>
              <a:buFont typeface="Arial" panose="020B0604020202020204" pitchFamily="34" charset="0"/>
              <a:buNone/>
              <a:defRPr sz="1200">
                <a:solidFill>
                  <a:schemeClr val="bg1">
                    <a:lumMod val="50000"/>
                  </a:schemeClr>
                </a:solidFill>
              </a:defRPr>
            </a:lvl1pPr>
            <a:lvl2pPr marL="0" indent="0">
              <a:spcBef>
                <a:spcPts val="300"/>
              </a:spcBef>
              <a:spcAft>
                <a:spcPts val="600"/>
              </a:spcAft>
              <a:buFontTx/>
              <a:buNone/>
              <a:defRPr>
                <a:solidFill>
                  <a:schemeClr val="accent1"/>
                </a:solidFill>
              </a:defRPr>
            </a:lvl2pPr>
            <a:lvl3pPr marL="0" indent="0">
              <a:spcBef>
                <a:spcPts val="300"/>
              </a:spcBef>
              <a:spcAft>
                <a:spcPts val="600"/>
              </a:spcAft>
              <a:buFontTx/>
              <a:buNone/>
              <a:defRPr>
                <a:solidFill>
                  <a:schemeClr val="accent1"/>
                </a:solidFill>
              </a:defRPr>
            </a:lvl3pPr>
            <a:lvl4pPr marL="0" indent="0">
              <a:spcBef>
                <a:spcPts val="300"/>
              </a:spcBef>
              <a:spcAft>
                <a:spcPts val="600"/>
              </a:spcAft>
              <a:buFontTx/>
              <a:buNone/>
              <a:defRPr>
                <a:solidFill>
                  <a:schemeClr val="accent1"/>
                </a:solidFill>
              </a:defRPr>
            </a:lvl4pPr>
            <a:lvl5pPr marL="0" indent="0">
              <a:spcBef>
                <a:spcPts val="300"/>
              </a:spcBef>
              <a:spcAft>
                <a:spcPts val="600"/>
              </a:spcAft>
              <a:buFontTx/>
              <a:buNone/>
              <a:defRPr>
                <a:solidFill>
                  <a:schemeClr val="accent1"/>
                </a:solidFill>
              </a:defRPr>
            </a:lvl5pPr>
            <a:lvl6pPr marL="0" indent="0">
              <a:spcBef>
                <a:spcPts val="300"/>
              </a:spcBef>
              <a:spcAft>
                <a:spcPts val="600"/>
              </a:spcAft>
              <a:buFontTx/>
              <a:buNone/>
              <a:defRPr>
                <a:solidFill>
                  <a:schemeClr val="accent1"/>
                </a:solidFill>
              </a:defRPr>
            </a:lvl6pPr>
            <a:lvl7pPr marL="0" indent="0">
              <a:spcBef>
                <a:spcPts val="300"/>
              </a:spcBef>
              <a:spcAft>
                <a:spcPts val="600"/>
              </a:spcAft>
              <a:buFontTx/>
              <a:buNone/>
              <a:defRPr>
                <a:solidFill>
                  <a:schemeClr val="accent1"/>
                </a:solidFill>
              </a:defRPr>
            </a:lvl7pPr>
            <a:lvl8pPr marL="0" indent="0">
              <a:spcBef>
                <a:spcPts val="300"/>
              </a:spcBef>
              <a:spcAft>
                <a:spcPts val="600"/>
              </a:spcAft>
              <a:buFontTx/>
              <a:buNone/>
              <a:defRPr>
                <a:solidFill>
                  <a:schemeClr val="accent1"/>
                </a:solidFill>
              </a:defRPr>
            </a:lvl8pPr>
            <a:lvl9pPr marL="0" indent="0">
              <a:spcBef>
                <a:spcPts val="300"/>
              </a:spcBef>
              <a:spcAft>
                <a:spcPts val="600"/>
              </a:spcAft>
              <a:buFontTx/>
              <a:buNone/>
              <a:defRPr>
                <a:solidFill>
                  <a:schemeClr val="accent1"/>
                </a:solidFill>
              </a:defRPr>
            </a:lvl9pPr>
          </a:lstStyle>
          <a:p>
            <a:r>
              <a:rPr lang="en-US" sz="1050"/>
              <a:t>Attention point for the fact that it is possible to have a dealer sale with branded and non-branded sale items</a:t>
            </a:r>
          </a:p>
        </p:txBody>
      </p:sp>
      <p:sp>
        <p:nvSpPr>
          <p:cNvPr id="65" name="Subtitle 5">
            <a:extLst>
              <a:ext uri="{FF2B5EF4-FFF2-40B4-BE49-F238E27FC236}">
                <a16:creationId xmlns:a16="http://schemas.microsoft.com/office/drawing/2014/main" id="{29B0D3A3-A054-4645-B855-0B6E7E0F3EB2}"/>
              </a:ext>
            </a:extLst>
          </p:cNvPr>
          <p:cNvSpPr txBox="1">
            <a:spLocks/>
          </p:cNvSpPr>
          <p:nvPr/>
        </p:nvSpPr>
        <p:spPr bwMode="gray">
          <a:xfrm>
            <a:off x="1354199" y="3610916"/>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Same behavior as in Licensed Sale Registration</a:t>
            </a:r>
            <a:endParaRPr lang="en-US" sz="1200">
              <a:solidFill>
                <a:schemeClr val="tx1">
                  <a:lumMod val="65000"/>
                  <a:lumOff val="35000"/>
                </a:schemeClr>
              </a:solidFill>
            </a:endParaRPr>
          </a:p>
        </p:txBody>
      </p:sp>
      <p:sp>
        <p:nvSpPr>
          <p:cNvPr id="66" name="TextBox 65">
            <a:extLst>
              <a:ext uri="{FF2B5EF4-FFF2-40B4-BE49-F238E27FC236}">
                <a16:creationId xmlns:a16="http://schemas.microsoft.com/office/drawing/2014/main" id="{89B93EF8-300D-4335-920F-92E2C809A9A9}"/>
              </a:ext>
            </a:extLst>
          </p:cNvPr>
          <p:cNvSpPr txBox="1"/>
          <p:nvPr/>
        </p:nvSpPr>
        <p:spPr bwMode="gray">
          <a:xfrm>
            <a:off x="7514919" y="2272711"/>
            <a:ext cx="1094852" cy="123111"/>
          </a:xfrm>
          <a:prstGeom prst="rect">
            <a:avLst/>
          </a:prstGeom>
          <a:noFill/>
        </p:spPr>
        <p:txBody>
          <a:bodyPr wrap="none" lIns="0" tIns="0" rIns="0" bIns="0" rtlCol="0">
            <a:spAutoFit/>
          </a:bodyPr>
          <a:lstStyle/>
          <a:p>
            <a:r>
              <a:rPr lang="pt-BR" sz="800" b="1" i="1">
                <a:solidFill>
                  <a:schemeClr val="bg1"/>
                </a:solidFill>
              </a:rPr>
              <a:t>(@ </a:t>
            </a:r>
            <a:r>
              <a:rPr lang="pt-BR" sz="800" b="1" i="1" err="1">
                <a:solidFill>
                  <a:schemeClr val="bg1"/>
                </a:solidFill>
              </a:rPr>
              <a:t>Trait</a:t>
            </a:r>
            <a:r>
              <a:rPr lang="pt-BR" sz="800" b="1" i="1">
                <a:solidFill>
                  <a:schemeClr val="bg1"/>
                </a:solidFill>
              </a:rPr>
              <a:t> </a:t>
            </a:r>
            <a:r>
              <a:rPr lang="pt-BR" sz="800" b="1" i="1" err="1">
                <a:solidFill>
                  <a:schemeClr val="bg1"/>
                </a:solidFill>
              </a:rPr>
              <a:t>Owner’s</a:t>
            </a:r>
            <a:r>
              <a:rPr lang="pt-BR" sz="800" b="1" i="1">
                <a:solidFill>
                  <a:schemeClr val="bg1"/>
                </a:solidFill>
              </a:rPr>
              <a:t> ERP)</a:t>
            </a:r>
          </a:p>
        </p:txBody>
      </p:sp>
      <p:cxnSp>
        <p:nvCxnSpPr>
          <p:cNvPr id="68" name="Straight Connector 67">
            <a:extLst>
              <a:ext uri="{FF2B5EF4-FFF2-40B4-BE49-F238E27FC236}">
                <a16:creationId xmlns:a16="http://schemas.microsoft.com/office/drawing/2014/main" id="{14A0A80D-5D82-41AC-B71D-F4E8AC843C94}"/>
              </a:ext>
            </a:extLst>
          </p:cNvPr>
          <p:cNvCxnSpPr/>
          <p:nvPr/>
        </p:nvCxnSpPr>
        <p:spPr bwMode="gray">
          <a:xfrm>
            <a:off x="982479" y="5709389"/>
            <a:ext cx="10692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Subtitle 5">
            <a:extLst>
              <a:ext uri="{FF2B5EF4-FFF2-40B4-BE49-F238E27FC236}">
                <a16:creationId xmlns:a16="http://schemas.microsoft.com/office/drawing/2014/main" id="{5665AD51-1537-4979-B3D0-A9282293D30D}"/>
              </a:ext>
            </a:extLst>
          </p:cNvPr>
          <p:cNvSpPr txBox="1">
            <a:spLocks/>
          </p:cNvSpPr>
          <p:nvPr/>
        </p:nvSpPr>
        <p:spPr bwMode="gray">
          <a:xfrm>
            <a:off x="1081880" y="5849176"/>
            <a:ext cx="7848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Overall assumption: Branded Sales will be a Bayer’s specific group of features, so they will not be offered to other Trait Owners.</a:t>
            </a:r>
            <a:endParaRPr lang="en-US" sz="1200">
              <a:solidFill>
                <a:schemeClr val="tx1">
                  <a:lumMod val="65000"/>
                  <a:lumOff val="35000"/>
                </a:schemeClr>
              </a:solidFill>
            </a:endParaRPr>
          </a:p>
        </p:txBody>
      </p:sp>
      <p:pic>
        <p:nvPicPr>
          <p:cNvPr id="74" name="Picture 73">
            <a:extLst>
              <a:ext uri="{FF2B5EF4-FFF2-40B4-BE49-F238E27FC236}">
                <a16:creationId xmlns:a16="http://schemas.microsoft.com/office/drawing/2014/main" id="{8328F94B-035B-4F7C-A054-BBC305FE3272}"/>
              </a:ext>
            </a:extLst>
          </p:cNvPr>
          <p:cNvPicPr>
            <a:picLocks noChangeAspect="1"/>
          </p:cNvPicPr>
          <p:nvPr/>
        </p:nvPicPr>
        <p:blipFill>
          <a:blip r:embed="rId5"/>
          <a:stretch>
            <a:fillRect/>
          </a:stretch>
        </p:blipFill>
        <p:spPr>
          <a:xfrm>
            <a:off x="9946012" y="4195988"/>
            <a:ext cx="539269" cy="539269"/>
          </a:xfrm>
          <a:prstGeom prst="rect">
            <a:avLst/>
          </a:prstGeom>
        </p:spPr>
      </p:pic>
      <p:pic>
        <p:nvPicPr>
          <p:cNvPr id="77" name="Picture 76">
            <a:extLst>
              <a:ext uri="{FF2B5EF4-FFF2-40B4-BE49-F238E27FC236}">
                <a16:creationId xmlns:a16="http://schemas.microsoft.com/office/drawing/2014/main" id="{D0919851-BCE4-426C-9475-C1AD8BA809CC}"/>
              </a:ext>
            </a:extLst>
          </p:cNvPr>
          <p:cNvPicPr>
            <a:picLocks noChangeAspect="1"/>
          </p:cNvPicPr>
          <p:nvPr/>
        </p:nvPicPr>
        <p:blipFill>
          <a:blip r:embed="rId6"/>
          <a:stretch>
            <a:fillRect/>
          </a:stretch>
        </p:blipFill>
        <p:spPr>
          <a:xfrm>
            <a:off x="1354199" y="5087596"/>
            <a:ext cx="606587" cy="606587"/>
          </a:xfrm>
          <a:prstGeom prst="rect">
            <a:avLst/>
          </a:prstGeom>
        </p:spPr>
      </p:pic>
      <p:pic>
        <p:nvPicPr>
          <p:cNvPr id="85" name="Picture 84">
            <a:extLst>
              <a:ext uri="{FF2B5EF4-FFF2-40B4-BE49-F238E27FC236}">
                <a16:creationId xmlns:a16="http://schemas.microsoft.com/office/drawing/2014/main" id="{39F0E85B-CDB5-4C82-922A-BCBB860907B9}"/>
              </a:ext>
            </a:extLst>
          </p:cNvPr>
          <p:cNvPicPr>
            <a:picLocks noChangeAspect="1"/>
          </p:cNvPicPr>
          <p:nvPr/>
        </p:nvPicPr>
        <p:blipFill>
          <a:blip r:embed="rId6"/>
          <a:stretch>
            <a:fillRect/>
          </a:stretch>
        </p:blipFill>
        <p:spPr>
          <a:xfrm>
            <a:off x="3440966" y="4036386"/>
            <a:ext cx="606587" cy="606587"/>
          </a:xfrm>
          <a:prstGeom prst="rect">
            <a:avLst/>
          </a:prstGeom>
        </p:spPr>
      </p:pic>
      <p:pic>
        <p:nvPicPr>
          <p:cNvPr id="88" name="Picture 87">
            <a:extLst>
              <a:ext uri="{FF2B5EF4-FFF2-40B4-BE49-F238E27FC236}">
                <a16:creationId xmlns:a16="http://schemas.microsoft.com/office/drawing/2014/main" id="{177EB928-367D-4FFF-892C-CFE8E39D9037}"/>
              </a:ext>
            </a:extLst>
          </p:cNvPr>
          <p:cNvPicPr>
            <a:picLocks noChangeAspect="1"/>
          </p:cNvPicPr>
          <p:nvPr/>
        </p:nvPicPr>
        <p:blipFill>
          <a:blip r:embed="rId6"/>
          <a:stretch>
            <a:fillRect/>
          </a:stretch>
        </p:blipFill>
        <p:spPr>
          <a:xfrm>
            <a:off x="5426308" y="4229436"/>
            <a:ext cx="606587" cy="606587"/>
          </a:xfrm>
          <a:prstGeom prst="rect">
            <a:avLst/>
          </a:prstGeom>
        </p:spPr>
      </p:pic>
      <p:pic>
        <p:nvPicPr>
          <p:cNvPr id="60" name="Picture 59">
            <a:extLst>
              <a:ext uri="{FF2B5EF4-FFF2-40B4-BE49-F238E27FC236}">
                <a16:creationId xmlns:a16="http://schemas.microsoft.com/office/drawing/2014/main" id="{B53BED0A-5022-744D-BCD5-78949F16D0EC}"/>
              </a:ext>
            </a:extLst>
          </p:cNvPr>
          <p:cNvPicPr>
            <a:picLocks noChangeAspect="1"/>
          </p:cNvPicPr>
          <p:nvPr/>
        </p:nvPicPr>
        <p:blipFill>
          <a:blip r:embed="rId7"/>
          <a:stretch>
            <a:fillRect/>
          </a:stretch>
        </p:blipFill>
        <p:spPr>
          <a:xfrm>
            <a:off x="7735804" y="4110494"/>
            <a:ext cx="562163" cy="562163"/>
          </a:xfrm>
          <a:prstGeom prst="rect">
            <a:avLst/>
          </a:prstGeom>
        </p:spPr>
      </p:pic>
      <p:sp>
        <p:nvSpPr>
          <p:cNvPr id="70" name="Folded Corner 66">
            <a:extLst>
              <a:ext uri="{FF2B5EF4-FFF2-40B4-BE49-F238E27FC236}">
                <a16:creationId xmlns:a16="http://schemas.microsoft.com/office/drawing/2014/main" id="{6507F81D-5122-4DB2-92FD-CCDB3A83817B}"/>
              </a:ext>
            </a:extLst>
          </p:cNvPr>
          <p:cNvSpPr/>
          <p:nvPr/>
        </p:nvSpPr>
        <p:spPr bwMode="gray">
          <a:xfrm>
            <a:off x="1345730" y="3617527"/>
            <a:ext cx="10364091" cy="1952073"/>
          </a:xfrm>
          <a:prstGeom prst="foldedCorne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600" b="1" dirty="0">
                <a:solidFill>
                  <a:srgbClr val="0D3756"/>
                </a:solidFill>
              </a:rPr>
              <a:t>In the end state, </a:t>
            </a:r>
            <a:r>
              <a:rPr lang="en-US" sz="1600" b="1" dirty="0" err="1">
                <a:solidFill>
                  <a:srgbClr val="0D3756"/>
                </a:solidFill>
              </a:rPr>
              <a:t>Agroeste</a:t>
            </a:r>
            <a:r>
              <a:rPr lang="en-US" sz="1600" b="1" dirty="0">
                <a:solidFill>
                  <a:srgbClr val="0D3756"/>
                </a:solidFill>
              </a:rPr>
              <a:t> will have to operate as the Licensed Multipliers, so no customization will be needed in the Industry System.</a:t>
            </a:r>
          </a:p>
          <a:p>
            <a:pPr marL="342900" indent="-342900">
              <a:buFont typeface="Arial" panose="020B0604020202020204" pitchFamily="34" charset="0"/>
              <a:buChar char="•"/>
            </a:pPr>
            <a:endParaRPr lang="en-US" sz="1600" b="1" dirty="0">
              <a:solidFill>
                <a:srgbClr val="0D3756"/>
              </a:solidFill>
            </a:endParaRPr>
          </a:p>
          <a:p>
            <a:pPr marL="342900" indent="-342900">
              <a:buFont typeface="Arial" panose="020B0604020202020204" pitchFamily="34" charset="0"/>
              <a:buChar char="•"/>
            </a:pPr>
            <a:r>
              <a:rPr lang="en-US" sz="1600" b="1" dirty="0">
                <a:solidFill>
                  <a:srgbClr val="0D3756"/>
                </a:solidFill>
              </a:rPr>
              <a:t>The automated integration of </a:t>
            </a:r>
            <a:r>
              <a:rPr lang="en-US" sz="1600" b="1" dirty="0" err="1">
                <a:solidFill>
                  <a:srgbClr val="0D3756"/>
                </a:solidFill>
              </a:rPr>
              <a:t>Agroeste</a:t>
            </a:r>
            <a:r>
              <a:rPr lang="en-US" sz="1600" b="1" dirty="0">
                <a:solidFill>
                  <a:srgbClr val="0D3756"/>
                </a:solidFill>
              </a:rPr>
              <a:t> sales registered in Bayer’s ERP with the Industry System will have to be managed by Bayer´s Trait Owner System.</a:t>
            </a:r>
          </a:p>
        </p:txBody>
      </p:sp>
      <p:pic>
        <p:nvPicPr>
          <p:cNvPr id="71" name="Picture 70" descr="A close up of a logo&#10;&#10;Description automatically generated">
            <a:extLst>
              <a:ext uri="{FF2B5EF4-FFF2-40B4-BE49-F238E27FC236}">
                <a16:creationId xmlns:a16="http://schemas.microsoft.com/office/drawing/2014/main" id="{6205756C-96BA-4746-BA32-E217FDC0080F}"/>
              </a:ext>
            </a:extLst>
          </p:cNvPr>
          <p:cNvPicPr>
            <a:picLocks noChangeAspect="1"/>
          </p:cNvPicPr>
          <p:nvPr/>
        </p:nvPicPr>
        <p:blipFill>
          <a:blip r:embed="rId4"/>
          <a:stretch>
            <a:fillRect/>
          </a:stretch>
        </p:blipFill>
        <p:spPr>
          <a:xfrm>
            <a:off x="1060018" y="3606621"/>
            <a:ext cx="268952" cy="268952"/>
          </a:xfrm>
          <a:prstGeom prst="rect">
            <a:avLst/>
          </a:prstGeom>
        </p:spPr>
      </p:pic>
    </p:spTree>
    <p:extLst>
      <p:ext uri="{BB962C8B-B14F-4D97-AF65-F5344CB8AC3E}">
        <p14:creationId xmlns:p14="http://schemas.microsoft.com/office/powerpoint/2010/main" val="280682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hevron 114">
            <a:extLst>
              <a:ext uri="{FF2B5EF4-FFF2-40B4-BE49-F238E27FC236}">
                <a16:creationId xmlns:a16="http://schemas.microsoft.com/office/drawing/2014/main" id="{3174673A-37EA-F344-A9D6-8EC42C4F322A}"/>
              </a:ext>
            </a:extLst>
          </p:cNvPr>
          <p:cNvSpPr/>
          <p:nvPr/>
        </p:nvSpPr>
        <p:spPr bwMode="gray">
          <a:xfrm>
            <a:off x="4840287" y="1475610"/>
            <a:ext cx="2836070"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Chevron 115">
            <a:extLst>
              <a:ext uri="{FF2B5EF4-FFF2-40B4-BE49-F238E27FC236}">
                <a16:creationId xmlns:a16="http://schemas.microsoft.com/office/drawing/2014/main" id="{0E8E046E-F84A-734C-BAA6-00E780EF2362}"/>
              </a:ext>
            </a:extLst>
          </p:cNvPr>
          <p:cNvSpPr/>
          <p:nvPr/>
        </p:nvSpPr>
        <p:spPr bwMode="gray">
          <a:xfrm>
            <a:off x="7177072" y="1475610"/>
            <a:ext cx="2694897"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Chevron 113">
            <a:extLst>
              <a:ext uri="{FF2B5EF4-FFF2-40B4-BE49-F238E27FC236}">
                <a16:creationId xmlns:a16="http://schemas.microsoft.com/office/drawing/2014/main" id="{352C391A-FCB7-0E41-9166-7CE291D2E2C7}"/>
              </a:ext>
            </a:extLst>
          </p:cNvPr>
          <p:cNvSpPr/>
          <p:nvPr/>
        </p:nvSpPr>
        <p:spPr bwMode="gray">
          <a:xfrm>
            <a:off x="2798454" y="1475610"/>
            <a:ext cx="2529549"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8A6FDC30-50D7-494A-BD7D-9B764911C4B3}"/>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14" name="Title 1">
            <a:extLst>
              <a:ext uri="{FF2B5EF4-FFF2-40B4-BE49-F238E27FC236}">
                <a16:creationId xmlns:a16="http://schemas.microsoft.com/office/drawing/2014/main" id="{AEB2DF59-A15C-2648-8F1F-B911AC45E4BD}"/>
              </a:ext>
            </a:extLst>
          </p:cNvPr>
          <p:cNvSpPr>
            <a:spLocks noGrp="1"/>
          </p:cNvSpPr>
          <p:nvPr>
            <p:ph type="title"/>
          </p:nvPr>
        </p:nvSpPr>
        <p:spPr>
          <a:xfrm>
            <a:off x="981821" y="132775"/>
            <a:ext cx="10798460" cy="864000"/>
          </a:xfrm>
        </p:spPr>
        <p:txBody>
          <a:bodyPr/>
          <a:lstStyle/>
          <a:p>
            <a:r>
              <a:rPr lang="en-US" b="1">
                <a:solidFill>
                  <a:srgbClr val="0070C0"/>
                </a:solidFill>
              </a:rPr>
              <a:t>Demo Sales</a:t>
            </a:r>
          </a:p>
        </p:txBody>
      </p:sp>
      <p:sp>
        <p:nvSpPr>
          <p:cNvPr id="21" name="Subtitle 30">
            <a:extLst>
              <a:ext uri="{FF2B5EF4-FFF2-40B4-BE49-F238E27FC236}">
                <a16:creationId xmlns:a16="http://schemas.microsoft.com/office/drawing/2014/main" id="{E291B4F6-4C5A-DF49-8237-4061C76D6CA0}"/>
              </a:ext>
            </a:extLst>
          </p:cNvPr>
          <p:cNvSpPr>
            <a:spLocks noGrp="1"/>
          </p:cNvSpPr>
          <p:nvPr>
            <p:ph type="subTitle" idx="13"/>
          </p:nvPr>
        </p:nvSpPr>
        <p:spPr>
          <a:xfrm>
            <a:off x="981820" y="980984"/>
            <a:ext cx="6510933" cy="252000"/>
          </a:xfrm>
        </p:spPr>
        <p:txBody>
          <a:bodyPr/>
          <a:lstStyle/>
          <a:p>
            <a:r>
              <a:rPr lang="en-US" sz="1200">
                <a:solidFill>
                  <a:srgbClr val="00A5E2"/>
                </a:solidFill>
              </a:rPr>
              <a:t>Prerequisites: Customer Master Data, Vendor Master Data (for Service Fee), Sales Contract, ITS User, Sales Parameters, Grower Master Data, GLA (Grower Licensing Agreement)</a:t>
            </a:r>
          </a:p>
        </p:txBody>
      </p:sp>
      <p:pic>
        <p:nvPicPr>
          <p:cNvPr id="44" name="Picture 43" descr="A close up of a logo&#10;&#10;Description automatically generated">
            <a:extLst>
              <a:ext uri="{FF2B5EF4-FFF2-40B4-BE49-F238E27FC236}">
                <a16:creationId xmlns:a16="http://schemas.microsoft.com/office/drawing/2014/main" id="{C8FCFD0B-ADA0-1E49-B376-976141F47FF4}"/>
              </a:ext>
            </a:extLst>
          </p:cNvPr>
          <p:cNvPicPr>
            <a:picLocks noChangeAspect="1"/>
          </p:cNvPicPr>
          <p:nvPr/>
        </p:nvPicPr>
        <p:blipFill>
          <a:blip r:embed="rId3"/>
          <a:stretch>
            <a:fillRect/>
          </a:stretch>
        </p:blipFill>
        <p:spPr>
          <a:xfrm>
            <a:off x="1060018" y="3606621"/>
            <a:ext cx="268952" cy="268952"/>
          </a:xfrm>
          <a:prstGeom prst="rect">
            <a:avLst/>
          </a:prstGeom>
        </p:spPr>
      </p:pic>
      <p:sp>
        <p:nvSpPr>
          <p:cNvPr id="39" name="Pentagon 38">
            <a:extLst>
              <a:ext uri="{FF2B5EF4-FFF2-40B4-BE49-F238E27FC236}">
                <a16:creationId xmlns:a16="http://schemas.microsoft.com/office/drawing/2014/main" id="{57E28480-92CD-2B44-ACEA-D086A9996656}"/>
              </a:ext>
            </a:extLst>
          </p:cNvPr>
          <p:cNvSpPr/>
          <p:nvPr/>
        </p:nvSpPr>
        <p:spPr bwMode="gray">
          <a:xfrm>
            <a:off x="982478" y="1475609"/>
            <a:ext cx="2304185" cy="972423"/>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ubtitle 5">
            <a:extLst>
              <a:ext uri="{FF2B5EF4-FFF2-40B4-BE49-F238E27FC236}">
                <a16:creationId xmlns:a16="http://schemas.microsoft.com/office/drawing/2014/main" id="{6B9A3ABA-00A3-0545-9724-865AEE66142C}"/>
              </a:ext>
            </a:extLst>
          </p:cNvPr>
          <p:cNvSpPr txBox="1">
            <a:spLocks/>
          </p:cNvSpPr>
          <p:nvPr/>
        </p:nvSpPr>
        <p:spPr bwMode="gray">
          <a:xfrm>
            <a:off x="30781" y="2543028"/>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FFC000"/>
                </a:solidFill>
              </a:rPr>
              <a:t>AS IS</a:t>
            </a:r>
            <a:endParaRPr lang="en-US">
              <a:solidFill>
                <a:srgbClr val="FFC000"/>
              </a:solidFill>
            </a:endParaRPr>
          </a:p>
        </p:txBody>
      </p:sp>
      <p:sp>
        <p:nvSpPr>
          <p:cNvPr id="53" name="Subtitle 5">
            <a:extLst>
              <a:ext uri="{FF2B5EF4-FFF2-40B4-BE49-F238E27FC236}">
                <a16:creationId xmlns:a16="http://schemas.microsoft.com/office/drawing/2014/main" id="{C7797FBC-1D59-A246-BC12-1F7F0DFA48FC}"/>
              </a:ext>
            </a:extLst>
          </p:cNvPr>
          <p:cNvSpPr txBox="1">
            <a:spLocks/>
          </p:cNvSpPr>
          <p:nvPr/>
        </p:nvSpPr>
        <p:spPr bwMode="gray">
          <a:xfrm>
            <a:off x="3367210" y="1553205"/>
            <a:ext cx="169161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Sale Registration</a:t>
            </a:r>
            <a:endParaRPr lang="en-US" sz="1200">
              <a:solidFill>
                <a:srgbClr val="FFFFCC"/>
              </a:solidFill>
            </a:endParaRPr>
          </a:p>
        </p:txBody>
      </p:sp>
      <p:sp>
        <p:nvSpPr>
          <p:cNvPr id="54" name="Subtitle 5">
            <a:extLst>
              <a:ext uri="{FF2B5EF4-FFF2-40B4-BE49-F238E27FC236}">
                <a16:creationId xmlns:a16="http://schemas.microsoft.com/office/drawing/2014/main" id="{17034DD8-2CB0-FF4B-91C1-D92603962140}"/>
              </a:ext>
            </a:extLst>
          </p:cNvPr>
          <p:cNvSpPr txBox="1">
            <a:spLocks/>
          </p:cNvSpPr>
          <p:nvPr/>
        </p:nvSpPr>
        <p:spPr bwMode="gray">
          <a:xfrm>
            <a:off x="3382006" y="1765075"/>
            <a:ext cx="1253165"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 Dealer registers / edits / cancels a sale</a:t>
            </a:r>
          </a:p>
        </p:txBody>
      </p:sp>
      <p:sp>
        <p:nvSpPr>
          <p:cNvPr id="57" name="Subtitle 5">
            <a:extLst>
              <a:ext uri="{FF2B5EF4-FFF2-40B4-BE49-F238E27FC236}">
                <a16:creationId xmlns:a16="http://schemas.microsoft.com/office/drawing/2014/main" id="{772BFDDF-9429-524A-9A31-641526F34246}"/>
              </a:ext>
            </a:extLst>
          </p:cNvPr>
          <p:cNvSpPr txBox="1">
            <a:spLocks/>
          </p:cNvSpPr>
          <p:nvPr/>
        </p:nvSpPr>
        <p:spPr bwMode="gray">
          <a:xfrm>
            <a:off x="7727319" y="1553205"/>
            <a:ext cx="166306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Quota Request (Poke)</a:t>
            </a:r>
            <a:endParaRPr lang="en-US" sz="1200">
              <a:solidFill>
                <a:srgbClr val="FFFFCC"/>
              </a:solidFill>
            </a:endParaRPr>
          </a:p>
        </p:txBody>
      </p:sp>
      <p:sp>
        <p:nvSpPr>
          <p:cNvPr id="58" name="Subtitle 5">
            <a:extLst>
              <a:ext uri="{FF2B5EF4-FFF2-40B4-BE49-F238E27FC236}">
                <a16:creationId xmlns:a16="http://schemas.microsoft.com/office/drawing/2014/main" id="{547887BF-3189-C74C-80A5-559243AB548A}"/>
              </a:ext>
            </a:extLst>
          </p:cNvPr>
          <p:cNvSpPr txBox="1">
            <a:spLocks/>
          </p:cNvSpPr>
          <p:nvPr/>
        </p:nvSpPr>
        <p:spPr bwMode="gray">
          <a:xfrm>
            <a:off x="7725638" y="1747319"/>
            <a:ext cx="1663066"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or Dealer register a request of missing quota that is blocking sale registration</a:t>
            </a:r>
          </a:p>
        </p:txBody>
      </p:sp>
      <p:sp>
        <p:nvSpPr>
          <p:cNvPr id="62" name="Subtitle 5">
            <a:extLst>
              <a:ext uri="{FF2B5EF4-FFF2-40B4-BE49-F238E27FC236}">
                <a16:creationId xmlns:a16="http://schemas.microsoft.com/office/drawing/2014/main" id="{A13228A6-9CBC-5848-9F4F-EDEE5B0FD41A}"/>
              </a:ext>
            </a:extLst>
          </p:cNvPr>
          <p:cNvSpPr txBox="1">
            <a:spLocks/>
          </p:cNvSpPr>
          <p:nvPr/>
        </p:nvSpPr>
        <p:spPr bwMode="gray">
          <a:xfrm>
            <a:off x="1354199" y="2543028"/>
            <a:ext cx="1404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Demo Quota has only one trait and from the same Trait Owner</a:t>
            </a:r>
            <a:endParaRPr lang="en-US" sz="1200">
              <a:solidFill>
                <a:schemeClr val="tx1">
                  <a:lumMod val="65000"/>
                  <a:lumOff val="35000"/>
                </a:schemeClr>
              </a:solidFill>
            </a:endParaRPr>
          </a:p>
        </p:txBody>
      </p:sp>
      <p:sp>
        <p:nvSpPr>
          <p:cNvPr id="63" name="Subtitle 5">
            <a:extLst>
              <a:ext uri="{FF2B5EF4-FFF2-40B4-BE49-F238E27FC236}">
                <a16:creationId xmlns:a16="http://schemas.microsoft.com/office/drawing/2014/main" id="{85961F3A-83BA-2B4D-96B4-594E26E1D608}"/>
              </a:ext>
            </a:extLst>
          </p:cNvPr>
          <p:cNvSpPr txBox="1">
            <a:spLocks/>
          </p:cNvSpPr>
          <p:nvPr/>
        </p:nvSpPr>
        <p:spPr bwMode="gray">
          <a:xfrm>
            <a:off x="3473310" y="2543028"/>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Demo Sales have only one trait and from the same Trait Owner</a:t>
            </a:r>
            <a:endParaRPr lang="en-US" sz="1200">
              <a:solidFill>
                <a:schemeClr val="tx1">
                  <a:lumMod val="65000"/>
                  <a:lumOff val="35000"/>
                </a:schemeClr>
              </a:solidFill>
            </a:endParaRPr>
          </a:p>
        </p:txBody>
      </p:sp>
      <p:sp>
        <p:nvSpPr>
          <p:cNvPr id="64" name="Subtitle 5">
            <a:extLst>
              <a:ext uri="{FF2B5EF4-FFF2-40B4-BE49-F238E27FC236}">
                <a16:creationId xmlns:a16="http://schemas.microsoft.com/office/drawing/2014/main" id="{0B8155E7-7779-B04F-B435-BA92F7DAEBD9}"/>
              </a:ext>
            </a:extLst>
          </p:cNvPr>
          <p:cNvSpPr txBox="1">
            <a:spLocks/>
          </p:cNvSpPr>
          <p:nvPr/>
        </p:nvSpPr>
        <p:spPr bwMode="gray">
          <a:xfrm>
            <a:off x="5495805" y="2543028"/>
            <a:ext cx="1800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Quota refers to sales with only one trait and from the same Trait Owner</a:t>
            </a:r>
            <a:endParaRPr lang="en-US" sz="1200">
              <a:solidFill>
                <a:schemeClr val="tx1">
                  <a:lumMod val="65000"/>
                  <a:lumOff val="35000"/>
                </a:schemeClr>
              </a:solidFill>
            </a:endParaRPr>
          </a:p>
        </p:txBody>
      </p:sp>
      <p:sp>
        <p:nvSpPr>
          <p:cNvPr id="71" name="Subtitle 5">
            <a:extLst>
              <a:ext uri="{FF2B5EF4-FFF2-40B4-BE49-F238E27FC236}">
                <a16:creationId xmlns:a16="http://schemas.microsoft.com/office/drawing/2014/main" id="{5EC5C487-0037-6A44-85CA-5BAA0E1F9055}"/>
              </a:ext>
            </a:extLst>
          </p:cNvPr>
          <p:cNvSpPr txBox="1">
            <a:spLocks/>
          </p:cNvSpPr>
          <p:nvPr/>
        </p:nvSpPr>
        <p:spPr bwMode="gray">
          <a:xfrm>
            <a:off x="30781" y="3582982"/>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66B512"/>
                </a:solidFill>
              </a:rPr>
              <a:t>TO BE</a:t>
            </a:r>
            <a:endParaRPr lang="en-US">
              <a:solidFill>
                <a:srgbClr val="66B512"/>
              </a:solidFill>
            </a:endParaRPr>
          </a:p>
        </p:txBody>
      </p:sp>
      <p:pic>
        <p:nvPicPr>
          <p:cNvPr id="72" name="Picture 71">
            <a:extLst>
              <a:ext uri="{FF2B5EF4-FFF2-40B4-BE49-F238E27FC236}">
                <a16:creationId xmlns:a16="http://schemas.microsoft.com/office/drawing/2014/main" id="{98F50BA5-15F6-0240-81B7-19E32C492881}"/>
              </a:ext>
            </a:extLst>
          </p:cNvPr>
          <p:cNvPicPr>
            <a:picLocks noChangeAspect="1"/>
          </p:cNvPicPr>
          <p:nvPr/>
        </p:nvPicPr>
        <p:blipFill>
          <a:blip r:embed="rId4"/>
          <a:stretch>
            <a:fillRect/>
          </a:stretch>
        </p:blipFill>
        <p:spPr>
          <a:xfrm>
            <a:off x="3175982" y="2543028"/>
            <a:ext cx="264836" cy="264836"/>
          </a:xfrm>
          <a:prstGeom prst="rect">
            <a:avLst/>
          </a:prstGeom>
        </p:spPr>
      </p:pic>
      <p:pic>
        <p:nvPicPr>
          <p:cNvPr id="73" name="Picture 72">
            <a:extLst>
              <a:ext uri="{FF2B5EF4-FFF2-40B4-BE49-F238E27FC236}">
                <a16:creationId xmlns:a16="http://schemas.microsoft.com/office/drawing/2014/main" id="{9BCAE62C-FEF9-654B-86FF-B67DAB6A144E}"/>
              </a:ext>
            </a:extLst>
          </p:cNvPr>
          <p:cNvPicPr>
            <a:picLocks noChangeAspect="1"/>
          </p:cNvPicPr>
          <p:nvPr/>
        </p:nvPicPr>
        <p:blipFill>
          <a:blip r:embed="rId4"/>
          <a:stretch>
            <a:fillRect/>
          </a:stretch>
        </p:blipFill>
        <p:spPr>
          <a:xfrm>
            <a:off x="5182250" y="2543028"/>
            <a:ext cx="264836" cy="264836"/>
          </a:xfrm>
          <a:prstGeom prst="rect">
            <a:avLst/>
          </a:prstGeom>
        </p:spPr>
      </p:pic>
      <p:pic>
        <p:nvPicPr>
          <p:cNvPr id="76" name="Picture 75">
            <a:extLst>
              <a:ext uri="{FF2B5EF4-FFF2-40B4-BE49-F238E27FC236}">
                <a16:creationId xmlns:a16="http://schemas.microsoft.com/office/drawing/2014/main" id="{1D6BDDF7-D598-5F4E-948B-FB8885FF0F59}"/>
              </a:ext>
            </a:extLst>
          </p:cNvPr>
          <p:cNvPicPr>
            <a:picLocks noChangeAspect="1"/>
          </p:cNvPicPr>
          <p:nvPr/>
        </p:nvPicPr>
        <p:blipFill>
          <a:blip r:embed="rId4"/>
          <a:stretch>
            <a:fillRect/>
          </a:stretch>
        </p:blipFill>
        <p:spPr>
          <a:xfrm>
            <a:off x="1060018" y="2543028"/>
            <a:ext cx="264836" cy="264836"/>
          </a:xfrm>
          <a:prstGeom prst="rect">
            <a:avLst/>
          </a:prstGeom>
        </p:spPr>
      </p:pic>
      <p:sp>
        <p:nvSpPr>
          <p:cNvPr id="78" name="Subtitle 5">
            <a:extLst>
              <a:ext uri="{FF2B5EF4-FFF2-40B4-BE49-F238E27FC236}">
                <a16:creationId xmlns:a16="http://schemas.microsoft.com/office/drawing/2014/main" id="{5B93C7B9-1053-BC4B-BA03-B5D53810B9EF}"/>
              </a:ext>
            </a:extLst>
          </p:cNvPr>
          <p:cNvSpPr txBox="1">
            <a:spLocks/>
          </p:cNvSpPr>
          <p:nvPr/>
        </p:nvSpPr>
        <p:spPr bwMode="gray">
          <a:xfrm>
            <a:off x="1081879" y="1553205"/>
            <a:ext cx="2118997" cy="23597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Demo Quota Registration</a:t>
            </a:r>
            <a:endParaRPr lang="en-US" sz="1200">
              <a:solidFill>
                <a:srgbClr val="FFFFCC"/>
              </a:solidFill>
            </a:endParaRPr>
          </a:p>
        </p:txBody>
      </p:sp>
      <p:sp>
        <p:nvSpPr>
          <p:cNvPr id="79" name="Subtitle 5">
            <a:extLst>
              <a:ext uri="{FF2B5EF4-FFF2-40B4-BE49-F238E27FC236}">
                <a16:creationId xmlns:a16="http://schemas.microsoft.com/office/drawing/2014/main" id="{F59EC4B6-EB2A-2645-A488-E0E3943A37F4}"/>
              </a:ext>
            </a:extLst>
          </p:cNvPr>
          <p:cNvSpPr txBox="1">
            <a:spLocks/>
          </p:cNvSpPr>
          <p:nvPr/>
        </p:nvSpPr>
        <p:spPr bwMode="gray">
          <a:xfrm>
            <a:off x="1095012" y="1765075"/>
            <a:ext cx="1535446"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Trait Owner registers the demo quota for each Obtainer / Multiplier</a:t>
            </a:r>
          </a:p>
        </p:txBody>
      </p:sp>
      <p:sp>
        <p:nvSpPr>
          <p:cNvPr id="80" name="Subtitle 5">
            <a:extLst>
              <a:ext uri="{FF2B5EF4-FFF2-40B4-BE49-F238E27FC236}">
                <a16:creationId xmlns:a16="http://schemas.microsoft.com/office/drawing/2014/main" id="{70202630-58B5-424D-AB47-13CBAB860E39}"/>
              </a:ext>
            </a:extLst>
          </p:cNvPr>
          <p:cNvSpPr txBox="1">
            <a:spLocks/>
          </p:cNvSpPr>
          <p:nvPr/>
        </p:nvSpPr>
        <p:spPr bwMode="gray">
          <a:xfrm>
            <a:off x="5537660" y="1553205"/>
            <a:ext cx="1360405" cy="15555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Quota</a:t>
            </a:r>
            <a:endParaRPr lang="en-US" sz="1200">
              <a:solidFill>
                <a:srgbClr val="FFFFCC"/>
              </a:solidFill>
            </a:endParaRPr>
          </a:p>
        </p:txBody>
      </p:sp>
      <p:sp>
        <p:nvSpPr>
          <p:cNvPr id="81" name="Subtitle 5">
            <a:extLst>
              <a:ext uri="{FF2B5EF4-FFF2-40B4-BE49-F238E27FC236}">
                <a16:creationId xmlns:a16="http://schemas.microsoft.com/office/drawing/2014/main" id="{DBACFDEC-DD51-824B-B62F-079ADD30E8D2}"/>
              </a:ext>
            </a:extLst>
          </p:cNvPr>
          <p:cNvSpPr txBox="1">
            <a:spLocks/>
          </p:cNvSpPr>
          <p:nvPr/>
        </p:nvSpPr>
        <p:spPr bwMode="gray">
          <a:xfrm>
            <a:off x="5537661" y="1747319"/>
            <a:ext cx="1792762" cy="431238"/>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system manages the balances of lots upon sale registration / edition / cancelation / adjustment</a:t>
            </a:r>
          </a:p>
        </p:txBody>
      </p:sp>
      <p:cxnSp>
        <p:nvCxnSpPr>
          <p:cNvPr id="86" name="Straight Connector 85">
            <a:extLst>
              <a:ext uri="{FF2B5EF4-FFF2-40B4-BE49-F238E27FC236}">
                <a16:creationId xmlns:a16="http://schemas.microsoft.com/office/drawing/2014/main" id="{B9E384BB-E56F-B049-9C21-565E47808085}"/>
              </a:ext>
            </a:extLst>
          </p:cNvPr>
          <p:cNvCxnSpPr/>
          <p:nvPr/>
        </p:nvCxnSpPr>
        <p:spPr bwMode="gray">
          <a:xfrm>
            <a:off x="1687390" y="333630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F5C4AD-36B6-E647-8EBA-9986DEFB2143}"/>
              </a:ext>
            </a:extLst>
          </p:cNvPr>
          <p:cNvCxnSpPr/>
          <p:nvPr/>
        </p:nvCxnSpPr>
        <p:spPr bwMode="gray">
          <a:xfrm>
            <a:off x="3867732" y="333630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Subtitle 5">
            <a:extLst>
              <a:ext uri="{FF2B5EF4-FFF2-40B4-BE49-F238E27FC236}">
                <a16:creationId xmlns:a16="http://schemas.microsoft.com/office/drawing/2014/main" id="{0DFA0456-282C-B14B-B9A2-99238158A17F}"/>
              </a:ext>
            </a:extLst>
          </p:cNvPr>
          <p:cNvSpPr txBox="1">
            <a:spLocks/>
          </p:cNvSpPr>
          <p:nvPr/>
        </p:nvSpPr>
        <p:spPr bwMode="gray">
          <a:xfrm>
            <a:off x="7954682" y="2543028"/>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Quota Requests refer to sales with only one trait and from the same Trait Owner</a:t>
            </a:r>
            <a:endParaRPr lang="en-US" sz="1200">
              <a:solidFill>
                <a:schemeClr val="tx1">
                  <a:lumMod val="65000"/>
                  <a:lumOff val="35000"/>
                </a:schemeClr>
              </a:solidFill>
            </a:endParaRPr>
          </a:p>
        </p:txBody>
      </p:sp>
      <p:pic>
        <p:nvPicPr>
          <p:cNvPr id="90" name="Picture 89">
            <a:extLst>
              <a:ext uri="{FF2B5EF4-FFF2-40B4-BE49-F238E27FC236}">
                <a16:creationId xmlns:a16="http://schemas.microsoft.com/office/drawing/2014/main" id="{1DC9C0A9-3934-F643-B91E-ED69C076052D}"/>
              </a:ext>
            </a:extLst>
          </p:cNvPr>
          <p:cNvPicPr>
            <a:picLocks noChangeAspect="1"/>
          </p:cNvPicPr>
          <p:nvPr/>
        </p:nvPicPr>
        <p:blipFill>
          <a:blip r:embed="rId4"/>
          <a:stretch>
            <a:fillRect/>
          </a:stretch>
        </p:blipFill>
        <p:spPr>
          <a:xfrm>
            <a:off x="7654455" y="2543028"/>
            <a:ext cx="264836" cy="264836"/>
          </a:xfrm>
          <a:prstGeom prst="rect">
            <a:avLst/>
          </a:prstGeom>
        </p:spPr>
      </p:pic>
      <p:cxnSp>
        <p:nvCxnSpPr>
          <p:cNvPr id="91" name="Straight Connector 90">
            <a:extLst>
              <a:ext uri="{FF2B5EF4-FFF2-40B4-BE49-F238E27FC236}">
                <a16:creationId xmlns:a16="http://schemas.microsoft.com/office/drawing/2014/main" id="{B525B1C6-30DD-CB43-B0A3-47C86FA2660F}"/>
              </a:ext>
            </a:extLst>
          </p:cNvPr>
          <p:cNvCxnSpPr/>
          <p:nvPr/>
        </p:nvCxnSpPr>
        <p:spPr bwMode="gray">
          <a:xfrm>
            <a:off x="8346453" y="333630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Subtitle 5">
            <a:extLst>
              <a:ext uri="{FF2B5EF4-FFF2-40B4-BE49-F238E27FC236}">
                <a16:creationId xmlns:a16="http://schemas.microsoft.com/office/drawing/2014/main" id="{5DE31160-6A9F-9449-B11C-A7ACBA22BF14}"/>
              </a:ext>
            </a:extLst>
          </p:cNvPr>
          <p:cNvSpPr txBox="1">
            <a:spLocks/>
          </p:cNvSpPr>
          <p:nvPr/>
        </p:nvSpPr>
        <p:spPr bwMode="gray">
          <a:xfrm>
            <a:off x="3473310" y="3606621"/>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Similar behavior as in Licensed Sale Registration</a:t>
            </a:r>
            <a:endParaRPr lang="en-US" sz="1200">
              <a:solidFill>
                <a:schemeClr val="tx1">
                  <a:lumMod val="65000"/>
                  <a:lumOff val="35000"/>
                </a:schemeClr>
              </a:solidFill>
            </a:endParaRPr>
          </a:p>
        </p:txBody>
      </p:sp>
      <p:pic>
        <p:nvPicPr>
          <p:cNvPr id="95" name="Picture 94" descr="A close up of a logo&#10;&#10;Description automatically generated">
            <a:extLst>
              <a:ext uri="{FF2B5EF4-FFF2-40B4-BE49-F238E27FC236}">
                <a16:creationId xmlns:a16="http://schemas.microsoft.com/office/drawing/2014/main" id="{883F02FD-194A-B145-B189-1F3C563E1397}"/>
              </a:ext>
            </a:extLst>
          </p:cNvPr>
          <p:cNvPicPr>
            <a:picLocks noChangeAspect="1"/>
          </p:cNvPicPr>
          <p:nvPr/>
        </p:nvPicPr>
        <p:blipFill>
          <a:blip r:embed="rId3"/>
          <a:stretch>
            <a:fillRect/>
          </a:stretch>
        </p:blipFill>
        <p:spPr>
          <a:xfrm>
            <a:off x="3175982" y="3606621"/>
            <a:ext cx="268952" cy="268952"/>
          </a:xfrm>
          <a:prstGeom prst="rect">
            <a:avLst/>
          </a:prstGeom>
        </p:spPr>
      </p:pic>
      <p:sp>
        <p:nvSpPr>
          <p:cNvPr id="98" name="Subtitle 5">
            <a:extLst>
              <a:ext uri="{FF2B5EF4-FFF2-40B4-BE49-F238E27FC236}">
                <a16:creationId xmlns:a16="http://schemas.microsoft.com/office/drawing/2014/main" id="{180AF45C-72AF-6B45-8D94-C08D179CC7FA}"/>
              </a:ext>
            </a:extLst>
          </p:cNvPr>
          <p:cNvSpPr txBox="1">
            <a:spLocks/>
          </p:cNvSpPr>
          <p:nvPr/>
        </p:nvSpPr>
        <p:spPr bwMode="gray">
          <a:xfrm>
            <a:off x="5495805" y="3606621"/>
            <a:ext cx="1800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Similar behavior as in Licensed Quota</a:t>
            </a:r>
            <a:endParaRPr lang="en-US" sz="1200">
              <a:solidFill>
                <a:schemeClr val="tx1">
                  <a:lumMod val="65000"/>
                  <a:lumOff val="35000"/>
                </a:schemeClr>
              </a:solidFill>
            </a:endParaRPr>
          </a:p>
        </p:txBody>
      </p:sp>
      <p:pic>
        <p:nvPicPr>
          <p:cNvPr id="99" name="Picture 98" descr="A close up of a logo&#10;&#10;Description automatically generated">
            <a:extLst>
              <a:ext uri="{FF2B5EF4-FFF2-40B4-BE49-F238E27FC236}">
                <a16:creationId xmlns:a16="http://schemas.microsoft.com/office/drawing/2014/main" id="{65F50F3E-6EF1-D747-897F-B157E3F7CA09}"/>
              </a:ext>
            </a:extLst>
          </p:cNvPr>
          <p:cNvPicPr>
            <a:picLocks noChangeAspect="1"/>
          </p:cNvPicPr>
          <p:nvPr/>
        </p:nvPicPr>
        <p:blipFill>
          <a:blip r:embed="rId3"/>
          <a:stretch>
            <a:fillRect/>
          </a:stretch>
        </p:blipFill>
        <p:spPr>
          <a:xfrm>
            <a:off x="5182250" y="3606621"/>
            <a:ext cx="268952" cy="268952"/>
          </a:xfrm>
          <a:prstGeom prst="rect">
            <a:avLst/>
          </a:prstGeom>
        </p:spPr>
      </p:pic>
      <p:sp>
        <p:nvSpPr>
          <p:cNvPr id="102" name="Subtitle 5">
            <a:extLst>
              <a:ext uri="{FF2B5EF4-FFF2-40B4-BE49-F238E27FC236}">
                <a16:creationId xmlns:a16="http://schemas.microsoft.com/office/drawing/2014/main" id="{23E8652E-5E85-4046-A503-78D1D7664E55}"/>
              </a:ext>
            </a:extLst>
          </p:cNvPr>
          <p:cNvSpPr txBox="1">
            <a:spLocks/>
          </p:cNvSpPr>
          <p:nvPr/>
        </p:nvSpPr>
        <p:spPr bwMode="gray">
          <a:xfrm>
            <a:off x="7954682" y="3606621"/>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Similar behavior as in Licensed Quota Request</a:t>
            </a:r>
            <a:endParaRPr lang="en-US" sz="1200">
              <a:solidFill>
                <a:schemeClr val="tx1">
                  <a:lumMod val="65000"/>
                  <a:lumOff val="35000"/>
                </a:schemeClr>
              </a:solidFill>
            </a:endParaRPr>
          </a:p>
        </p:txBody>
      </p:sp>
      <p:pic>
        <p:nvPicPr>
          <p:cNvPr id="103" name="Picture 102" descr="A close up of a logo&#10;&#10;Description automatically generated">
            <a:extLst>
              <a:ext uri="{FF2B5EF4-FFF2-40B4-BE49-F238E27FC236}">
                <a16:creationId xmlns:a16="http://schemas.microsoft.com/office/drawing/2014/main" id="{07EF7DB2-E859-7C47-B71D-E8AD27A7B920}"/>
              </a:ext>
            </a:extLst>
          </p:cNvPr>
          <p:cNvPicPr>
            <a:picLocks noChangeAspect="1"/>
          </p:cNvPicPr>
          <p:nvPr/>
        </p:nvPicPr>
        <p:blipFill>
          <a:blip r:embed="rId3"/>
          <a:stretch>
            <a:fillRect/>
          </a:stretch>
        </p:blipFill>
        <p:spPr>
          <a:xfrm>
            <a:off x="7654455" y="3606621"/>
            <a:ext cx="268952" cy="268952"/>
          </a:xfrm>
          <a:prstGeom prst="rect">
            <a:avLst/>
          </a:prstGeom>
        </p:spPr>
      </p:pic>
      <p:cxnSp>
        <p:nvCxnSpPr>
          <p:cNvPr id="110" name="Straight Connector 109">
            <a:extLst>
              <a:ext uri="{FF2B5EF4-FFF2-40B4-BE49-F238E27FC236}">
                <a16:creationId xmlns:a16="http://schemas.microsoft.com/office/drawing/2014/main" id="{6287F275-0D3A-8046-AE27-EFD77E2A5503}"/>
              </a:ext>
            </a:extLst>
          </p:cNvPr>
          <p:cNvCxnSpPr/>
          <p:nvPr/>
        </p:nvCxnSpPr>
        <p:spPr bwMode="gray">
          <a:xfrm>
            <a:off x="6161768" y="333630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Subtitle 5">
            <a:extLst>
              <a:ext uri="{FF2B5EF4-FFF2-40B4-BE49-F238E27FC236}">
                <a16:creationId xmlns:a16="http://schemas.microsoft.com/office/drawing/2014/main" id="{DE330124-458F-4159-A4BE-7A8E2CC84A0E}"/>
              </a:ext>
            </a:extLst>
          </p:cNvPr>
          <p:cNvSpPr txBox="1">
            <a:spLocks/>
          </p:cNvSpPr>
          <p:nvPr/>
        </p:nvSpPr>
        <p:spPr bwMode="gray">
          <a:xfrm>
            <a:off x="1352279" y="3606621"/>
            <a:ext cx="1476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Demo Quota will be decoupled from ITS, so that ITS does not need to care about that</a:t>
            </a:r>
            <a:br>
              <a:rPr lang="en-US" sz="1200" b="1" dirty="0">
                <a:solidFill>
                  <a:schemeClr val="tx1">
                    <a:lumMod val="65000"/>
                    <a:lumOff val="35000"/>
                  </a:schemeClr>
                </a:solidFill>
              </a:rPr>
            </a:br>
            <a:r>
              <a:rPr lang="en-US" sz="1200" dirty="0">
                <a:solidFill>
                  <a:schemeClr val="tx1">
                    <a:lumMod val="65000"/>
                    <a:lumOff val="35000"/>
                  </a:schemeClr>
                </a:solidFill>
              </a:rPr>
              <a:t>Each Trait Owner will decide if they will implement / use this feature, and they will need to manage it at their Trait Owner Systems</a:t>
            </a:r>
          </a:p>
        </p:txBody>
      </p:sp>
      <p:pic>
        <p:nvPicPr>
          <p:cNvPr id="55" name="Picture 54">
            <a:extLst>
              <a:ext uri="{FF2B5EF4-FFF2-40B4-BE49-F238E27FC236}">
                <a16:creationId xmlns:a16="http://schemas.microsoft.com/office/drawing/2014/main" id="{27F2C03C-59D5-4F7C-918F-2CF2B096E6BC}"/>
              </a:ext>
            </a:extLst>
          </p:cNvPr>
          <p:cNvPicPr>
            <a:picLocks noChangeAspect="1"/>
          </p:cNvPicPr>
          <p:nvPr/>
        </p:nvPicPr>
        <p:blipFill>
          <a:blip r:embed="rId5"/>
          <a:stretch>
            <a:fillRect/>
          </a:stretch>
        </p:blipFill>
        <p:spPr>
          <a:xfrm>
            <a:off x="3473310" y="4235800"/>
            <a:ext cx="606587" cy="606587"/>
          </a:xfrm>
          <a:prstGeom prst="rect">
            <a:avLst/>
          </a:prstGeom>
        </p:spPr>
      </p:pic>
      <p:pic>
        <p:nvPicPr>
          <p:cNvPr id="56" name="Picture 55">
            <a:extLst>
              <a:ext uri="{FF2B5EF4-FFF2-40B4-BE49-F238E27FC236}">
                <a16:creationId xmlns:a16="http://schemas.microsoft.com/office/drawing/2014/main" id="{E1FFAEF0-1418-49D2-A9E2-7DBC039A85B8}"/>
              </a:ext>
            </a:extLst>
          </p:cNvPr>
          <p:cNvPicPr>
            <a:picLocks noChangeAspect="1"/>
          </p:cNvPicPr>
          <p:nvPr/>
        </p:nvPicPr>
        <p:blipFill>
          <a:blip r:embed="rId5"/>
          <a:stretch>
            <a:fillRect/>
          </a:stretch>
        </p:blipFill>
        <p:spPr>
          <a:xfrm>
            <a:off x="5495805" y="4046863"/>
            <a:ext cx="606587" cy="606587"/>
          </a:xfrm>
          <a:prstGeom prst="rect">
            <a:avLst/>
          </a:prstGeom>
        </p:spPr>
      </p:pic>
      <p:pic>
        <p:nvPicPr>
          <p:cNvPr id="59" name="Picture 58">
            <a:extLst>
              <a:ext uri="{FF2B5EF4-FFF2-40B4-BE49-F238E27FC236}">
                <a16:creationId xmlns:a16="http://schemas.microsoft.com/office/drawing/2014/main" id="{2B865CB4-79BB-4E6A-99AE-E98BB447F5B8}"/>
              </a:ext>
            </a:extLst>
          </p:cNvPr>
          <p:cNvPicPr>
            <a:picLocks noChangeAspect="1"/>
          </p:cNvPicPr>
          <p:nvPr/>
        </p:nvPicPr>
        <p:blipFill>
          <a:blip r:embed="rId5"/>
          <a:stretch>
            <a:fillRect/>
          </a:stretch>
        </p:blipFill>
        <p:spPr>
          <a:xfrm>
            <a:off x="7954682" y="4202641"/>
            <a:ext cx="606587" cy="606587"/>
          </a:xfrm>
          <a:prstGeom prst="rect">
            <a:avLst/>
          </a:prstGeom>
        </p:spPr>
      </p:pic>
      <p:sp>
        <p:nvSpPr>
          <p:cNvPr id="46" name="Folded Corner 66">
            <a:extLst>
              <a:ext uri="{FF2B5EF4-FFF2-40B4-BE49-F238E27FC236}">
                <a16:creationId xmlns:a16="http://schemas.microsoft.com/office/drawing/2014/main" id="{5DA6EE5C-E66E-472E-8783-294304CE3E17}"/>
              </a:ext>
            </a:extLst>
          </p:cNvPr>
          <p:cNvSpPr/>
          <p:nvPr/>
        </p:nvSpPr>
        <p:spPr bwMode="gray">
          <a:xfrm>
            <a:off x="3473310" y="4882238"/>
            <a:ext cx="8306971" cy="1602513"/>
          </a:xfrm>
          <a:prstGeom prst="foldedCorne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600" b="1" dirty="0">
                <a:solidFill>
                  <a:srgbClr val="0D3756"/>
                </a:solidFill>
              </a:rPr>
              <a:t>In the end state, there will be no longer a specific sale type for Demo.</a:t>
            </a:r>
          </a:p>
          <a:p>
            <a:pPr marL="342900" indent="-342900">
              <a:buFont typeface="Arial" panose="020B0604020202020204" pitchFamily="34" charset="0"/>
              <a:buChar char="•"/>
            </a:pPr>
            <a:r>
              <a:rPr lang="en-US" sz="1600" b="1" dirty="0">
                <a:solidFill>
                  <a:srgbClr val="0D3756"/>
                </a:solidFill>
              </a:rPr>
              <a:t>The partners will have to register these sales using Regular sale type, but they will also have to report the CFOP (Fiscal Operational Code).</a:t>
            </a:r>
          </a:p>
          <a:p>
            <a:pPr marL="342900" indent="-342900">
              <a:buFont typeface="Arial" panose="020B0604020202020204" pitchFamily="34" charset="0"/>
              <a:buChar char="•"/>
            </a:pPr>
            <a:r>
              <a:rPr lang="en-US" sz="1600" b="1" dirty="0">
                <a:solidFill>
                  <a:srgbClr val="0D3756"/>
                </a:solidFill>
              </a:rPr>
              <a:t>Based on the CFOP, the Trait Owners (in their Trait Owner Systems) will determine if the sale needs to be billed or not (</a:t>
            </a:r>
            <a:r>
              <a:rPr lang="en-US" sz="1600" b="1" dirty="0" err="1">
                <a:solidFill>
                  <a:srgbClr val="0D3756"/>
                </a:solidFill>
              </a:rPr>
              <a:t>eg</a:t>
            </a:r>
            <a:r>
              <a:rPr lang="en-US" sz="1600" b="1" dirty="0">
                <a:solidFill>
                  <a:srgbClr val="0D3756"/>
                </a:solidFill>
              </a:rPr>
              <a:t>: if the CFOP is related to Demo and the partner still has available Demo Quota, the sale will not be billed).</a:t>
            </a:r>
          </a:p>
        </p:txBody>
      </p:sp>
    </p:spTree>
    <p:extLst>
      <p:ext uri="{BB962C8B-B14F-4D97-AF65-F5344CB8AC3E}">
        <p14:creationId xmlns:p14="http://schemas.microsoft.com/office/powerpoint/2010/main" val="374502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hevron 113">
            <a:extLst>
              <a:ext uri="{FF2B5EF4-FFF2-40B4-BE49-F238E27FC236}">
                <a16:creationId xmlns:a16="http://schemas.microsoft.com/office/drawing/2014/main" id="{352C391A-FCB7-0E41-9166-7CE291D2E2C7}"/>
              </a:ext>
            </a:extLst>
          </p:cNvPr>
          <p:cNvSpPr/>
          <p:nvPr/>
        </p:nvSpPr>
        <p:spPr bwMode="gray">
          <a:xfrm>
            <a:off x="2798454" y="1475610"/>
            <a:ext cx="2529549"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8A6FDC30-50D7-494A-BD7D-9B764911C4B3}"/>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14" name="Title 1">
            <a:extLst>
              <a:ext uri="{FF2B5EF4-FFF2-40B4-BE49-F238E27FC236}">
                <a16:creationId xmlns:a16="http://schemas.microsoft.com/office/drawing/2014/main" id="{AEB2DF59-A15C-2648-8F1F-B911AC45E4BD}"/>
              </a:ext>
            </a:extLst>
          </p:cNvPr>
          <p:cNvSpPr>
            <a:spLocks noGrp="1"/>
          </p:cNvSpPr>
          <p:nvPr>
            <p:ph type="title"/>
          </p:nvPr>
        </p:nvSpPr>
        <p:spPr>
          <a:xfrm>
            <a:off x="981821" y="132775"/>
            <a:ext cx="10798460" cy="864000"/>
          </a:xfrm>
        </p:spPr>
        <p:txBody>
          <a:bodyPr/>
          <a:lstStyle/>
          <a:p>
            <a:r>
              <a:rPr lang="en-US" b="1">
                <a:solidFill>
                  <a:srgbClr val="0070C0"/>
                </a:solidFill>
              </a:rPr>
              <a:t>Seed Production Sales</a:t>
            </a:r>
          </a:p>
        </p:txBody>
      </p:sp>
      <p:sp>
        <p:nvSpPr>
          <p:cNvPr id="21" name="Subtitle 30">
            <a:extLst>
              <a:ext uri="{FF2B5EF4-FFF2-40B4-BE49-F238E27FC236}">
                <a16:creationId xmlns:a16="http://schemas.microsoft.com/office/drawing/2014/main" id="{E291B4F6-4C5A-DF49-8237-4061C76D6CA0}"/>
              </a:ext>
            </a:extLst>
          </p:cNvPr>
          <p:cNvSpPr>
            <a:spLocks noGrp="1"/>
          </p:cNvSpPr>
          <p:nvPr>
            <p:ph type="subTitle" idx="13"/>
          </p:nvPr>
        </p:nvSpPr>
        <p:spPr>
          <a:xfrm>
            <a:off x="981820" y="980984"/>
            <a:ext cx="6510933" cy="252000"/>
          </a:xfrm>
        </p:spPr>
        <p:txBody>
          <a:bodyPr/>
          <a:lstStyle/>
          <a:p>
            <a:r>
              <a:rPr lang="en-US" sz="1200">
                <a:solidFill>
                  <a:srgbClr val="00A5E2"/>
                </a:solidFill>
              </a:rPr>
              <a:t>Prerequisites: Customer Master Data, Vendor Master Data (for Service Fee), Sales Contract, ITS User, Sales Parameters, Grower Master Data, GLA (Grower Licensing Agreement)</a:t>
            </a:r>
          </a:p>
        </p:txBody>
      </p:sp>
      <p:sp>
        <p:nvSpPr>
          <p:cNvPr id="43" name="Subtitle 5">
            <a:extLst>
              <a:ext uri="{FF2B5EF4-FFF2-40B4-BE49-F238E27FC236}">
                <a16:creationId xmlns:a16="http://schemas.microsoft.com/office/drawing/2014/main" id="{E8006FC0-2EA4-3A49-A892-DD9E08FDD615}"/>
              </a:ext>
            </a:extLst>
          </p:cNvPr>
          <p:cNvSpPr txBox="1">
            <a:spLocks/>
          </p:cNvSpPr>
          <p:nvPr/>
        </p:nvSpPr>
        <p:spPr bwMode="gray">
          <a:xfrm>
            <a:off x="1354199" y="3839802"/>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Similar behavior as in Licensed Sale Registration</a:t>
            </a:r>
            <a:endParaRPr lang="en-US" sz="1200">
              <a:solidFill>
                <a:schemeClr val="tx1">
                  <a:lumMod val="65000"/>
                  <a:lumOff val="35000"/>
                </a:schemeClr>
              </a:solidFill>
            </a:endParaRPr>
          </a:p>
        </p:txBody>
      </p:sp>
      <p:pic>
        <p:nvPicPr>
          <p:cNvPr id="44" name="Picture 43" descr="A close up of a logo&#10;&#10;Description automatically generated">
            <a:extLst>
              <a:ext uri="{FF2B5EF4-FFF2-40B4-BE49-F238E27FC236}">
                <a16:creationId xmlns:a16="http://schemas.microsoft.com/office/drawing/2014/main" id="{C8FCFD0B-ADA0-1E49-B376-976141F47FF4}"/>
              </a:ext>
            </a:extLst>
          </p:cNvPr>
          <p:cNvPicPr>
            <a:picLocks noChangeAspect="1"/>
          </p:cNvPicPr>
          <p:nvPr/>
        </p:nvPicPr>
        <p:blipFill>
          <a:blip r:embed="rId3"/>
          <a:stretch>
            <a:fillRect/>
          </a:stretch>
        </p:blipFill>
        <p:spPr>
          <a:xfrm>
            <a:off x="1060018" y="3839802"/>
            <a:ext cx="268952" cy="268952"/>
          </a:xfrm>
          <a:prstGeom prst="rect">
            <a:avLst/>
          </a:prstGeom>
        </p:spPr>
      </p:pic>
      <p:sp>
        <p:nvSpPr>
          <p:cNvPr id="39" name="Pentagon 38">
            <a:extLst>
              <a:ext uri="{FF2B5EF4-FFF2-40B4-BE49-F238E27FC236}">
                <a16:creationId xmlns:a16="http://schemas.microsoft.com/office/drawing/2014/main" id="{57E28480-92CD-2B44-ACEA-D086A9996656}"/>
              </a:ext>
            </a:extLst>
          </p:cNvPr>
          <p:cNvSpPr/>
          <p:nvPr/>
        </p:nvSpPr>
        <p:spPr bwMode="gray">
          <a:xfrm>
            <a:off x="982478" y="1475609"/>
            <a:ext cx="2304185" cy="972423"/>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ubtitle 5">
            <a:extLst>
              <a:ext uri="{FF2B5EF4-FFF2-40B4-BE49-F238E27FC236}">
                <a16:creationId xmlns:a16="http://schemas.microsoft.com/office/drawing/2014/main" id="{6B9A3ABA-00A3-0545-9724-865AEE66142C}"/>
              </a:ext>
            </a:extLst>
          </p:cNvPr>
          <p:cNvSpPr txBox="1">
            <a:spLocks/>
          </p:cNvSpPr>
          <p:nvPr/>
        </p:nvSpPr>
        <p:spPr bwMode="gray">
          <a:xfrm>
            <a:off x="30781" y="2543028"/>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FFC000"/>
                </a:solidFill>
              </a:rPr>
              <a:t>AS IS</a:t>
            </a:r>
            <a:endParaRPr lang="en-US">
              <a:solidFill>
                <a:srgbClr val="FFC000"/>
              </a:solidFill>
            </a:endParaRPr>
          </a:p>
        </p:txBody>
      </p:sp>
      <p:sp>
        <p:nvSpPr>
          <p:cNvPr id="53" name="Subtitle 5">
            <a:extLst>
              <a:ext uri="{FF2B5EF4-FFF2-40B4-BE49-F238E27FC236}">
                <a16:creationId xmlns:a16="http://schemas.microsoft.com/office/drawing/2014/main" id="{C7797FBC-1D59-A246-BC12-1F7F0DFA48FC}"/>
              </a:ext>
            </a:extLst>
          </p:cNvPr>
          <p:cNvSpPr txBox="1">
            <a:spLocks/>
          </p:cNvSpPr>
          <p:nvPr/>
        </p:nvSpPr>
        <p:spPr bwMode="gray">
          <a:xfrm>
            <a:off x="3367210" y="1553205"/>
            <a:ext cx="169161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Quota</a:t>
            </a:r>
            <a:endParaRPr lang="en-US" sz="1200">
              <a:solidFill>
                <a:srgbClr val="FFFFCC"/>
              </a:solidFill>
            </a:endParaRPr>
          </a:p>
        </p:txBody>
      </p:sp>
      <p:sp>
        <p:nvSpPr>
          <p:cNvPr id="54" name="Subtitle 5">
            <a:extLst>
              <a:ext uri="{FF2B5EF4-FFF2-40B4-BE49-F238E27FC236}">
                <a16:creationId xmlns:a16="http://schemas.microsoft.com/office/drawing/2014/main" id="{17034DD8-2CB0-FF4B-91C1-D92603962140}"/>
              </a:ext>
            </a:extLst>
          </p:cNvPr>
          <p:cNvSpPr txBox="1">
            <a:spLocks/>
          </p:cNvSpPr>
          <p:nvPr/>
        </p:nvSpPr>
        <p:spPr bwMode="gray">
          <a:xfrm>
            <a:off x="3382006" y="1765075"/>
            <a:ext cx="1676816"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system manages the balances of lots upon sale registration / edition / cancelation / adjustment</a:t>
            </a:r>
          </a:p>
        </p:txBody>
      </p:sp>
      <p:sp>
        <p:nvSpPr>
          <p:cNvPr id="62" name="Subtitle 5">
            <a:extLst>
              <a:ext uri="{FF2B5EF4-FFF2-40B4-BE49-F238E27FC236}">
                <a16:creationId xmlns:a16="http://schemas.microsoft.com/office/drawing/2014/main" id="{A13228A6-9CBC-5848-9F4F-EDEE5B0FD41A}"/>
              </a:ext>
            </a:extLst>
          </p:cNvPr>
          <p:cNvSpPr txBox="1">
            <a:spLocks/>
          </p:cNvSpPr>
          <p:nvPr/>
        </p:nvSpPr>
        <p:spPr bwMode="gray">
          <a:xfrm>
            <a:off x="1354199" y="2543028"/>
            <a:ext cx="1548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Seed Production Sales have only one trait and from the same Trait Owner</a:t>
            </a:r>
            <a:endParaRPr lang="en-US" sz="1200">
              <a:solidFill>
                <a:schemeClr val="tx1">
                  <a:lumMod val="65000"/>
                  <a:lumOff val="35000"/>
                </a:schemeClr>
              </a:solidFill>
            </a:endParaRPr>
          </a:p>
        </p:txBody>
      </p:sp>
      <p:sp>
        <p:nvSpPr>
          <p:cNvPr id="63" name="Subtitle 5">
            <a:extLst>
              <a:ext uri="{FF2B5EF4-FFF2-40B4-BE49-F238E27FC236}">
                <a16:creationId xmlns:a16="http://schemas.microsoft.com/office/drawing/2014/main" id="{85961F3A-83BA-2B4D-96B4-594E26E1D608}"/>
              </a:ext>
            </a:extLst>
          </p:cNvPr>
          <p:cNvSpPr txBox="1">
            <a:spLocks/>
          </p:cNvSpPr>
          <p:nvPr/>
        </p:nvSpPr>
        <p:spPr bwMode="gray">
          <a:xfrm>
            <a:off x="3473310" y="2543028"/>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Quota refers to sales with only one trait and from the same Trait Owner</a:t>
            </a:r>
            <a:endParaRPr lang="en-US" sz="1200">
              <a:solidFill>
                <a:schemeClr val="tx1">
                  <a:lumMod val="65000"/>
                  <a:lumOff val="35000"/>
                </a:schemeClr>
              </a:solidFill>
            </a:endParaRPr>
          </a:p>
        </p:txBody>
      </p:sp>
      <p:sp>
        <p:nvSpPr>
          <p:cNvPr id="71" name="Subtitle 5">
            <a:extLst>
              <a:ext uri="{FF2B5EF4-FFF2-40B4-BE49-F238E27FC236}">
                <a16:creationId xmlns:a16="http://schemas.microsoft.com/office/drawing/2014/main" id="{5EC5C487-0037-6A44-85CA-5BAA0E1F9055}"/>
              </a:ext>
            </a:extLst>
          </p:cNvPr>
          <p:cNvSpPr txBox="1">
            <a:spLocks/>
          </p:cNvSpPr>
          <p:nvPr/>
        </p:nvSpPr>
        <p:spPr bwMode="gray">
          <a:xfrm>
            <a:off x="30781" y="3816163"/>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66B512"/>
                </a:solidFill>
              </a:rPr>
              <a:t>TO BE</a:t>
            </a:r>
            <a:endParaRPr lang="en-US">
              <a:solidFill>
                <a:srgbClr val="66B512"/>
              </a:solidFill>
            </a:endParaRPr>
          </a:p>
        </p:txBody>
      </p:sp>
      <p:pic>
        <p:nvPicPr>
          <p:cNvPr id="72" name="Picture 71">
            <a:extLst>
              <a:ext uri="{FF2B5EF4-FFF2-40B4-BE49-F238E27FC236}">
                <a16:creationId xmlns:a16="http://schemas.microsoft.com/office/drawing/2014/main" id="{98F50BA5-15F6-0240-81B7-19E32C492881}"/>
              </a:ext>
            </a:extLst>
          </p:cNvPr>
          <p:cNvPicPr>
            <a:picLocks noChangeAspect="1"/>
          </p:cNvPicPr>
          <p:nvPr/>
        </p:nvPicPr>
        <p:blipFill>
          <a:blip r:embed="rId4"/>
          <a:stretch>
            <a:fillRect/>
          </a:stretch>
        </p:blipFill>
        <p:spPr>
          <a:xfrm>
            <a:off x="3175982" y="2543028"/>
            <a:ext cx="264836" cy="264836"/>
          </a:xfrm>
          <a:prstGeom prst="rect">
            <a:avLst/>
          </a:prstGeom>
        </p:spPr>
      </p:pic>
      <p:pic>
        <p:nvPicPr>
          <p:cNvPr id="76" name="Picture 75">
            <a:extLst>
              <a:ext uri="{FF2B5EF4-FFF2-40B4-BE49-F238E27FC236}">
                <a16:creationId xmlns:a16="http://schemas.microsoft.com/office/drawing/2014/main" id="{1D6BDDF7-D598-5F4E-948B-FB8885FF0F59}"/>
              </a:ext>
            </a:extLst>
          </p:cNvPr>
          <p:cNvPicPr>
            <a:picLocks noChangeAspect="1"/>
          </p:cNvPicPr>
          <p:nvPr/>
        </p:nvPicPr>
        <p:blipFill>
          <a:blip r:embed="rId4"/>
          <a:stretch>
            <a:fillRect/>
          </a:stretch>
        </p:blipFill>
        <p:spPr>
          <a:xfrm>
            <a:off x="1060018" y="2543028"/>
            <a:ext cx="264836" cy="264836"/>
          </a:xfrm>
          <a:prstGeom prst="rect">
            <a:avLst/>
          </a:prstGeom>
        </p:spPr>
      </p:pic>
      <p:sp>
        <p:nvSpPr>
          <p:cNvPr id="78" name="Subtitle 5">
            <a:extLst>
              <a:ext uri="{FF2B5EF4-FFF2-40B4-BE49-F238E27FC236}">
                <a16:creationId xmlns:a16="http://schemas.microsoft.com/office/drawing/2014/main" id="{5B93C7B9-1053-BC4B-BA03-B5D53810B9EF}"/>
              </a:ext>
            </a:extLst>
          </p:cNvPr>
          <p:cNvSpPr txBox="1">
            <a:spLocks/>
          </p:cNvSpPr>
          <p:nvPr/>
        </p:nvSpPr>
        <p:spPr bwMode="gray">
          <a:xfrm>
            <a:off x="1081879" y="1553205"/>
            <a:ext cx="2118997" cy="23597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Sale Registration</a:t>
            </a:r>
            <a:endParaRPr lang="en-US" sz="1200">
              <a:solidFill>
                <a:srgbClr val="FFFFCC"/>
              </a:solidFill>
            </a:endParaRPr>
          </a:p>
        </p:txBody>
      </p:sp>
      <p:sp>
        <p:nvSpPr>
          <p:cNvPr id="79" name="Subtitle 5">
            <a:extLst>
              <a:ext uri="{FF2B5EF4-FFF2-40B4-BE49-F238E27FC236}">
                <a16:creationId xmlns:a16="http://schemas.microsoft.com/office/drawing/2014/main" id="{F59EC4B6-EB2A-2645-A488-E0E3943A37F4}"/>
              </a:ext>
            </a:extLst>
          </p:cNvPr>
          <p:cNvSpPr txBox="1">
            <a:spLocks/>
          </p:cNvSpPr>
          <p:nvPr/>
        </p:nvSpPr>
        <p:spPr bwMode="gray">
          <a:xfrm>
            <a:off x="1095012" y="1765075"/>
            <a:ext cx="1177671"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registers / edits / cancels a sale</a:t>
            </a:r>
          </a:p>
        </p:txBody>
      </p:sp>
      <p:cxnSp>
        <p:nvCxnSpPr>
          <p:cNvPr id="86" name="Straight Connector 85">
            <a:extLst>
              <a:ext uri="{FF2B5EF4-FFF2-40B4-BE49-F238E27FC236}">
                <a16:creationId xmlns:a16="http://schemas.microsoft.com/office/drawing/2014/main" id="{B9E384BB-E56F-B049-9C21-565E47808085}"/>
              </a:ext>
            </a:extLst>
          </p:cNvPr>
          <p:cNvCxnSpPr/>
          <p:nvPr/>
        </p:nvCxnSpPr>
        <p:spPr bwMode="gray">
          <a:xfrm>
            <a:off x="1687390" y="3569484"/>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F5C4AD-36B6-E647-8EBA-9986DEFB2143}"/>
              </a:ext>
            </a:extLst>
          </p:cNvPr>
          <p:cNvCxnSpPr/>
          <p:nvPr/>
        </p:nvCxnSpPr>
        <p:spPr bwMode="gray">
          <a:xfrm>
            <a:off x="3867732" y="3569484"/>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Subtitle 5">
            <a:extLst>
              <a:ext uri="{FF2B5EF4-FFF2-40B4-BE49-F238E27FC236}">
                <a16:creationId xmlns:a16="http://schemas.microsoft.com/office/drawing/2014/main" id="{5DE31160-6A9F-9449-B11C-A7ACBA22BF14}"/>
              </a:ext>
            </a:extLst>
          </p:cNvPr>
          <p:cNvSpPr txBox="1">
            <a:spLocks/>
          </p:cNvSpPr>
          <p:nvPr/>
        </p:nvSpPr>
        <p:spPr bwMode="gray">
          <a:xfrm>
            <a:off x="3473310" y="3839802"/>
            <a:ext cx="1204229" cy="498796"/>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Similar behavior as in Licensed Quota</a:t>
            </a:r>
            <a:endParaRPr lang="en-US" sz="1200">
              <a:solidFill>
                <a:schemeClr val="tx1">
                  <a:lumMod val="65000"/>
                  <a:lumOff val="35000"/>
                </a:schemeClr>
              </a:solidFill>
            </a:endParaRPr>
          </a:p>
        </p:txBody>
      </p:sp>
      <p:pic>
        <p:nvPicPr>
          <p:cNvPr id="95" name="Picture 94" descr="A close up of a logo&#10;&#10;Description automatically generated">
            <a:extLst>
              <a:ext uri="{FF2B5EF4-FFF2-40B4-BE49-F238E27FC236}">
                <a16:creationId xmlns:a16="http://schemas.microsoft.com/office/drawing/2014/main" id="{883F02FD-194A-B145-B189-1F3C563E1397}"/>
              </a:ext>
            </a:extLst>
          </p:cNvPr>
          <p:cNvPicPr>
            <a:picLocks noChangeAspect="1"/>
          </p:cNvPicPr>
          <p:nvPr/>
        </p:nvPicPr>
        <p:blipFill>
          <a:blip r:embed="rId3"/>
          <a:stretch>
            <a:fillRect/>
          </a:stretch>
        </p:blipFill>
        <p:spPr>
          <a:xfrm>
            <a:off x="3175982" y="3839802"/>
            <a:ext cx="268952" cy="268952"/>
          </a:xfrm>
          <a:prstGeom prst="rect">
            <a:avLst/>
          </a:prstGeom>
        </p:spPr>
      </p:pic>
      <p:pic>
        <p:nvPicPr>
          <p:cNvPr id="29" name="Picture 28">
            <a:extLst>
              <a:ext uri="{FF2B5EF4-FFF2-40B4-BE49-F238E27FC236}">
                <a16:creationId xmlns:a16="http://schemas.microsoft.com/office/drawing/2014/main" id="{E832F337-134F-4086-B430-62347F78BD6C}"/>
              </a:ext>
            </a:extLst>
          </p:cNvPr>
          <p:cNvPicPr>
            <a:picLocks noChangeAspect="1"/>
          </p:cNvPicPr>
          <p:nvPr/>
        </p:nvPicPr>
        <p:blipFill>
          <a:blip r:embed="rId5"/>
          <a:stretch>
            <a:fillRect/>
          </a:stretch>
        </p:blipFill>
        <p:spPr>
          <a:xfrm>
            <a:off x="1351770" y="4450857"/>
            <a:ext cx="606587" cy="606587"/>
          </a:xfrm>
          <a:prstGeom prst="rect">
            <a:avLst/>
          </a:prstGeom>
        </p:spPr>
      </p:pic>
      <p:pic>
        <p:nvPicPr>
          <p:cNvPr id="30" name="Picture 29">
            <a:extLst>
              <a:ext uri="{FF2B5EF4-FFF2-40B4-BE49-F238E27FC236}">
                <a16:creationId xmlns:a16="http://schemas.microsoft.com/office/drawing/2014/main" id="{B5B35455-97F5-477A-9B56-27539A071EAD}"/>
              </a:ext>
            </a:extLst>
          </p:cNvPr>
          <p:cNvPicPr>
            <a:picLocks noChangeAspect="1"/>
          </p:cNvPicPr>
          <p:nvPr/>
        </p:nvPicPr>
        <p:blipFill>
          <a:blip r:embed="rId5"/>
          <a:stretch>
            <a:fillRect/>
          </a:stretch>
        </p:blipFill>
        <p:spPr>
          <a:xfrm>
            <a:off x="3474280" y="4450856"/>
            <a:ext cx="606587" cy="606587"/>
          </a:xfrm>
          <a:prstGeom prst="rect">
            <a:avLst/>
          </a:prstGeom>
        </p:spPr>
      </p:pic>
      <p:sp>
        <p:nvSpPr>
          <p:cNvPr id="26" name="Folded Corner 66">
            <a:extLst>
              <a:ext uri="{FF2B5EF4-FFF2-40B4-BE49-F238E27FC236}">
                <a16:creationId xmlns:a16="http://schemas.microsoft.com/office/drawing/2014/main" id="{6E39E0C8-73CE-4593-BE3D-8C6564B1711D}"/>
              </a:ext>
            </a:extLst>
          </p:cNvPr>
          <p:cNvSpPr/>
          <p:nvPr/>
        </p:nvSpPr>
        <p:spPr bwMode="gray">
          <a:xfrm>
            <a:off x="5328003" y="3839802"/>
            <a:ext cx="6452278" cy="2644949"/>
          </a:xfrm>
          <a:prstGeom prst="foldedCorne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600" b="1" dirty="0">
                <a:solidFill>
                  <a:srgbClr val="0D3756"/>
                </a:solidFill>
              </a:rPr>
              <a:t>In the end state, there will be no longer a specific sale type for Seed Production.</a:t>
            </a:r>
          </a:p>
          <a:p>
            <a:pPr marL="342900" indent="-342900">
              <a:buFont typeface="Arial" panose="020B0604020202020204" pitchFamily="34" charset="0"/>
              <a:buChar char="•"/>
            </a:pPr>
            <a:r>
              <a:rPr lang="en-US" sz="1600" b="1" dirty="0">
                <a:solidFill>
                  <a:srgbClr val="0D3756"/>
                </a:solidFill>
              </a:rPr>
              <a:t>The partners will have to register these sales using Regular sale type, but they will also have to report the CFOP (Fiscal Operational Code).</a:t>
            </a:r>
          </a:p>
          <a:p>
            <a:pPr marL="342900" indent="-342900">
              <a:buFont typeface="Arial" panose="020B0604020202020204" pitchFamily="34" charset="0"/>
              <a:buChar char="•"/>
            </a:pPr>
            <a:r>
              <a:rPr lang="en-US" sz="1600" b="1" dirty="0">
                <a:solidFill>
                  <a:srgbClr val="0D3756"/>
                </a:solidFill>
              </a:rPr>
              <a:t>Based on the CFOP, the Trait Owners (in their Trait Owner Systems) will determine if the sale needs to be billed or not (</a:t>
            </a:r>
            <a:r>
              <a:rPr lang="en-US" sz="1600" b="1" dirty="0" err="1">
                <a:solidFill>
                  <a:srgbClr val="0D3756"/>
                </a:solidFill>
              </a:rPr>
              <a:t>eg</a:t>
            </a:r>
            <a:r>
              <a:rPr lang="en-US" sz="1600" b="1" dirty="0">
                <a:solidFill>
                  <a:srgbClr val="0D3756"/>
                </a:solidFill>
              </a:rPr>
              <a:t>: if the CFOP is related to Seed Production, the sale will not be billed).</a:t>
            </a:r>
          </a:p>
        </p:txBody>
      </p:sp>
    </p:spTree>
    <p:extLst>
      <p:ext uri="{BB962C8B-B14F-4D97-AF65-F5344CB8AC3E}">
        <p14:creationId xmlns:p14="http://schemas.microsoft.com/office/powerpoint/2010/main" val="301036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a:t>POD</a:t>
            </a:r>
            <a:br>
              <a:rPr lang="en-US"/>
            </a:br>
            <a:r>
              <a:rPr lang="en-US" sz="4400"/>
              <a:t>(Point of Delivery)</a:t>
            </a:r>
            <a:endParaRPr lang="en-US"/>
          </a:p>
        </p:txBody>
      </p:sp>
      <p:sp>
        <p:nvSpPr>
          <p:cNvPr id="3" name="Footer Placeholder 2"/>
          <p:cNvSpPr>
            <a:spLocks noGrp="1"/>
          </p:cNvSpPr>
          <p:nvPr>
            <p:ph type="ftr" sz="quarter" idx="11"/>
          </p:nvPr>
        </p:nvSpPr>
        <p:spPr bwMode="gray"/>
        <p:txBody>
          <a:bodyPr/>
          <a:lstStyle/>
          <a:p>
            <a:r>
              <a:rPr lang="en-US"/>
              <a:t>/// Bayer 16:9 Template /// June 2018</a:t>
            </a:r>
          </a:p>
        </p:txBody>
      </p:sp>
      <p:sp>
        <p:nvSpPr>
          <p:cNvPr id="4" name="Slide Number Placeholder 3"/>
          <p:cNvSpPr>
            <a:spLocks noGrp="1"/>
          </p:cNvSpPr>
          <p:nvPr>
            <p:ph type="sldNum" sz="quarter" idx="12"/>
          </p:nvPr>
        </p:nvSpPr>
        <p:spPr bwMode="gray"/>
        <p:txBody>
          <a:bodyPr/>
          <a:lstStyle/>
          <a:p>
            <a:fld id="{EEAD9179-7A6B-4268-BEB2-F3B8EB06115B}" type="slidenum">
              <a:rPr lang="en-US" smtClean="0"/>
              <a:pPr/>
              <a:t>28</a:t>
            </a:fld>
            <a:endParaRPr lang="en-US"/>
          </a:p>
        </p:txBody>
      </p:sp>
      <p:sp>
        <p:nvSpPr>
          <p:cNvPr id="9" name="Subtitle 8"/>
          <p:cNvSpPr>
            <a:spLocks noGrp="1"/>
          </p:cNvSpPr>
          <p:nvPr>
            <p:ph type="subTitle" idx="1"/>
          </p:nvPr>
        </p:nvSpPr>
        <p:spPr bwMode="gray">
          <a:xfrm>
            <a:off x="1666568" y="2134650"/>
            <a:ext cx="4735622" cy="720000"/>
          </a:xfrm>
        </p:spPr>
        <p:txBody>
          <a:bodyPr/>
          <a:lstStyle/>
          <a:p>
            <a:r>
              <a:rPr lang="en-US"/>
              <a:t>Multi-Trait and Industry System Assessment</a:t>
            </a:r>
          </a:p>
        </p:txBody>
      </p:sp>
    </p:spTree>
    <p:extLst>
      <p:ext uri="{BB962C8B-B14F-4D97-AF65-F5344CB8AC3E}">
        <p14:creationId xmlns:p14="http://schemas.microsoft.com/office/powerpoint/2010/main" val="46578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hevron 116">
            <a:extLst>
              <a:ext uri="{FF2B5EF4-FFF2-40B4-BE49-F238E27FC236}">
                <a16:creationId xmlns:a16="http://schemas.microsoft.com/office/drawing/2014/main" id="{6D515ECD-0E81-0E49-B7EA-E2EADD661CB4}"/>
              </a:ext>
            </a:extLst>
          </p:cNvPr>
          <p:cNvSpPr/>
          <p:nvPr/>
        </p:nvSpPr>
        <p:spPr bwMode="gray">
          <a:xfrm>
            <a:off x="8823867" y="1475610"/>
            <a:ext cx="2479133"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Chevron 114">
            <a:extLst>
              <a:ext uri="{FF2B5EF4-FFF2-40B4-BE49-F238E27FC236}">
                <a16:creationId xmlns:a16="http://schemas.microsoft.com/office/drawing/2014/main" id="{3174673A-37EA-F344-A9D6-8EC42C4F322A}"/>
              </a:ext>
            </a:extLst>
          </p:cNvPr>
          <p:cNvSpPr/>
          <p:nvPr/>
        </p:nvSpPr>
        <p:spPr bwMode="gray">
          <a:xfrm>
            <a:off x="4734645" y="1475610"/>
            <a:ext cx="2348820"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Chevron 115">
            <a:extLst>
              <a:ext uri="{FF2B5EF4-FFF2-40B4-BE49-F238E27FC236}">
                <a16:creationId xmlns:a16="http://schemas.microsoft.com/office/drawing/2014/main" id="{0E8E046E-F84A-734C-BAA6-00E780EF2362}"/>
              </a:ext>
            </a:extLst>
          </p:cNvPr>
          <p:cNvSpPr/>
          <p:nvPr/>
        </p:nvSpPr>
        <p:spPr bwMode="gray">
          <a:xfrm>
            <a:off x="6568243" y="1475610"/>
            <a:ext cx="2743851"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Chevron 113">
            <a:extLst>
              <a:ext uri="{FF2B5EF4-FFF2-40B4-BE49-F238E27FC236}">
                <a16:creationId xmlns:a16="http://schemas.microsoft.com/office/drawing/2014/main" id="{352C391A-FCB7-0E41-9166-7CE291D2E2C7}"/>
              </a:ext>
            </a:extLst>
          </p:cNvPr>
          <p:cNvSpPr/>
          <p:nvPr/>
        </p:nvSpPr>
        <p:spPr bwMode="gray">
          <a:xfrm>
            <a:off x="2630459" y="1475610"/>
            <a:ext cx="2583198"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14" name="Title 1">
            <a:extLst>
              <a:ext uri="{FF2B5EF4-FFF2-40B4-BE49-F238E27FC236}">
                <a16:creationId xmlns:a16="http://schemas.microsoft.com/office/drawing/2014/main" id="{AEB2DF59-A15C-2648-8F1F-B911AC45E4BD}"/>
              </a:ext>
            </a:extLst>
          </p:cNvPr>
          <p:cNvSpPr>
            <a:spLocks noGrp="1"/>
          </p:cNvSpPr>
          <p:nvPr>
            <p:ph type="title"/>
          </p:nvPr>
        </p:nvSpPr>
        <p:spPr>
          <a:xfrm>
            <a:off x="981821" y="132775"/>
            <a:ext cx="10798460" cy="864000"/>
          </a:xfrm>
        </p:spPr>
        <p:txBody>
          <a:bodyPr/>
          <a:lstStyle/>
          <a:p>
            <a:r>
              <a:rPr lang="en-US" b="1" dirty="0">
                <a:solidFill>
                  <a:srgbClr val="0070C0"/>
                </a:solidFill>
              </a:rPr>
              <a:t>POD (1/2)</a:t>
            </a:r>
          </a:p>
        </p:txBody>
      </p:sp>
      <p:sp>
        <p:nvSpPr>
          <p:cNvPr id="21" name="Subtitle 30">
            <a:extLst>
              <a:ext uri="{FF2B5EF4-FFF2-40B4-BE49-F238E27FC236}">
                <a16:creationId xmlns:a16="http://schemas.microsoft.com/office/drawing/2014/main" id="{E291B4F6-4C5A-DF49-8237-4061C76D6CA0}"/>
              </a:ext>
            </a:extLst>
          </p:cNvPr>
          <p:cNvSpPr>
            <a:spLocks noGrp="1"/>
          </p:cNvSpPr>
          <p:nvPr>
            <p:ph type="subTitle" idx="13"/>
          </p:nvPr>
        </p:nvSpPr>
        <p:spPr>
          <a:xfrm>
            <a:off x="981820" y="980984"/>
            <a:ext cx="9360000" cy="252000"/>
          </a:xfrm>
        </p:spPr>
        <p:txBody>
          <a:bodyPr/>
          <a:lstStyle/>
          <a:p>
            <a:r>
              <a:rPr lang="en-US" sz="1200">
                <a:solidFill>
                  <a:srgbClr val="00A5E2"/>
                </a:solidFill>
              </a:rPr>
              <a:t>Prerequisites: Customer Master Data, Vendor Master Data (for Service Fee), POD Contract, ITS User, Sales Parameters (</a:t>
            </a:r>
            <a:r>
              <a:rPr lang="en-US" sz="1200" err="1">
                <a:solidFill>
                  <a:srgbClr val="00A5E2"/>
                </a:solidFill>
              </a:rPr>
              <a:t>eg</a:t>
            </a:r>
            <a:r>
              <a:rPr lang="en-US" sz="1200">
                <a:solidFill>
                  <a:srgbClr val="00A5E2"/>
                </a:solidFill>
              </a:rPr>
              <a:t>: </a:t>
            </a:r>
            <a:r>
              <a:rPr lang="en-US" sz="1200" err="1">
                <a:solidFill>
                  <a:srgbClr val="00A5E2"/>
                </a:solidFill>
              </a:rPr>
              <a:t>plantability</a:t>
            </a:r>
            <a:r>
              <a:rPr lang="en-US" sz="1200">
                <a:solidFill>
                  <a:srgbClr val="00A5E2"/>
                </a:solidFill>
              </a:rPr>
              <a:t>), POD Parameters, Grower Master Data, GLA (Grower Licensing Agreement)</a:t>
            </a:r>
          </a:p>
        </p:txBody>
      </p:sp>
      <p:pic>
        <p:nvPicPr>
          <p:cNvPr id="44" name="Picture 43" descr="A close up of a logo&#10;&#10;Description automatically generated">
            <a:extLst>
              <a:ext uri="{FF2B5EF4-FFF2-40B4-BE49-F238E27FC236}">
                <a16:creationId xmlns:a16="http://schemas.microsoft.com/office/drawing/2014/main" id="{C8FCFD0B-ADA0-1E49-B376-976141F47FF4}"/>
              </a:ext>
            </a:extLst>
          </p:cNvPr>
          <p:cNvPicPr>
            <a:picLocks noChangeAspect="1"/>
          </p:cNvPicPr>
          <p:nvPr/>
        </p:nvPicPr>
        <p:blipFill>
          <a:blip r:embed="rId3"/>
          <a:stretch>
            <a:fillRect/>
          </a:stretch>
        </p:blipFill>
        <p:spPr>
          <a:xfrm>
            <a:off x="1060018" y="3642133"/>
            <a:ext cx="268952" cy="268952"/>
          </a:xfrm>
          <a:prstGeom prst="rect">
            <a:avLst/>
          </a:prstGeom>
        </p:spPr>
      </p:pic>
      <p:sp>
        <p:nvSpPr>
          <p:cNvPr id="39" name="Pentagon 38">
            <a:extLst>
              <a:ext uri="{FF2B5EF4-FFF2-40B4-BE49-F238E27FC236}">
                <a16:creationId xmlns:a16="http://schemas.microsoft.com/office/drawing/2014/main" id="{57E28480-92CD-2B44-ACEA-D086A9996656}"/>
              </a:ext>
            </a:extLst>
          </p:cNvPr>
          <p:cNvSpPr/>
          <p:nvPr/>
        </p:nvSpPr>
        <p:spPr bwMode="gray">
          <a:xfrm>
            <a:off x="982479" y="1475609"/>
            <a:ext cx="2137768" cy="972423"/>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ubtitle 5">
            <a:extLst>
              <a:ext uri="{FF2B5EF4-FFF2-40B4-BE49-F238E27FC236}">
                <a16:creationId xmlns:a16="http://schemas.microsoft.com/office/drawing/2014/main" id="{6B9A3ABA-00A3-0545-9724-865AEE66142C}"/>
              </a:ext>
            </a:extLst>
          </p:cNvPr>
          <p:cNvSpPr txBox="1">
            <a:spLocks/>
          </p:cNvSpPr>
          <p:nvPr/>
        </p:nvSpPr>
        <p:spPr bwMode="gray">
          <a:xfrm>
            <a:off x="30781" y="2543028"/>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FFC000"/>
                </a:solidFill>
              </a:rPr>
              <a:t>AS IS</a:t>
            </a:r>
            <a:endParaRPr lang="en-US">
              <a:solidFill>
                <a:srgbClr val="FFC000"/>
              </a:solidFill>
            </a:endParaRPr>
          </a:p>
        </p:txBody>
      </p:sp>
      <p:grpSp>
        <p:nvGrpSpPr>
          <p:cNvPr id="52" name="Group 51">
            <a:extLst>
              <a:ext uri="{FF2B5EF4-FFF2-40B4-BE49-F238E27FC236}">
                <a16:creationId xmlns:a16="http://schemas.microsoft.com/office/drawing/2014/main" id="{BE879B6E-B4C3-AF42-BCAA-32848F8086DA}"/>
              </a:ext>
            </a:extLst>
          </p:cNvPr>
          <p:cNvGrpSpPr/>
          <p:nvPr/>
        </p:nvGrpSpPr>
        <p:grpSpPr>
          <a:xfrm>
            <a:off x="3013359" y="1553205"/>
            <a:ext cx="1955904" cy="446114"/>
            <a:chOff x="2352720" y="1519337"/>
            <a:chExt cx="1955904" cy="446114"/>
          </a:xfrm>
        </p:grpSpPr>
        <p:sp>
          <p:nvSpPr>
            <p:cNvPr id="53" name="Subtitle 5">
              <a:extLst>
                <a:ext uri="{FF2B5EF4-FFF2-40B4-BE49-F238E27FC236}">
                  <a16:creationId xmlns:a16="http://schemas.microsoft.com/office/drawing/2014/main" id="{C7797FBC-1D59-A246-BC12-1F7F0DFA48FC}"/>
                </a:ext>
              </a:extLst>
            </p:cNvPr>
            <p:cNvSpPr txBox="1">
              <a:spLocks/>
            </p:cNvSpPr>
            <p:nvPr/>
          </p:nvSpPr>
          <p:spPr bwMode="gray">
            <a:xfrm>
              <a:off x="2352720" y="1519337"/>
              <a:ext cx="188907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CE Generation </a:t>
              </a:r>
              <a:r>
                <a:rPr lang="en-US" sz="1000" b="1">
                  <a:solidFill>
                    <a:srgbClr val="FFFFCC"/>
                  </a:solidFill>
                </a:rPr>
                <a:t>(back-end)</a:t>
              </a:r>
              <a:endParaRPr lang="en-US" sz="1000">
                <a:solidFill>
                  <a:srgbClr val="FFFFCC"/>
                </a:solidFill>
              </a:endParaRPr>
            </a:p>
          </p:txBody>
        </p:sp>
        <p:sp>
          <p:nvSpPr>
            <p:cNvPr id="54" name="Subtitle 5">
              <a:extLst>
                <a:ext uri="{FF2B5EF4-FFF2-40B4-BE49-F238E27FC236}">
                  <a16:creationId xmlns:a16="http://schemas.microsoft.com/office/drawing/2014/main" id="{17034DD8-2CB0-FF4B-91C1-D92603962140}"/>
                </a:ext>
              </a:extLst>
            </p:cNvPr>
            <p:cNvSpPr txBox="1">
              <a:spLocks/>
            </p:cNvSpPr>
            <p:nvPr/>
          </p:nvSpPr>
          <p:spPr bwMode="gray">
            <a:xfrm>
              <a:off x="2544624" y="1713451"/>
              <a:ext cx="176400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system generates Credit Exemption (CE) for Growers based on transactions from other modules</a:t>
              </a:r>
            </a:p>
          </p:txBody>
        </p:sp>
      </p:grpSp>
      <p:grpSp>
        <p:nvGrpSpPr>
          <p:cNvPr id="55" name="Group 54">
            <a:extLst>
              <a:ext uri="{FF2B5EF4-FFF2-40B4-BE49-F238E27FC236}">
                <a16:creationId xmlns:a16="http://schemas.microsoft.com/office/drawing/2014/main" id="{E6C8D3AE-D455-7F40-AFCB-73D99C3B226B}"/>
              </a:ext>
            </a:extLst>
          </p:cNvPr>
          <p:cNvGrpSpPr/>
          <p:nvPr/>
        </p:nvGrpSpPr>
        <p:grpSpPr>
          <a:xfrm>
            <a:off x="7175396" y="1553205"/>
            <a:ext cx="1664749" cy="623087"/>
            <a:chOff x="6140061" y="1519337"/>
            <a:chExt cx="1791280" cy="623087"/>
          </a:xfrm>
        </p:grpSpPr>
        <p:sp>
          <p:nvSpPr>
            <p:cNvPr id="57" name="Subtitle 5">
              <a:extLst>
                <a:ext uri="{FF2B5EF4-FFF2-40B4-BE49-F238E27FC236}">
                  <a16:creationId xmlns:a16="http://schemas.microsoft.com/office/drawing/2014/main" id="{772BFDDF-9429-524A-9A31-641526F34246}"/>
                </a:ext>
              </a:extLst>
            </p:cNvPr>
            <p:cNvSpPr txBox="1">
              <a:spLocks/>
            </p:cNvSpPr>
            <p:nvPr/>
          </p:nvSpPr>
          <p:spPr bwMode="gray">
            <a:xfrm>
              <a:off x="6140061" y="1519337"/>
              <a:ext cx="179128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rgbClr val="FFFFCC"/>
                  </a:solidFill>
                </a:rPr>
                <a:t>CE Manual Generation / Negative Adjustment</a:t>
              </a:r>
              <a:endParaRPr lang="en-US" sz="1200" dirty="0">
                <a:solidFill>
                  <a:srgbClr val="FFFFCC"/>
                </a:solidFill>
              </a:endParaRPr>
            </a:p>
          </p:txBody>
        </p:sp>
        <p:sp>
          <p:nvSpPr>
            <p:cNvPr id="58" name="Subtitle 5">
              <a:extLst>
                <a:ext uri="{FF2B5EF4-FFF2-40B4-BE49-F238E27FC236}">
                  <a16:creationId xmlns:a16="http://schemas.microsoft.com/office/drawing/2014/main" id="{547887BF-3189-C74C-80A5-559243AB548A}"/>
                </a:ext>
              </a:extLst>
            </p:cNvPr>
            <p:cNvSpPr txBox="1">
              <a:spLocks/>
            </p:cNvSpPr>
            <p:nvPr/>
          </p:nvSpPr>
          <p:spPr bwMode="gray">
            <a:xfrm>
              <a:off x="6140062" y="1890424"/>
              <a:ext cx="1761198"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back office User registers manual generation / negative adjustment of CE</a:t>
              </a:r>
            </a:p>
          </p:txBody>
        </p:sp>
      </p:grpSp>
      <p:grpSp>
        <p:nvGrpSpPr>
          <p:cNvPr id="59" name="Group 58">
            <a:extLst>
              <a:ext uri="{FF2B5EF4-FFF2-40B4-BE49-F238E27FC236}">
                <a16:creationId xmlns:a16="http://schemas.microsoft.com/office/drawing/2014/main" id="{D8F7E0F1-872F-9745-B329-D2F17757332C}"/>
              </a:ext>
            </a:extLst>
          </p:cNvPr>
          <p:cNvGrpSpPr/>
          <p:nvPr/>
        </p:nvGrpSpPr>
        <p:grpSpPr>
          <a:xfrm>
            <a:off x="9423809" y="1553205"/>
            <a:ext cx="1311173" cy="446114"/>
            <a:chOff x="8295769" y="1519337"/>
            <a:chExt cx="1311173" cy="446114"/>
          </a:xfrm>
        </p:grpSpPr>
        <p:sp>
          <p:nvSpPr>
            <p:cNvPr id="60" name="Subtitle 5">
              <a:extLst>
                <a:ext uri="{FF2B5EF4-FFF2-40B4-BE49-F238E27FC236}">
                  <a16:creationId xmlns:a16="http://schemas.microsoft.com/office/drawing/2014/main" id="{0CF34D7C-9284-6349-B75F-A69BB55EC40A}"/>
                </a:ext>
              </a:extLst>
            </p:cNvPr>
            <p:cNvSpPr txBox="1">
              <a:spLocks/>
            </p:cNvSpPr>
            <p:nvPr/>
          </p:nvSpPr>
          <p:spPr bwMode="gray">
            <a:xfrm>
              <a:off x="8295770" y="1519337"/>
              <a:ext cx="131117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rgbClr val="FFFFCC"/>
                  </a:solidFill>
                </a:rPr>
                <a:t>CE Transfer</a:t>
              </a:r>
              <a:endParaRPr lang="en-US" sz="1200" dirty="0">
                <a:solidFill>
                  <a:srgbClr val="FFFFCC"/>
                </a:solidFill>
              </a:endParaRPr>
            </a:p>
          </p:txBody>
        </p:sp>
        <p:sp>
          <p:nvSpPr>
            <p:cNvPr id="61" name="Subtitle 5">
              <a:extLst>
                <a:ext uri="{FF2B5EF4-FFF2-40B4-BE49-F238E27FC236}">
                  <a16:creationId xmlns:a16="http://schemas.microsoft.com/office/drawing/2014/main" id="{C4D3784C-AC88-C242-BF1F-B1B3EF523AD6}"/>
                </a:ext>
              </a:extLst>
            </p:cNvPr>
            <p:cNvSpPr txBox="1">
              <a:spLocks/>
            </p:cNvSpPr>
            <p:nvPr/>
          </p:nvSpPr>
          <p:spPr bwMode="gray">
            <a:xfrm>
              <a:off x="8295769" y="1713451"/>
              <a:ext cx="1256709"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back office User registers transfers of CE (from a grower to another)</a:t>
              </a:r>
            </a:p>
          </p:txBody>
        </p:sp>
      </p:grpSp>
      <p:sp>
        <p:nvSpPr>
          <p:cNvPr id="62" name="Subtitle 5">
            <a:extLst>
              <a:ext uri="{FF2B5EF4-FFF2-40B4-BE49-F238E27FC236}">
                <a16:creationId xmlns:a16="http://schemas.microsoft.com/office/drawing/2014/main" id="{A13228A6-9CBC-5848-9F4F-EDEE5B0FD41A}"/>
              </a:ext>
            </a:extLst>
          </p:cNvPr>
          <p:cNvSpPr txBox="1">
            <a:spLocks/>
          </p:cNvSpPr>
          <p:nvPr/>
        </p:nvSpPr>
        <p:spPr bwMode="gray">
          <a:xfrm>
            <a:off x="1354199" y="2543028"/>
            <a:ext cx="1332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Not supported by ITS</a:t>
            </a:r>
          </a:p>
        </p:txBody>
      </p:sp>
      <p:sp>
        <p:nvSpPr>
          <p:cNvPr id="63" name="Subtitle 5">
            <a:extLst>
              <a:ext uri="{FF2B5EF4-FFF2-40B4-BE49-F238E27FC236}">
                <a16:creationId xmlns:a16="http://schemas.microsoft.com/office/drawing/2014/main" id="{85961F3A-83BA-2B4D-96B4-594E26E1D608}"/>
              </a:ext>
            </a:extLst>
          </p:cNvPr>
          <p:cNvSpPr txBox="1">
            <a:spLocks/>
          </p:cNvSpPr>
          <p:nvPr/>
        </p:nvSpPr>
        <p:spPr bwMode="gray">
          <a:xfrm>
            <a:off x="3205083" y="2543028"/>
            <a:ext cx="151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CE is generated per trait (segmented volume) based on standard parameters</a:t>
            </a:r>
            <a:endParaRPr lang="en-US" sz="1200">
              <a:solidFill>
                <a:schemeClr val="tx1">
                  <a:lumMod val="65000"/>
                  <a:lumOff val="35000"/>
                </a:schemeClr>
              </a:solidFill>
            </a:endParaRPr>
          </a:p>
        </p:txBody>
      </p:sp>
      <p:sp>
        <p:nvSpPr>
          <p:cNvPr id="64" name="Subtitle 5">
            <a:extLst>
              <a:ext uri="{FF2B5EF4-FFF2-40B4-BE49-F238E27FC236}">
                <a16:creationId xmlns:a16="http://schemas.microsoft.com/office/drawing/2014/main" id="{0B8155E7-7779-B04F-B435-BA92F7DAEBD9}"/>
              </a:ext>
            </a:extLst>
          </p:cNvPr>
          <p:cNvSpPr txBox="1">
            <a:spLocks/>
          </p:cNvSpPr>
          <p:nvPr/>
        </p:nvSpPr>
        <p:spPr bwMode="gray">
          <a:xfrm>
            <a:off x="5488389" y="2543028"/>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CE is consumed per trait (segmented volume)</a:t>
            </a:r>
            <a:endParaRPr lang="en-US" sz="1200">
              <a:solidFill>
                <a:schemeClr val="tx1">
                  <a:lumMod val="65000"/>
                  <a:lumOff val="35000"/>
                </a:schemeClr>
              </a:solidFill>
            </a:endParaRPr>
          </a:p>
        </p:txBody>
      </p:sp>
      <p:sp>
        <p:nvSpPr>
          <p:cNvPr id="65" name="Subtitle 5">
            <a:extLst>
              <a:ext uri="{FF2B5EF4-FFF2-40B4-BE49-F238E27FC236}">
                <a16:creationId xmlns:a16="http://schemas.microsoft.com/office/drawing/2014/main" id="{CA1C9F99-2BF2-A14F-8B04-B1624AE136E0}"/>
              </a:ext>
            </a:extLst>
          </p:cNvPr>
          <p:cNvSpPr txBox="1">
            <a:spLocks/>
          </p:cNvSpPr>
          <p:nvPr/>
        </p:nvSpPr>
        <p:spPr bwMode="gray">
          <a:xfrm>
            <a:off x="9495493" y="2543028"/>
            <a:ext cx="151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CE is adjusted per trait (segmented volume)</a:t>
            </a:r>
            <a:endParaRPr lang="en-US" sz="1200">
              <a:solidFill>
                <a:schemeClr val="tx1">
                  <a:lumMod val="65000"/>
                  <a:lumOff val="35000"/>
                </a:schemeClr>
              </a:solidFill>
            </a:endParaRPr>
          </a:p>
        </p:txBody>
      </p:sp>
      <p:sp>
        <p:nvSpPr>
          <p:cNvPr id="71" name="Subtitle 5">
            <a:extLst>
              <a:ext uri="{FF2B5EF4-FFF2-40B4-BE49-F238E27FC236}">
                <a16:creationId xmlns:a16="http://schemas.microsoft.com/office/drawing/2014/main" id="{5EC5C487-0037-6A44-85CA-5BAA0E1F9055}"/>
              </a:ext>
            </a:extLst>
          </p:cNvPr>
          <p:cNvSpPr txBox="1">
            <a:spLocks/>
          </p:cNvSpPr>
          <p:nvPr/>
        </p:nvSpPr>
        <p:spPr bwMode="gray">
          <a:xfrm>
            <a:off x="30781" y="3618494"/>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66B512"/>
                </a:solidFill>
              </a:rPr>
              <a:t>TO BE</a:t>
            </a:r>
            <a:endParaRPr lang="en-US">
              <a:solidFill>
                <a:srgbClr val="66B512"/>
              </a:solidFill>
            </a:endParaRPr>
          </a:p>
        </p:txBody>
      </p:sp>
      <p:pic>
        <p:nvPicPr>
          <p:cNvPr id="72" name="Picture 71">
            <a:extLst>
              <a:ext uri="{FF2B5EF4-FFF2-40B4-BE49-F238E27FC236}">
                <a16:creationId xmlns:a16="http://schemas.microsoft.com/office/drawing/2014/main" id="{98F50BA5-15F6-0240-81B7-19E32C492881}"/>
              </a:ext>
            </a:extLst>
          </p:cNvPr>
          <p:cNvPicPr>
            <a:picLocks noChangeAspect="1"/>
          </p:cNvPicPr>
          <p:nvPr/>
        </p:nvPicPr>
        <p:blipFill>
          <a:blip r:embed="rId4"/>
          <a:stretch>
            <a:fillRect/>
          </a:stretch>
        </p:blipFill>
        <p:spPr>
          <a:xfrm>
            <a:off x="2883159" y="2543028"/>
            <a:ext cx="264836" cy="264836"/>
          </a:xfrm>
          <a:prstGeom prst="rect">
            <a:avLst/>
          </a:prstGeom>
        </p:spPr>
      </p:pic>
      <p:pic>
        <p:nvPicPr>
          <p:cNvPr id="73" name="Picture 72">
            <a:extLst>
              <a:ext uri="{FF2B5EF4-FFF2-40B4-BE49-F238E27FC236}">
                <a16:creationId xmlns:a16="http://schemas.microsoft.com/office/drawing/2014/main" id="{9BCAE62C-FEF9-654B-86FF-B67DAB6A144E}"/>
              </a:ext>
            </a:extLst>
          </p:cNvPr>
          <p:cNvPicPr>
            <a:picLocks noChangeAspect="1"/>
          </p:cNvPicPr>
          <p:nvPr/>
        </p:nvPicPr>
        <p:blipFill>
          <a:blip r:embed="rId4"/>
          <a:stretch>
            <a:fillRect/>
          </a:stretch>
        </p:blipFill>
        <p:spPr>
          <a:xfrm>
            <a:off x="5189348" y="2543028"/>
            <a:ext cx="264836" cy="264836"/>
          </a:xfrm>
          <a:prstGeom prst="rect">
            <a:avLst/>
          </a:prstGeom>
        </p:spPr>
      </p:pic>
      <p:pic>
        <p:nvPicPr>
          <p:cNvPr id="74" name="Picture 73">
            <a:extLst>
              <a:ext uri="{FF2B5EF4-FFF2-40B4-BE49-F238E27FC236}">
                <a16:creationId xmlns:a16="http://schemas.microsoft.com/office/drawing/2014/main" id="{68E3F74B-DB6F-424E-9946-9293B7140F93}"/>
              </a:ext>
            </a:extLst>
          </p:cNvPr>
          <p:cNvPicPr>
            <a:picLocks noChangeAspect="1"/>
          </p:cNvPicPr>
          <p:nvPr/>
        </p:nvPicPr>
        <p:blipFill>
          <a:blip r:embed="rId4"/>
          <a:stretch>
            <a:fillRect/>
          </a:stretch>
        </p:blipFill>
        <p:spPr>
          <a:xfrm>
            <a:off x="9201313" y="2543028"/>
            <a:ext cx="264836" cy="264836"/>
          </a:xfrm>
          <a:prstGeom prst="rect">
            <a:avLst/>
          </a:prstGeom>
        </p:spPr>
      </p:pic>
      <p:pic>
        <p:nvPicPr>
          <p:cNvPr id="76" name="Picture 75">
            <a:extLst>
              <a:ext uri="{FF2B5EF4-FFF2-40B4-BE49-F238E27FC236}">
                <a16:creationId xmlns:a16="http://schemas.microsoft.com/office/drawing/2014/main" id="{1D6BDDF7-D598-5F4E-948B-FB8885FF0F59}"/>
              </a:ext>
            </a:extLst>
          </p:cNvPr>
          <p:cNvPicPr>
            <a:picLocks noChangeAspect="1"/>
          </p:cNvPicPr>
          <p:nvPr/>
        </p:nvPicPr>
        <p:blipFill>
          <a:blip r:embed="rId4"/>
          <a:stretch>
            <a:fillRect/>
          </a:stretch>
        </p:blipFill>
        <p:spPr>
          <a:xfrm>
            <a:off x="1060018" y="2543028"/>
            <a:ext cx="264836" cy="264836"/>
          </a:xfrm>
          <a:prstGeom prst="rect">
            <a:avLst/>
          </a:prstGeom>
        </p:spPr>
      </p:pic>
      <p:grpSp>
        <p:nvGrpSpPr>
          <p:cNvPr id="77" name="Group 76">
            <a:extLst>
              <a:ext uri="{FF2B5EF4-FFF2-40B4-BE49-F238E27FC236}">
                <a16:creationId xmlns:a16="http://schemas.microsoft.com/office/drawing/2014/main" id="{5ECA8E14-3342-B342-AC09-B8E88517EF5A}"/>
              </a:ext>
            </a:extLst>
          </p:cNvPr>
          <p:cNvGrpSpPr/>
          <p:nvPr/>
        </p:nvGrpSpPr>
        <p:grpSpPr>
          <a:xfrm>
            <a:off x="1081880" y="1553205"/>
            <a:ext cx="1617930" cy="446114"/>
            <a:chOff x="1115748" y="1519337"/>
            <a:chExt cx="1617930" cy="446114"/>
          </a:xfrm>
        </p:grpSpPr>
        <p:sp>
          <p:nvSpPr>
            <p:cNvPr id="78" name="Subtitle 5">
              <a:extLst>
                <a:ext uri="{FF2B5EF4-FFF2-40B4-BE49-F238E27FC236}">
                  <a16:creationId xmlns:a16="http://schemas.microsoft.com/office/drawing/2014/main" id="{5B93C7B9-1053-BC4B-BA03-B5D53810B9EF}"/>
                </a:ext>
              </a:extLst>
            </p:cNvPr>
            <p:cNvSpPr txBox="1">
              <a:spLocks/>
            </p:cNvSpPr>
            <p:nvPr/>
          </p:nvSpPr>
          <p:spPr bwMode="gray">
            <a:xfrm>
              <a:off x="1115748" y="1519337"/>
              <a:ext cx="1617930" cy="23597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rgbClr val="FFFFCC"/>
                  </a:solidFill>
                </a:rPr>
                <a:t>Grain Receival</a:t>
              </a:r>
              <a:endParaRPr lang="en-US" sz="1200" dirty="0">
                <a:solidFill>
                  <a:srgbClr val="FFFFCC"/>
                </a:solidFill>
              </a:endParaRPr>
            </a:p>
          </p:txBody>
        </p:sp>
        <p:sp>
          <p:nvSpPr>
            <p:cNvPr id="79" name="Subtitle 5">
              <a:extLst>
                <a:ext uri="{FF2B5EF4-FFF2-40B4-BE49-F238E27FC236}">
                  <a16:creationId xmlns:a16="http://schemas.microsoft.com/office/drawing/2014/main" id="{F59EC4B6-EB2A-2645-A488-E0E3943A37F4}"/>
                </a:ext>
              </a:extLst>
            </p:cNvPr>
            <p:cNvSpPr txBox="1">
              <a:spLocks/>
            </p:cNvSpPr>
            <p:nvPr/>
          </p:nvSpPr>
          <p:spPr bwMode="gray">
            <a:xfrm>
              <a:off x="1128880" y="1713451"/>
              <a:ext cx="144760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POD reports the loads / trucks of grains received from Growers</a:t>
              </a:r>
            </a:p>
          </p:txBody>
        </p:sp>
      </p:grpSp>
      <p:sp>
        <p:nvSpPr>
          <p:cNvPr id="80" name="Subtitle 5">
            <a:extLst>
              <a:ext uri="{FF2B5EF4-FFF2-40B4-BE49-F238E27FC236}">
                <a16:creationId xmlns:a16="http://schemas.microsoft.com/office/drawing/2014/main" id="{70202630-58B5-424D-AB47-13CBAB860E39}"/>
              </a:ext>
            </a:extLst>
          </p:cNvPr>
          <p:cNvSpPr txBox="1">
            <a:spLocks/>
          </p:cNvSpPr>
          <p:nvPr/>
        </p:nvSpPr>
        <p:spPr bwMode="gray">
          <a:xfrm>
            <a:off x="5300532" y="1553205"/>
            <a:ext cx="1360405" cy="15555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CE Consumption</a:t>
            </a:r>
            <a:endParaRPr lang="en-US" sz="1200">
              <a:solidFill>
                <a:srgbClr val="FFFFCC"/>
              </a:solidFill>
            </a:endParaRPr>
          </a:p>
        </p:txBody>
      </p:sp>
      <p:sp>
        <p:nvSpPr>
          <p:cNvPr id="81" name="Subtitle 5">
            <a:extLst>
              <a:ext uri="{FF2B5EF4-FFF2-40B4-BE49-F238E27FC236}">
                <a16:creationId xmlns:a16="http://schemas.microsoft.com/office/drawing/2014/main" id="{DBACFDEC-DD51-824B-B62F-079ADD30E8D2}"/>
              </a:ext>
            </a:extLst>
          </p:cNvPr>
          <p:cNvSpPr txBox="1">
            <a:spLocks/>
          </p:cNvSpPr>
          <p:nvPr/>
        </p:nvSpPr>
        <p:spPr bwMode="gray">
          <a:xfrm>
            <a:off x="5300533" y="1747319"/>
            <a:ext cx="1096726" cy="431238"/>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POD registers the consumption of CE</a:t>
            </a:r>
          </a:p>
        </p:txBody>
      </p:sp>
      <p:cxnSp>
        <p:nvCxnSpPr>
          <p:cNvPr id="86" name="Straight Connector 85">
            <a:extLst>
              <a:ext uri="{FF2B5EF4-FFF2-40B4-BE49-F238E27FC236}">
                <a16:creationId xmlns:a16="http://schemas.microsoft.com/office/drawing/2014/main" id="{B9E384BB-E56F-B049-9C21-565E47808085}"/>
              </a:ext>
            </a:extLst>
          </p:cNvPr>
          <p:cNvCxnSpPr/>
          <p:nvPr/>
        </p:nvCxnSpPr>
        <p:spPr bwMode="gray">
          <a:xfrm>
            <a:off x="1866410" y="345002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F5C4AD-36B6-E647-8EBA-9986DEFB2143}"/>
              </a:ext>
            </a:extLst>
          </p:cNvPr>
          <p:cNvCxnSpPr/>
          <p:nvPr/>
        </p:nvCxnSpPr>
        <p:spPr bwMode="gray">
          <a:xfrm>
            <a:off x="3807294" y="345002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62EB6E-FD8A-4844-8482-C53ED1140F5E}"/>
              </a:ext>
            </a:extLst>
          </p:cNvPr>
          <p:cNvCxnSpPr/>
          <p:nvPr/>
        </p:nvCxnSpPr>
        <p:spPr bwMode="gray">
          <a:xfrm>
            <a:off x="6000600" y="345002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Subtitle 5">
            <a:extLst>
              <a:ext uri="{FF2B5EF4-FFF2-40B4-BE49-F238E27FC236}">
                <a16:creationId xmlns:a16="http://schemas.microsoft.com/office/drawing/2014/main" id="{0DFA0456-282C-B14B-B9A2-99238158A17F}"/>
              </a:ext>
            </a:extLst>
          </p:cNvPr>
          <p:cNvSpPr txBox="1">
            <a:spLocks/>
          </p:cNvSpPr>
          <p:nvPr/>
        </p:nvSpPr>
        <p:spPr bwMode="gray">
          <a:xfrm>
            <a:off x="7456242" y="2543028"/>
            <a:ext cx="151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CE is adjusted per trait (segmented volume)</a:t>
            </a:r>
            <a:endParaRPr lang="en-US" sz="1200">
              <a:solidFill>
                <a:schemeClr val="tx1">
                  <a:lumMod val="65000"/>
                  <a:lumOff val="35000"/>
                </a:schemeClr>
              </a:solidFill>
            </a:endParaRPr>
          </a:p>
        </p:txBody>
      </p:sp>
      <p:pic>
        <p:nvPicPr>
          <p:cNvPr id="90" name="Picture 89">
            <a:extLst>
              <a:ext uri="{FF2B5EF4-FFF2-40B4-BE49-F238E27FC236}">
                <a16:creationId xmlns:a16="http://schemas.microsoft.com/office/drawing/2014/main" id="{1DC9C0A9-3934-F643-B91E-ED69C076052D}"/>
              </a:ext>
            </a:extLst>
          </p:cNvPr>
          <p:cNvPicPr>
            <a:picLocks noChangeAspect="1"/>
          </p:cNvPicPr>
          <p:nvPr/>
        </p:nvPicPr>
        <p:blipFill>
          <a:blip r:embed="rId4"/>
          <a:stretch>
            <a:fillRect/>
          </a:stretch>
        </p:blipFill>
        <p:spPr>
          <a:xfrm>
            <a:off x="7170527" y="2543028"/>
            <a:ext cx="264836" cy="264836"/>
          </a:xfrm>
          <a:prstGeom prst="rect">
            <a:avLst/>
          </a:prstGeom>
        </p:spPr>
      </p:pic>
      <p:cxnSp>
        <p:nvCxnSpPr>
          <p:cNvPr id="91" name="Straight Connector 90">
            <a:extLst>
              <a:ext uri="{FF2B5EF4-FFF2-40B4-BE49-F238E27FC236}">
                <a16:creationId xmlns:a16="http://schemas.microsoft.com/office/drawing/2014/main" id="{B525B1C6-30DD-CB43-B0A3-47C86FA2660F}"/>
              </a:ext>
            </a:extLst>
          </p:cNvPr>
          <p:cNvCxnSpPr/>
          <p:nvPr/>
        </p:nvCxnSpPr>
        <p:spPr bwMode="gray">
          <a:xfrm>
            <a:off x="8058453" y="345002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E4762E3-02D0-984C-8B18-7B125B1F4817}"/>
              </a:ext>
            </a:extLst>
          </p:cNvPr>
          <p:cNvCxnSpPr/>
          <p:nvPr/>
        </p:nvCxnSpPr>
        <p:spPr bwMode="gray">
          <a:xfrm>
            <a:off x="10097704" y="3450021"/>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Subtitle 5">
            <a:extLst>
              <a:ext uri="{FF2B5EF4-FFF2-40B4-BE49-F238E27FC236}">
                <a16:creationId xmlns:a16="http://schemas.microsoft.com/office/drawing/2014/main" id="{5DE31160-6A9F-9449-B11C-A7ACBA22BF14}"/>
              </a:ext>
            </a:extLst>
          </p:cNvPr>
          <p:cNvSpPr txBox="1">
            <a:spLocks/>
          </p:cNvSpPr>
          <p:nvPr/>
        </p:nvSpPr>
        <p:spPr bwMode="gray">
          <a:xfrm>
            <a:off x="3180487" y="3642132"/>
            <a:ext cx="1692000" cy="972403"/>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Single volume: </a:t>
            </a:r>
            <a:r>
              <a:rPr lang="en-US" sz="1200" dirty="0">
                <a:solidFill>
                  <a:schemeClr val="tx1">
                    <a:lumMod val="65000"/>
                    <a:lumOff val="35000"/>
                  </a:schemeClr>
                </a:solidFill>
              </a:rPr>
              <a:t>CE is generated as a virtual “single volume” trait, same calculation formula, but some parameter values </a:t>
            </a:r>
            <a:br>
              <a:rPr lang="en-US" sz="1200" dirty="0">
                <a:solidFill>
                  <a:schemeClr val="tx1">
                    <a:lumMod val="65000"/>
                    <a:lumOff val="35000"/>
                  </a:schemeClr>
                </a:solidFill>
              </a:rPr>
            </a:br>
            <a:r>
              <a:rPr lang="en-US" sz="1200" dirty="0">
                <a:solidFill>
                  <a:schemeClr val="tx1">
                    <a:lumMod val="65000"/>
                    <a:lumOff val="35000"/>
                  </a:schemeClr>
                </a:solidFill>
              </a:rPr>
              <a:t>vary per trait</a:t>
            </a:r>
            <a:endParaRPr lang="en-US" sz="1200" b="1" dirty="0">
              <a:solidFill>
                <a:srgbClr val="FF0000"/>
              </a:solidFill>
            </a:endParaRPr>
          </a:p>
        </p:txBody>
      </p:sp>
      <p:pic>
        <p:nvPicPr>
          <p:cNvPr id="95" name="Picture 94" descr="A close up of a logo&#10;&#10;Description automatically generated">
            <a:extLst>
              <a:ext uri="{FF2B5EF4-FFF2-40B4-BE49-F238E27FC236}">
                <a16:creationId xmlns:a16="http://schemas.microsoft.com/office/drawing/2014/main" id="{883F02FD-194A-B145-B189-1F3C563E1397}"/>
              </a:ext>
            </a:extLst>
          </p:cNvPr>
          <p:cNvPicPr>
            <a:picLocks noChangeAspect="1"/>
          </p:cNvPicPr>
          <p:nvPr/>
        </p:nvPicPr>
        <p:blipFill>
          <a:blip r:embed="rId3"/>
          <a:stretch>
            <a:fillRect/>
          </a:stretch>
        </p:blipFill>
        <p:spPr>
          <a:xfrm>
            <a:off x="2883159" y="3642133"/>
            <a:ext cx="268952" cy="268952"/>
          </a:xfrm>
          <a:prstGeom prst="rect">
            <a:avLst/>
          </a:prstGeom>
        </p:spPr>
      </p:pic>
      <p:sp>
        <p:nvSpPr>
          <p:cNvPr id="98" name="Subtitle 5">
            <a:extLst>
              <a:ext uri="{FF2B5EF4-FFF2-40B4-BE49-F238E27FC236}">
                <a16:creationId xmlns:a16="http://schemas.microsoft.com/office/drawing/2014/main" id="{180AF45C-72AF-6B45-8D94-C08D179CC7FA}"/>
              </a:ext>
            </a:extLst>
          </p:cNvPr>
          <p:cNvSpPr txBox="1">
            <a:spLocks/>
          </p:cNvSpPr>
          <p:nvPr/>
        </p:nvSpPr>
        <p:spPr bwMode="gray">
          <a:xfrm>
            <a:off x="5488989" y="3642132"/>
            <a:ext cx="1404000" cy="1219031"/>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spcAft>
                <a:spcPts val="0"/>
              </a:spcAft>
            </a:pPr>
            <a:r>
              <a:rPr lang="en-US" sz="1200" b="1" dirty="0">
                <a:solidFill>
                  <a:schemeClr val="tx1">
                    <a:lumMod val="65000"/>
                    <a:lumOff val="35000"/>
                  </a:schemeClr>
                </a:solidFill>
              </a:rPr>
              <a:t>Single volume: </a:t>
            </a:r>
            <a:r>
              <a:rPr lang="en-US" sz="1200" dirty="0">
                <a:solidFill>
                  <a:schemeClr val="tx1">
                    <a:lumMod val="65000"/>
                    <a:lumOff val="35000"/>
                  </a:schemeClr>
                </a:solidFill>
              </a:rPr>
              <a:t>CE is consumed from the virtual “single volume” trait</a:t>
            </a:r>
          </a:p>
        </p:txBody>
      </p:sp>
      <p:pic>
        <p:nvPicPr>
          <p:cNvPr id="99" name="Picture 98" descr="A close up of a logo&#10;&#10;Description automatically generated">
            <a:extLst>
              <a:ext uri="{FF2B5EF4-FFF2-40B4-BE49-F238E27FC236}">
                <a16:creationId xmlns:a16="http://schemas.microsoft.com/office/drawing/2014/main" id="{65F50F3E-6EF1-D747-897F-B157E3F7CA09}"/>
              </a:ext>
            </a:extLst>
          </p:cNvPr>
          <p:cNvPicPr>
            <a:picLocks noChangeAspect="1"/>
          </p:cNvPicPr>
          <p:nvPr/>
        </p:nvPicPr>
        <p:blipFill>
          <a:blip r:embed="rId3"/>
          <a:stretch>
            <a:fillRect/>
          </a:stretch>
        </p:blipFill>
        <p:spPr>
          <a:xfrm>
            <a:off x="5189348" y="3642133"/>
            <a:ext cx="268952" cy="268952"/>
          </a:xfrm>
          <a:prstGeom prst="rect">
            <a:avLst/>
          </a:prstGeom>
        </p:spPr>
      </p:pic>
      <p:sp>
        <p:nvSpPr>
          <p:cNvPr id="102" name="Subtitle 5">
            <a:extLst>
              <a:ext uri="{FF2B5EF4-FFF2-40B4-BE49-F238E27FC236}">
                <a16:creationId xmlns:a16="http://schemas.microsoft.com/office/drawing/2014/main" id="{23E8652E-5E85-4046-A503-78D1D7664E55}"/>
              </a:ext>
            </a:extLst>
          </p:cNvPr>
          <p:cNvSpPr txBox="1">
            <a:spLocks/>
          </p:cNvSpPr>
          <p:nvPr/>
        </p:nvSpPr>
        <p:spPr bwMode="gray">
          <a:xfrm>
            <a:off x="7456241" y="3642132"/>
            <a:ext cx="1476000" cy="1219023"/>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lvl="0">
              <a:spcAft>
                <a:spcPts val="0"/>
              </a:spcAft>
            </a:pPr>
            <a:r>
              <a:rPr lang="en-US" sz="1200" b="1" dirty="0">
                <a:solidFill>
                  <a:srgbClr val="000000">
                    <a:lumMod val="65000"/>
                    <a:lumOff val="35000"/>
                  </a:srgbClr>
                </a:solidFill>
              </a:rPr>
              <a:t>Single volume: </a:t>
            </a:r>
            <a:r>
              <a:rPr lang="en-US" sz="1200" dirty="0">
                <a:solidFill>
                  <a:srgbClr val="000000">
                    <a:lumMod val="65000"/>
                    <a:lumOff val="35000"/>
                  </a:srgbClr>
                </a:solidFill>
              </a:rPr>
              <a:t>CE is adjusted from the virtual “single volume” trait</a:t>
            </a:r>
          </a:p>
          <a:p>
            <a:pPr lvl="0">
              <a:spcAft>
                <a:spcPts val="0"/>
              </a:spcAft>
            </a:pPr>
            <a:endParaRPr lang="en-US" sz="1200" dirty="0">
              <a:solidFill>
                <a:srgbClr val="000000">
                  <a:lumMod val="65000"/>
                  <a:lumOff val="35000"/>
                </a:srgbClr>
              </a:solidFill>
            </a:endParaRPr>
          </a:p>
          <a:p>
            <a:pPr lvl="0">
              <a:spcBef>
                <a:spcPts val="0"/>
              </a:spcBef>
              <a:spcAft>
                <a:spcPts val="0"/>
              </a:spcAft>
            </a:pPr>
            <a:r>
              <a:rPr lang="en-US" sz="1200" b="1" dirty="0">
                <a:solidFill>
                  <a:schemeClr val="tx1">
                    <a:lumMod val="65000"/>
                    <a:lumOff val="35000"/>
                  </a:schemeClr>
                </a:solidFill>
              </a:rPr>
              <a:t>Only Consortium Users can adjust CE related to “single volume”</a:t>
            </a:r>
          </a:p>
          <a:p>
            <a:pPr lvl="0">
              <a:spcBef>
                <a:spcPts val="0"/>
              </a:spcBef>
              <a:spcAft>
                <a:spcPts val="0"/>
              </a:spcAft>
            </a:pPr>
            <a:endParaRPr lang="en-US" sz="1200" b="1" dirty="0">
              <a:solidFill>
                <a:schemeClr val="tx1">
                  <a:lumMod val="65000"/>
                  <a:lumOff val="35000"/>
                </a:schemeClr>
              </a:solidFill>
            </a:endParaRPr>
          </a:p>
          <a:p>
            <a:pPr lvl="0">
              <a:spcBef>
                <a:spcPts val="0"/>
              </a:spcBef>
              <a:spcAft>
                <a:spcPts val="0"/>
              </a:spcAft>
            </a:pPr>
            <a:r>
              <a:rPr lang="en-US" sz="1000" dirty="0">
                <a:solidFill>
                  <a:schemeClr val="tx1">
                    <a:lumMod val="65000"/>
                    <a:lumOff val="35000"/>
                  </a:schemeClr>
                </a:solidFill>
              </a:rPr>
              <a:t>Depending on the case, the Consortium may need inputs from the Trait Owner before approving this transaction.</a:t>
            </a:r>
          </a:p>
        </p:txBody>
      </p:sp>
      <p:pic>
        <p:nvPicPr>
          <p:cNvPr id="103" name="Picture 102" descr="A close up of a logo&#10;&#10;Description automatically generated">
            <a:extLst>
              <a:ext uri="{FF2B5EF4-FFF2-40B4-BE49-F238E27FC236}">
                <a16:creationId xmlns:a16="http://schemas.microsoft.com/office/drawing/2014/main" id="{07EF7DB2-E859-7C47-B71D-E8AD27A7B920}"/>
              </a:ext>
            </a:extLst>
          </p:cNvPr>
          <p:cNvPicPr>
            <a:picLocks noChangeAspect="1"/>
          </p:cNvPicPr>
          <p:nvPr/>
        </p:nvPicPr>
        <p:blipFill>
          <a:blip r:embed="rId3"/>
          <a:stretch>
            <a:fillRect/>
          </a:stretch>
        </p:blipFill>
        <p:spPr>
          <a:xfrm>
            <a:off x="7170527" y="3642133"/>
            <a:ext cx="268952" cy="268952"/>
          </a:xfrm>
          <a:prstGeom prst="rect">
            <a:avLst/>
          </a:prstGeom>
        </p:spPr>
      </p:pic>
      <p:sp>
        <p:nvSpPr>
          <p:cNvPr id="106" name="Subtitle 5">
            <a:extLst>
              <a:ext uri="{FF2B5EF4-FFF2-40B4-BE49-F238E27FC236}">
                <a16:creationId xmlns:a16="http://schemas.microsoft.com/office/drawing/2014/main" id="{88C9FF3A-6BF7-4B4B-975F-D3DAFAEA1CE0}"/>
              </a:ext>
            </a:extLst>
          </p:cNvPr>
          <p:cNvSpPr txBox="1">
            <a:spLocks/>
          </p:cNvSpPr>
          <p:nvPr/>
        </p:nvSpPr>
        <p:spPr bwMode="gray">
          <a:xfrm>
            <a:off x="9495494" y="3642132"/>
            <a:ext cx="1584000" cy="1219015"/>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lvl="0">
              <a:spcAft>
                <a:spcPts val="0"/>
              </a:spcAft>
            </a:pPr>
            <a:r>
              <a:rPr lang="en-US" sz="1200" b="1" dirty="0">
                <a:solidFill>
                  <a:srgbClr val="000000">
                    <a:lumMod val="65000"/>
                    <a:lumOff val="35000"/>
                  </a:srgbClr>
                </a:solidFill>
              </a:rPr>
              <a:t>Single volume: </a:t>
            </a:r>
            <a:r>
              <a:rPr lang="en-US" sz="1200" dirty="0">
                <a:solidFill>
                  <a:srgbClr val="000000">
                    <a:lumMod val="65000"/>
                    <a:lumOff val="35000"/>
                  </a:srgbClr>
                </a:solidFill>
              </a:rPr>
              <a:t>CE is transferred from the virtual “single volume” trait</a:t>
            </a:r>
          </a:p>
          <a:p>
            <a:pPr lvl="0">
              <a:spcAft>
                <a:spcPts val="0"/>
              </a:spcAft>
            </a:pPr>
            <a:endParaRPr lang="en-US" sz="1200" dirty="0">
              <a:solidFill>
                <a:srgbClr val="000000">
                  <a:lumMod val="65000"/>
                  <a:lumOff val="35000"/>
                </a:srgbClr>
              </a:solidFill>
            </a:endParaRPr>
          </a:p>
          <a:p>
            <a:pPr>
              <a:spcBef>
                <a:spcPts val="0"/>
              </a:spcBef>
              <a:spcAft>
                <a:spcPts val="0"/>
              </a:spcAft>
            </a:pPr>
            <a:r>
              <a:rPr lang="en-US" sz="1200" b="1" dirty="0">
                <a:solidFill>
                  <a:schemeClr val="tx1">
                    <a:lumMod val="65000"/>
                    <a:lumOff val="35000"/>
                  </a:schemeClr>
                </a:solidFill>
              </a:rPr>
              <a:t>Only Consortium Users can transfer CE related to </a:t>
            </a:r>
            <a:r>
              <a:rPr lang="pt-BR" sz="1200" b="1" dirty="0">
                <a:solidFill>
                  <a:schemeClr val="tx1">
                    <a:lumMod val="65000"/>
                    <a:lumOff val="35000"/>
                  </a:schemeClr>
                </a:solidFill>
              </a:rPr>
              <a:t>“single volume”</a:t>
            </a:r>
          </a:p>
          <a:p>
            <a:pPr>
              <a:spcBef>
                <a:spcPts val="0"/>
              </a:spcBef>
              <a:spcAft>
                <a:spcPts val="0"/>
              </a:spcAft>
            </a:pPr>
            <a:endParaRPr lang="pt-BR" sz="1200" b="1" dirty="0">
              <a:solidFill>
                <a:schemeClr val="tx1">
                  <a:lumMod val="65000"/>
                  <a:lumOff val="35000"/>
                </a:schemeClr>
              </a:solidFill>
            </a:endParaRPr>
          </a:p>
          <a:p>
            <a:pPr lvl="0">
              <a:spcBef>
                <a:spcPts val="0"/>
              </a:spcBef>
              <a:spcAft>
                <a:spcPts val="0"/>
              </a:spcAft>
            </a:pPr>
            <a:r>
              <a:rPr lang="en-US" sz="1000" dirty="0">
                <a:solidFill>
                  <a:srgbClr val="000000">
                    <a:lumMod val="65000"/>
                    <a:lumOff val="35000"/>
                  </a:srgbClr>
                </a:solidFill>
              </a:rPr>
              <a:t>Depending on the case, the Consortium may need inputs from the Trait Owner before approving this transaction.</a:t>
            </a:r>
          </a:p>
        </p:txBody>
      </p:sp>
      <p:pic>
        <p:nvPicPr>
          <p:cNvPr id="107" name="Picture 106" descr="A close up of a logo&#10;&#10;Description automatically generated">
            <a:extLst>
              <a:ext uri="{FF2B5EF4-FFF2-40B4-BE49-F238E27FC236}">
                <a16:creationId xmlns:a16="http://schemas.microsoft.com/office/drawing/2014/main" id="{C4F2D94C-576B-7640-A698-32140AFB085C}"/>
              </a:ext>
            </a:extLst>
          </p:cNvPr>
          <p:cNvPicPr>
            <a:picLocks noChangeAspect="1"/>
          </p:cNvPicPr>
          <p:nvPr/>
        </p:nvPicPr>
        <p:blipFill>
          <a:blip r:embed="rId3"/>
          <a:stretch>
            <a:fillRect/>
          </a:stretch>
        </p:blipFill>
        <p:spPr>
          <a:xfrm>
            <a:off x="9201313" y="3642133"/>
            <a:ext cx="268952" cy="268952"/>
          </a:xfrm>
          <a:prstGeom prst="rect">
            <a:avLst/>
          </a:prstGeom>
        </p:spPr>
      </p:pic>
      <p:sp>
        <p:nvSpPr>
          <p:cNvPr id="67" name="Rectangle 66">
            <a:extLst>
              <a:ext uri="{FF2B5EF4-FFF2-40B4-BE49-F238E27FC236}">
                <a16:creationId xmlns:a16="http://schemas.microsoft.com/office/drawing/2014/main" id="{90FA5D47-E8D4-40BD-899A-6EF48492FBE2}"/>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Rectangle 68">
            <a:extLst>
              <a:ext uri="{FF2B5EF4-FFF2-40B4-BE49-F238E27FC236}">
                <a16:creationId xmlns:a16="http://schemas.microsoft.com/office/drawing/2014/main" id="{6B214AF3-A4F1-4942-8BDC-02CE45730C94}"/>
              </a:ext>
            </a:extLst>
          </p:cNvPr>
          <p:cNvSpPr/>
          <p:nvPr/>
        </p:nvSpPr>
        <p:spPr bwMode="gray">
          <a:xfrm>
            <a:off x="-484741" y="1493788"/>
            <a:ext cx="72000" cy="9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5" name="Subtitle 5">
            <a:extLst>
              <a:ext uri="{FF2B5EF4-FFF2-40B4-BE49-F238E27FC236}">
                <a16:creationId xmlns:a16="http://schemas.microsoft.com/office/drawing/2014/main" id="{3517479C-7A7E-452D-9EF8-FC29394596BA}"/>
              </a:ext>
            </a:extLst>
          </p:cNvPr>
          <p:cNvSpPr txBox="1">
            <a:spLocks/>
          </p:cNvSpPr>
          <p:nvPr/>
        </p:nvSpPr>
        <p:spPr bwMode="gray">
          <a:xfrm>
            <a:off x="1354199" y="3642133"/>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The POD Detailed Model will enable the collection of this  data from PODs through a B2B service / integration.</a:t>
            </a:r>
          </a:p>
        </p:txBody>
      </p:sp>
      <p:pic>
        <p:nvPicPr>
          <p:cNvPr id="56" name="Picture 55">
            <a:extLst>
              <a:ext uri="{FF2B5EF4-FFF2-40B4-BE49-F238E27FC236}">
                <a16:creationId xmlns:a16="http://schemas.microsoft.com/office/drawing/2014/main" id="{3A9A2E9F-07A9-4244-AC41-244D08762598}"/>
              </a:ext>
            </a:extLst>
          </p:cNvPr>
          <p:cNvPicPr>
            <a:picLocks noChangeAspect="1"/>
          </p:cNvPicPr>
          <p:nvPr/>
        </p:nvPicPr>
        <p:blipFill>
          <a:blip r:embed="rId5"/>
          <a:stretch>
            <a:fillRect/>
          </a:stretch>
        </p:blipFill>
        <p:spPr>
          <a:xfrm>
            <a:off x="1324854" y="4915030"/>
            <a:ext cx="562163" cy="562163"/>
          </a:xfrm>
          <a:prstGeom prst="rect">
            <a:avLst/>
          </a:prstGeom>
        </p:spPr>
      </p:pic>
    </p:spTree>
    <p:extLst>
      <p:ext uri="{BB962C8B-B14F-4D97-AF65-F5344CB8AC3E}">
        <p14:creationId xmlns:p14="http://schemas.microsoft.com/office/powerpoint/2010/main" val="244174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Introduction</a:t>
            </a:r>
          </a:p>
        </p:txBody>
      </p:sp>
      <p:sp>
        <p:nvSpPr>
          <p:cNvPr id="3" name="Footer Placeholder 2"/>
          <p:cNvSpPr>
            <a:spLocks noGrp="1"/>
          </p:cNvSpPr>
          <p:nvPr>
            <p:ph type="ftr" sz="quarter" idx="11"/>
          </p:nvPr>
        </p:nvSpPr>
        <p:spPr/>
        <p:txBody>
          <a:bodyPr/>
          <a:lstStyle/>
          <a:p>
            <a:r>
              <a:rPr lang="en-US"/>
              <a:t>/// Bayer 16:9 Template /// June 2018</a:t>
            </a:r>
          </a:p>
        </p:txBody>
      </p:sp>
      <p:sp>
        <p:nvSpPr>
          <p:cNvPr id="4" name="Slide Number Placeholder 3"/>
          <p:cNvSpPr>
            <a:spLocks noGrp="1"/>
          </p:cNvSpPr>
          <p:nvPr>
            <p:ph type="sldNum" sz="quarter" idx="12"/>
          </p:nvPr>
        </p:nvSpPr>
        <p:spPr/>
        <p:txBody>
          <a:bodyPr/>
          <a:lstStyle/>
          <a:p>
            <a:fld id="{EEAD9179-7A6B-4268-BEB2-F3B8EB06115B}" type="slidenum">
              <a:rPr lang="en-US" smtClean="0"/>
              <a:pPr/>
              <a:t>3</a:t>
            </a:fld>
            <a:endParaRPr lang="en-US"/>
          </a:p>
        </p:txBody>
      </p:sp>
      <p:sp>
        <p:nvSpPr>
          <p:cNvPr id="9" name="Subtitle 8"/>
          <p:cNvSpPr>
            <a:spLocks noGrp="1"/>
          </p:cNvSpPr>
          <p:nvPr>
            <p:ph type="subTitle" idx="1"/>
          </p:nvPr>
        </p:nvSpPr>
        <p:spPr>
          <a:xfrm>
            <a:off x="6896746" y="3064854"/>
            <a:ext cx="4658935" cy="720000"/>
          </a:xfrm>
        </p:spPr>
        <p:txBody>
          <a:bodyPr/>
          <a:lstStyle/>
          <a:p>
            <a:r>
              <a:rPr lang="en-US"/>
              <a:t>Multi-Trait and Industry System Assessment</a:t>
            </a:r>
          </a:p>
        </p:txBody>
      </p:sp>
    </p:spTree>
    <p:extLst>
      <p:ext uri="{BB962C8B-B14F-4D97-AF65-F5344CB8AC3E}">
        <p14:creationId xmlns:p14="http://schemas.microsoft.com/office/powerpoint/2010/main" val="68404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hevron 74">
            <a:extLst>
              <a:ext uri="{FF2B5EF4-FFF2-40B4-BE49-F238E27FC236}">
                <a16:creationId xmlns:a16="http://schemas.microsoft.com/office/drawing/2014/main" id="{38966F45-5AA8-0344-87D0-E4C087A8DC85}"/>
              </a:ext>
            </a:extLst>
          </p:cNvPr>
          <p:cNvSpPr/>
          <p:nvPr/>
        </p:nvSpPr>
        <p:spPr bwMode="gray">
          <a:xfrm>
            <a:off x="5693252" y="1475610"/>
            <a:ext cx="2607591" cy="1152000"/>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Chevron 114">
            <a:extLst>
              <a:ext uri="{FF2B5EF4-FFF2-40B4-BE49-F238E27FC236}">
                <a16:creationId xmlns:a16="http://schemas.microsoft.com/office/drawing/2014/main" id="{3174673A-37EA-F344-A9D6-8EC42C4F322A}"/>
              </a:ext>
            </a:extLst>
          </p:cNvPr>
          <p:cNvSpPr/>
          <p:nvPr/>
        </p:nvSpPr>
        <p:spPr bwMode="gray">
          <a:xfrm>
            <a:off x="4028604" y="1475610"/>
            <a:ext cx="2331666" cy="1152000"/>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Chevron 113">
            <a:extLst>
              <a:ext uri="{FF2B5EF4-FFF2-40B4-BE49-F238E27FC236}">
                <a16:creationId xmlns:a16="http://schemas.microsoft.com/office/drawing/2014/main" id="{352C391A-FCB7-0E41-9166-7CE291D2E2C7}"/>
              </a:ext>
            </a:extLst>
          </p:cNvPr>
          <p:cNvSpPr/>
          <p:nvPr/>
        </p:nvSpPr>
        <p:spPr bwMode="gray">
          <a:xfrm>
            <a:off x="2330177" y="1475610"/>
            <a:ext cx="2364678" cy="1152000"/>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Pentagon 38">
            <a:extLst>
              <a:ext uri="{FF2B5EF4-FFF2-40B4-BE49-F238E27FC236}">
                <a16:creationId xmlns:a16="http://schemas.microsoft.com/office/drawing/2014/main" id="{57E28480-92CD-2B44-ACEA-D086A9996656}"/>
              </a:ext>
            </a:extLst>
          </p:cNvPr>
          <p:cNvSpPr/>
          <p:nvPr/>
        </p:nvSpPr>
        <p:spPr bwMode="gray">
          <a:xfrm>
            <a:off x="982480" y="1475609"/>
            <a:ext cx="2011766" cy="1152000"/>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hevron 82">
            <a:extLst>
              <a:ext uri="{FF2B5EF4-FFF2-40B4-BE49-F238E27FC236}">
                <a16:creationId xmlns:a16="http://schemas.microsoft.com/office/drawing/2014/main" id="{41B3BB7F-F512-8949-90EF-26EF1BDBD6C2}"/>
              </a:ext>
            </a:extLst>
          </p:cNvPr>
          <p:cNvSpPr/>
          <p:nvPr/>
        </p:nvSpPr>
        <p:spPr bwMode="gray">
          <a:xfrm>
            <a:off x="9117593" y="1475610"/>
            <a:ext cx="2430941" cy="1152000"/>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14" name="Title 1">
            <a:extLst>
              <a:ext uri="{FF2B5EF4-FFF2-40B4-BE49-F238E27FC236}">
                <a16:creationId xmlns:a16="http://schemas.microsoft.com/office/drawing/2014/main" id="{AEB2DF59-A15C-2648-8F1F-B911AC45E4BD}"/>
              </a:ext>
            </a:extLst>
          </p:cNvPr>
          <p:cNvSpPr>
            <a:spLocks noGrp="1"/>
          </p:cNvSpPr>
          <p:nvPr>
            <p:ph type="title"/>
          </p:nvPr>
        </p:nvSpPr>
        <p:spPr>
          <a:xfrm>
            <a:off x="981821" y="132775"/>
            <a:ext cx="3883142" cy="864000"/>
          </a:xfrm>
        </p:spPr>
        <p:txBody>
          <a:bodyPr/>
          <a:lstStyle/>
          <a:p>
            <a:r>
              <a:rPr lang="en-US" b="1" dirty="0">
                <a:solidFill>
                  <a:srgbClr val="0070C0"/>
                </a:solidFill>
              </a:rPr>
              <a:t>POD (2/2)</a:t>
            </a:r>
          </a:p>
        </p:txBody>
      </p:sp>
      <p:sp>
        <p:nvSpPr>
          <p:cNvPr id="21" name="Subtitle 30">
            <a:extLst>
              <a:ext uri="{FF2B5EF4-FFF2-40B4-BE49-F238E27FC236}">
                <a16:creationId xmlns:a16="http://schemas.microsoft.com/office/drawing/2014/main" id="{E291B4F6-4C5A-DF49-8237-4061C76D6CA0}"/>
              </a:ext>
            </a:extLst>
          </p:cNvPr>
          <p:cNvSpPr>
            <a:spLocks noGrp="1"/>
          </p:cNvSpPr>
          <p:nvPr>
            <p:ph type="subTitle" idx="13"/>
          </p:nvPr>
        </p:nvSpPr>
        <p:spPr>
          <a:xfrm>
            <a:off x="981820" y="980984"/>
            <a:ext cx="9360000" cy="252000"/>
          </a:xfrm>
        </p:spPr>
        <p:txBody>
          <a:bodyPr/>
          <a:lstStyle/>
          <a:p>
            <a:r>
              <a:rPr lang="en-US" sz="1200">
                <a:solidFill>
                  <a:srgbClr val="00A5E2"/>
                </a:solidFill>
              </a:rPr>
              <a:t>Prerequisites: Customer Master Data, Vendor Master Data (for Service Fee), POD Contract, ITS User, Sales Parameters (</a:t>
            </a:r>
            <a:r>
              <a:rPr lang="en-US" sz="1200" err="1">
                <a:solidFill>
                  <a:srgbClr val="00A5E2"/>
                </a:solidFill>
              </a:rPr>
              <a:t>eg</a:t>
            </a:r>
            <a:r>
              <a:rPr lang="en-US" sz="1200">
                <a:solidFill>
                  <a:srgbClr val="00A5E2"/>
                </a:solidFill>
              </a:rPr>
              <a:t>: </a:t>
            </a:r>
            <a:r>
              <a:rPr lang="en-US" sz="1200" err="1">
                <a:solidFill>
                  <a:srgbClr val="00A5E2"/>
                </a:solidFill>
              </a:rPr>
              <a:t>plantability</a:t>
            </a:r>
            <a:r>
              <a:rPr lang="en-US" sz="1200">
                <a:solidFill>
                  <a:srgbClr val="00A5E2"/>
                </a:solidFill>
              </a:rPr>
              <a:t>), POD Parameters, Grower Master Data, GLA (Grower Licensing Agreement)</a:t>
            </a:r>
          </a:p>
        </p:txBody>
      </p:sp>
      <p:sp>
        <p:nvSpPr>
          <p:cNvPr id="43" name="Subtitle 5">
            <a:extLst>
              <a:ext uri="{FF2B5EF4-FFF2-40B4-BE49-F238E27FC236}">
                <a16:creationId xmlns:a16="http://schemas.microsoft.com/office/drawing/2014/main" id="{E8006FC0-2EA4-3A49-A892-DD9E08FDD615}"/>
              </a:ext>
            </a:extLst>
          </p:cNvPr>
          <p:cNvSpPr txBox="1">
            <a:spLocks/>
          </p:cNvSpPr>
          <p:nvPr/>
        </p:nvSpPr>
        <p:spPr bwMode="gray">
          <a:xfrm>
            <a:off x="1364509" y="3506783"/>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lvl="0">
              <a:spcBef>
                <a:spcPts val="0"/>
              </a:spcBef>
              <a:spcAft>
                <a:spcPts val="0"/>
              </a:spcAft>
            </a:pPr>
            <a:r>
              <a:rPr lang="en-US" sz="1100" b="1" dirty="0">
                <a:solidFill>
                  <a:srgbClr val="000000">
                    <a:lumMod val="65000"/>
                    <a:lumOff val="35000"/>
                  </a:srgbClr>
                </a:solidFill>
              </a:rPr>
              <a:t>Single volume: </a:t>
            </a:r>
            <a:r>
              <a:rPr lang="en-US" sz="1050" dirty="0">
                <a:solidFill>
                  <a:srgbClr val="000000">
                    <a:lumMod val="65000"/>
                    <a:lumOff val="35000"/>
                  </a:srgbClr>
                </a:solidFill>
              </a:rPr>
              <a:t>ROL is reported for the virtual “single volume” trait</a:t>
            </a:r>
          </a:p>
          <a:p>
            <a:pPr>
              <a:spcBef>
                <a:spcPts val="0"/>
              </a:spcBef>
              <a:spcAft>
                <a:spcPts val="0"/>
              </a:spcAft>
            </a:pPr>
            <a:endParaRPr lang="en-US" sz="1200" dirty="0">
              <a:solidFill>
                <a:schemeClr val="tx1">
                  <a:lumMod val="65000"/>
                  <a:lumOff val="35000"/>
                </a:schemeClr>
              </a:solidFill>
            </a:endParaRPr>
          </a:p>
          <a:p>
            <a:pPr>
              <a:spcBef>
                <a:spcPts val="0"/>
              </a:spcBef>
              <a:spcAft>
                <a:spcPts val="0"/>
              </a:spcAft>
            </a:pPr>
            <a:r>
              <a:rPr lang="en-US" sz="1050" b="1" dirty="0">
                <a:solidFill>
                  <a:schemeClr val="tx1">
                    <a:lumMod val="65000"/>
                    <a:lumOff val="35000"/>
                  </a:schemeClr>
                </a:solidFill>
              </a:rPr>
              <a:t>Only Consortium Users can approve ROLs</a:t>
            </a:r>
          </a:p>
          <a:p>
            <a:pPr>
              <a:spcBef>
                <a:spcPts val="0"/>
              </a:spcBef>
              <a:spcAft>
                <a:spcPts val="0"/>
              </a:spcAft>
            </a:pPr>
            <a:endParaRPr lang="en-US" sz="1050" b="1" dirty="0">
              <a:solidFill>
                <a:schemeClr val="tx1">
                  <a:lumMod val="65000"/>
                  <a:lumOff val="35000"/>
                </a:schemeClr>
              </a:solidFill>
            </a:endParaRPr>
          </a:p>
          <a:p>
            <a:pPr>
              <a:spcBef>
                <a:spcPts val="0"/>
              </a:spcBef>
              <a:spcAft>
                <a:spcPts val="0"/>
              </a:spcAft>
            </a:pPr>
            <a:r>
              <a:rPr lang="en-US" sz="1050" dirty="0">
                <a:solidFill>
                  <a:schemeClr val="tx1">
                    <a:lumMod val="65000"/>
                    <a:lumOff val="35000"/>
                  </a:schemeClr>
                </a:solidFill>
              </a:rPr>
              <a:t>The 3 reporting models (consolidated, partial and detailed) will still exist</a:t>
            </a:r>
          </a:p>
        </p:txBody>
      </p:sp>
      <p:pic>
        <p:nvPicPr>
          <p:cNvPr id="44" name="Picture 43" descr="A close up of a logo&#10;&#10;Description automatically generated">
            <a:extLst>
              <a:ext uri="{FF2B5EF4-FFF2-40B4-BE49-F238E27FC236}">
                <a16:creationId xmlns:a16="http://schemas.microsoft.com/office/drawing/2014/main" id="{C8FCFD0B-ADA0-1E49-B376-976141F47FF4}"/>
              </a:ext>
            </a:extLst>
          </p:cNvPr>
          <p:cNvPicPr>
            <a:picLocks noChangeAspect="1"/>
          </p:cNvPicPr>
          <p:nvPr/>
        </p:nvPicPr>
        <p:blipFill>
          <a:blip r:embed="rId3"/>
          <a:stretch>
            <a:fillRect/>
          </a:stretch>
        </p:blipFill>
        <p:spPr>
          <a:xfrm>
            <a:off x="1070328" y="3506783"/>
            <a:ext cx="268952" cy="268952"/>
          </a:xfrm>
          <a:prstGeom prst="rect">
            <a:avLst/>
          </a:prstGeom>
        </p:spPr>
      </p:pic>
      <p:sp>
        <p:nvSpPr>
          <p:cNvPr id="50" name="Subtitle 5">
            <a:extLst>
              <a:ext uri="{FF2B5EF4-FFF2-40B4-BE49-F238E27FC236}">
                <a16:creationId xmlns:a16="http://schemas.microsoft.com/office/drawing/2014/main" id="{6B9A3ABA-00A3-0545-9724-865AEE66142C}"/>
              </a:ext>
            </a:extLst>
          </p:cNvPr>
          <p:cNvSpPr txBox="1">
            <a:spLocks/>
          </p:cNvSpPr>
          <p:nvPr/>
        </p:nvSpPr>
        <p:spPr bwMode="gray">
          <a:xfrm>
            <a:off x="30781" y="2716756"/>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FFC000"/>
                </a:solidFill>
              </a:rPr>
              <a:t>AS IS</a:t>
            </a:r>
            <a:endParaRPr lang="en-US">
              <a:solidFill>
                <a:srgbClr val="FFC000"/>
              </a:solidFill>
            </a:endParaRPr>
          </a:p>
        </p:txBody>
      </p:sp>
      <p:sp>
        <p:nvSpPr>
          <p:cNvPr id="53" name="Subtitle 5">
            <a:extLst>
              <a:ext uri="{FF2B5EF4-FFF2-40B4-BE49-F238E27FC236}">
                <a16:creationId xmlns:a16="http://schemas.microsoft.com/office/drawing/2014/main" id="{C7797FBC-1D59-A246-BC12-1F7F0DFA48FC}"/>
              </a:ext>
            </a:extLst>
          </p:cNvPr>
          <p:cNvSpPr txBox="1">
            <a:spLocks/>
          </p:cNvSpPr>
          <p:nvPr/>
        </p:nvSpPr>
        <p:spPr bwMode="gray">
          <a:xfrm>
            <a:off x="3072376" y="1553205"/>
            <a:ext cx="945185"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POD Billing</a:t>
            </a:r>
            <a:endParaRPr lang="en-US" sz="1200">
              <a:solidFill>
                <a:srgbClr val="FFFFCC"/>
              </a:solidFill>
            </a:endParaRPr>
          </a:p>
        </p:txBody>
      </p:sp>
      <p:sp>
        <p:nvSpPr>
          <p:cNvPr id="54" name="Subtitle 5">
            <a:extLst>
              <a:ext uri="{FF2B5EF4-FFF2-40B4-BE49-F238E27FC236}">
                <a16:creationId xmlns:a16="http://schemas.microsoft.com/office/drawing/2014/main" id="{17034DD8-2CB0-FF4B-91C1-D92603962140}"/>
              </a:ext>
            </a:extLst>
          </p:cNvPr>
          <p:cNvSpPr txBox="1">
            <a:spLocks/>
          </p:cNvSpPr>
          <p:nvPr/>
        </p:nvSpPr>
        <p:spPr bwMode="gray">
          <a:xfrm>
            <a:off x="3070551" y="1747319"/>
            <a:ext cx="1210291"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POD is billed for the Growers` fixed volume with no CE (trait royalties)</a:t>
            </a:r>
          </a:p>
        </p:txBody>
      </p:sp>
      <p:sp>
        <p:nvSpPr>
          <p:cNvPr id="57" name="Subtitle 5">
            <a:extLst>
              <a:ext uri="{FF2B5EF4-FFF2-40B4-BE49-F238E27FC236}">
                <a16:creationId xmlns:a16="http://schemas.microsoft.com/office/drawing/2014/main" id="{772BFDDF-9429-524A-9A31-641526F34246}"/>
              </a:ext>
            </a:extLst>
          </p:cNvPr>
          <p:cNvSpPr txBox="1">
            <a:spLocks/>
          </p:cNvSpPr>
          <p:nvPr/>
        </p:nvSpPr>
        <p:spPr bwMode="gray">
          <a:xfrm>
            <a:off x="6242252" y="1553205"/>
            <a:ext cx="132786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ROL Adjustment</a:t>
            </a:r>
            <a:endParaRPr lang="en-US" sz="1200">
              <a:solidFill>
                <a:srgbClr val="FFFFCC"/>
              </a:solidFill>
            </a:endParaRPr>
          </a:p>
        </p:txBody>
      </p:sp>
      <p:sp>
        <p:nvSpPr>
          <p:cNvPr id="58" name="Subtitle 5">
            <a:extLst>
              <a:ext uri="{FF2B5EF4-FFF2-40B4-BE49-F238E27FC236}">
                <a16:creationId xmlns:a16="http://schemas.microsoft.com/office/drawing/2014/main" id="{547887BF-3189-C74C-80A5-559243AB548A}"/>
              </a:ext>
            </a:extLst>
          </p:cNvPr>
          <p:cNvSpPr txBox="1">
            <a:spLocks/>
          </p:cNvSpPr>
          <p:nvPr/>
        </p:nvSpPr>
        <p:spPr bwMode="gray">
          <a:xfrm>
            <a:off x="6444979" y="1747319"/>
            <a:ext cx="174092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POD edits a </a:t>
            </a:r>
            <a:br>
              <a:rPr lang="en-US" sz="1000">
                <a:solidFill>
                  <a:srgbClr val="FFFFCC"/>
                </a:solidFill>
              </a:rPr>
            </a:br>
            <a:r>
              <a:rPr lang="en-US" sz="1000">
                <a:solidFill>
                  <a:srgbClr val="FFFFCC"/>
                </a:solidFill>
              </a:rPr>
              <a:t>ROL that was already billed </a:t>
            </a:r>
            <a:r>
              <a:rPr lang="en-US" sz="900">
                <a:solidFill>
                  <a:srgbClr val="FFFFCC"/>
                </a:solidFill>
              </a:rPr>
              <a:t>(reports a fixed volume increase or requests approval for a fixed </a:t>
            </a:r>
            <a:br>
              <a:rPr lang="en-US" sz="900">
                <a:solidFill>
                  <a:srgbClr val="FFFFCC"/>
                </a:solidFill>
              </a:rPr>
            </a:br>
            <a:r>
              <a:rPr lang="en-US" sz="900">
                <a:solidFill>
                  <a:srgbClr val="FFFFCC"/>
                </a:solidFill>
              </a:rPr>
              <a:t>volume decrease)</a:t>
            </a:r>
          </a:p>
        </p:txBody>
      </p:sp>
      <p:sp>
        <p:nvSpPr>
          <p:cNvPr id="62" name="Subtitle 5">
            <a:extLst>
              <a:ext uri="{FF2B5EF4-FFF2-40B4-BE49-F238E27FC236}">
                <a16:creationId xmlns:a16="http://schemas.microsoft.com/office/drawing/2014/main" id="{A13228A6-9CBC-5848-9F4F-EDEE5B0FD41A}"/>
              </a:ext>
            </a:extLst>
          </p:cNvPr>
          <p:cNvSpPr txBox="1">
            <a:spLocks/>
          </p:cNvSpPr>
          <p:nvPr/>
        </p:nvSpPr>
        <p:spPr bwMode="gray">
          <a:xfrm>
            <a:off x="1364509" y="2716756"/>
            <a:ext cx="1332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ROL per trait (segmented volume)</a:t>
            </a:r>
            <a:endParaRPr lang="en-US" sz="1200">
              <a:solidFill>
                <a:schemeClr val="tx1">
                  <a:lumMod val="65000"/>
                  <a:lumOff val="35000"/>
                </a:schemeClr>
              </a:solidFill>
            </a:endParaRPr>
          </a:p>
        </p:txBody>
      </p:sp>
      <p:sp>
        <p:nvSpPr>
          <p:cNvPr id="71" name="Subtitle 5">
            <a:extLst>
              <a:ext uri="{FF2B5EF4-FFF2-40B4-BE49-F238E27FC236}">
                <a16:creationId xmlns:a16="http://schemas.microsoft.com/office/drawing/2014/main" id="{5EC5C487-0037-6A44-85CA-5BAA0E1F9055}"/>
              </a:ext>
            </a:extLst>
          </p:cNvPr>
          <p:cNvSpPr txBox="1">
            <a:spLocks/>
          </p:cNvSpPr>
          <p:nvPr/>
        </p:nvSpPr>
        <p:spPr bwMode="gray">
          <a:xfrm>
            <a:off x="30781" y="3506783"/>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66B512"/>
                </a:solidFill>
              </a:rPr>
              <a:t>TO BE</a:t>
            </a:r>
            <a:endParaRPr lang="en-US">
              <a:solidFill>
                <a:srgbClr val="66B512"/>
              </a:solidFill>
            </a:endParaRPr>
          </a:p>
        </p:txBody>
      </p:sp>
      <p:pic>
        <p:nvPicPr>
          <p:cNvPr id="76" name="Picture 75">
            <a:extLst>
              <a:ext uri="{FF2B5EF4-FFF2-40B4-BE49-F238E27FC236}">
                <a16:creationId xmlns:a16="http://schemas.microsoft.com/office/drawing/2014/main" id="{1D6BDDF7-D598-5F4E-948B-FB8885FF0F59}"/>
              </a:ext>
            </a:extLst>
          </p:cNvPr>
          <p:cNvPicPr>
            <a:picLocks noChangeAspect="1"/>
          </p:cNvPicPr>
          <p:nvPr/>
        </p:nvPicPr>
        <p:blipFill>
          <a:blip r:embed="rId4"/>
          <a:stretch>
            <a:fillRect/>
          </a:stretch>
        </p:blipFill>
        <p:spPr>
          <a:xfrm>
            <a:off x="1070328" y="2716756"/>
            <a:ext cx="264836" cy="264836"/>
          </a:xfrm>
          <a:prstGeom prst="rect">
            <a:avLst/>
          </a:prstGeom>
        </p:spPr>
      </p:pic>
      <p:sp>
        <p:nvSpPr>
          <p:cNvPr id="78" name="Subtitle 5">
            <a:extLst>
              <a:ext uri="{FF2B5EF4-FFF2-40B4-BE49-F238E27FC236}">
                <a16:creationId xmlns:a16="http://schemas.microsoft.com/office/drawing/2014/main" id="{5B93C7B9-1053-BC4B-BA03-B5D53810B9EF}"/>
              </a:ext>
            </a:extLst>
          </p:cNvPr>
          <p:cNvSpPr txBox="1">
            <a:spLocks/>
          </p:cNvSpPr>
          <p:nvPr/>
        </p:nvSpPr>
        <p:spPr bwMode="gray">
          <a:xfrm>
            <a:off x="1081880" y="1553205"/>
            <a:ext cx="1116921" cy="23597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ROL</a:t>
            </a:r>
            <a:endParaRPr lang="en-US" sz="1000">
              <a:solidFill>
                <a:srgbClr val="FFFFCC"/>
              </a:solidFill>
            </a:endParaRPr>
          </a:p>
        </p:txBody>
      </p:sp>
      <p:sp>
        <p:nvSpPr>
          <p:cNvPr id="79" name="Subtitle 5">
            <a:extLst>
              <a:ext uri="{FF2B5EF4-FFF2-40B4-BE49-F238E27FC236}">
                <a16:creationId xmlns:a16="http://schemas.microsoft.com/office/drawing/2014/main" id="{F59EC4B6-EB2A-2645-A488-E0E3943A37F4}"/>
              </a:ext>
            </a:extLst>
          </p:cNvPr>
          <p:cNvSpPr txBox="1">
            <a:spLocks/>
          </p:cNvSpPr>
          <p:nvPr/>
        </p:nvSpPr>
        <p:spPr bwMode="gray">
          <a:xfrm>
            <a:off x="1095012" y="1747319"/>
            <a:ext cx="142178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POD registers the data needed for billing (fixed volume with no CE) and service fee calculation</a:t>
            </a:r>
          </a:p>
        </p:txBody>
      </p:sp>
      <p:sp>
        <p:nvSpPr>
          <p:cNvPr id="80" name="Subtitle 5">
            <a:extLst>
              <a:ext uri="{FF2B5EF4-FFF2-40B4-BE49-F238E27FC236}">
                <a16:creationId xmlns:a16="http://schemas.microsoft.com/office/drawing/2014/main" id="{70202630-58B5-424D-AB47-13CBAB860E39}"/>
              </a:ext>
            </a:extLst>
          </p:cNvPr>
          <p:cNvSpPr txBox="1">
            <a:spLocks/>
          </p:cNvSpPr>
          <p:nvPr/>
        </p:nvSpPr>
        <p:spPr bwMode="gray">
          <a:xfrm>
            <a:off x="4765187" y="1553205"/>
            <a:ext cx="1070808" cy="19411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POD Revenue Recognition</a:t>
            </a:r>
            <a:endParaRPr lang="en-US" sz="1200">
              <a:solidFill>
                <a:srgbClr val="FFFFCC"/>
              </a:solidFill>
            </a:endParaRPr>
          </a:p>
        </p:txBody>
      </p:sp>
      <p:sp>
        <p:nvSpPr>
          <p:cNvPr id="81" name="Subtitle 5">
            <a:extLst>
              <a:ext uri="{FF2B5EF4-FFF2-40B4-BE49-F238E27FC236}">
                <a16:creationId xmlns:a16="http://schemas.microsoft.com/office/drawing/2014/main" id="{DBACFDEC-DD51-824B-B62F-079ADD30E8D2}"/>
              </a:ext>
            </a:extLst>
          </p:cNvPr>
          <p:cNvSpPr txBox="1">
            <a:spLocks/>
          </p:cNvSpPr>
          <p:nvPr/>
        </p:nvSpPr>
        <p:spPr bwMode="gray">
          <a:xfrm>
            <a:off x="4772704" y="1927837"/>
            <a:ext cx="1322501" cy="431238"/>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revenue of trait royalties (collected from PODs) is recognized</a:t>
            </a:r>
          </a:p>
        </p:txBody>
      </p:sp>
      <p:cxnSp>
        <p:nvCxnSpPr>
          <p:cNvPr id="86" name="Straight Connector 85">
            <a:extLst>
              <a:ext uri="{FF2B5EF4-FFF2-40B4-BE49-F238E27FC236}">
                <a16:creationId xmlns:a16="http://schemas.microsoft.com/office/drawing/2014/main" id="{B9E384BB-E56F-B049-9C21-565E47808085}"/>
              </a:ext>
            </a:extLst>
          </p:cNvPr>
          <p:cNvCxnSpPr/>
          <p:nvPr/>
        </p:nvCxnSpPr>
        <p:spPr bwMode="gray">
          <a:xfrm>
            <a:off x="1560077" y="3401755"/>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Subtitle 5">
            <a:extLst>
              <a:ext uri="{FF2B5EF4-FFF2-40B4-BE49-F238E27FC236}">
                <a16:creationId xmlns:a16="http://schemas.microsoft.com/office/drawing/2014/main" id="{7B712F21-7BD0-3845-A207-A37CF9162C53}"/>
              </a:ext>
            </a:extLst>
          </p:cNvPr>
          <p:cNvSpPr txBox="1">
            <a:spLocks/>
          </p:cNvSpPr>
          <p:nvPr/>
        </p:nvSpPr>
        <p:spPr bwMode="gray">
          <a:xfrm>
            <a:off x="9779252" y="1553205"/>
            <a:ext cx="1418799"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Season Closing</a:t>
            </a:r>
            <a:endParaRPr lang="en-US" sz="1200">
              <a:solidFill>
                <a:srgbClr val="FFFFCC"/>
              </a:solidFill>
            </a:endParaRPr>
          </a:p>
        </p:txBody>
      </p:sp>
      <p:sp>
        <p:nvSpPr>
          <p:cNvPr id="70" name="Subtitle 5">
            <a:extLst>
              <a:ext uri="{FF2B5EF4-FFF2-40B4-BE49-F238E27FC236}">
                <a16:creationId xmlns:a16="http://schemas.microsoft.com/office/drawing/2014/main" id="{D4F16E0C-D4C3-464D-BCF7-FCAA88BB3B1D}"/>
              </a:ext>
            </a:extLst>
          </p:cNvPr>
          <p:cNvSpPr txBox="1">
            <a:spLocks/>
          </p:cNvSpPr>
          <p:nvPr/>
        </p:nvSpPr>
        <p:spPr bwMode="gray">
          <a:xfrm>
            <a:off x="10069713" y="1747319"/>
            <a:ext cx="1256709"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POD registers the growers with grain volumes not yet fixed from previous seasons</a:t>
            </a:r>
          </a:p>
        </p:txBody>
      </p:sp>
      <p:sp>
        <p:nvSpPr>
          <p:cNvPr id="82" name="Chevron 81">
            <a:extLst>
              <a:ext uri="{FF2B5EF4-FFF2-40B4-BE49-F238E27FC236}">
                <a16:creationId xmlns:a16="http://schemas.microsoft.com/office/drawing/2014/main" id="{83295BEE-B1DA-F643-99A4-92FE0C1477BC}"/>
              </a:ext>
            </a:extLst>
          </p:cNvPr>
          <p:cNvSpPr/>
          <p:nvPr/>
        </p:nvSpPr>
        <p:spPr bwMode="gray">
          <a:xfrm>
            <a:off x="7634242" y="1475610"/>
            <a:ext cx="2246614" cy="1152000"/>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Subtitle 5">
            <a:extLst>
              <a:ext uri="{FF2B5EF4-FFF2-40B4-BE49-F238E27FC236}">
                <a16:creationId xmlns:a16="http://schemas.microsoft.com/office/drawing/2014/main" id="{0CF34D7C-9284-6349-B75F-A69BB55EC40A}"/>
              </a:ext>
            </a:extLst>
          </p:cNvPr>
          <p:cNvSpPr txBox="1">
            <a:spLocks/>
          </p:cNvSpPr>
          <p:nvPr/>
        </p:nvSpPr>
        <p:spPr bwMode="gray">
          <a:xfrm>
            <a:off x="7941173" y="1553205"/>
            <a:ext cx="1418799"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Service Fee (POD)</a:t>
            </a:r>
            <a:endParaRPr lang="en-US" sz="1200">
              <a:solidFill>
                <a:srgbClr val="FFFFCC"/>
              </a:solidFill>
            </a:endParaRPr>
          </a:p>
        </p:txBody>
      </p:sp>
      <p:sp>
        <p:nvSpPr>
          <p:cNvPr id="61" name="Subtitle 5">
            <a:extLst>
              <a:ext uri="{FF2B5EF4-FFF2-40B4-BE49-F238E27FC236}">
                <a16:creationId xmlns:a16="http://schemas.microsoft.com/office/drawing/2014/main" id="{C4D3784C-AC88-C242-BF1F-B1B3EF523AD6}"/>
              </a:ext>
            </a:extLst>
          </p:cNvPr>
          <p:cNvSpPr txBox="1">
            <a:spLocks/>
          </p:cNvSpPr>
          <p:nvPr/>
        </p:nvSpPr>
        <p:spPr bwMode="gray">
          <a:xfrm>
            <a:off x="8372219" y="1747319"/>
            <a:ext cx="1256709"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POD receives a service fee for the data reported in the system</a:t>
            </a:r>
          </a:p>
        </p:txBody>
      </p:sp>
      <p:pic>
        <p:nvPicPr>
          <p:cNvPr id="85" name="Picture 84" descr="A close up of a logo&#10;&#10;Description automatically generated">
            <a:extLst>
              <a:ext uri="{FF2B5EF4-FFF2-40B4-BE49-F238E27FC236}">
                <a16:creationId xmlns:a16="http://schemas.microsoft.com/office/drawing/2014/main" id="{C6455029-8B38-434B-9BEF-9A52919F4A17}"/>
              </a:ext>
            </a:extLst>
          </p:cNvPr>
          <p:cNvPicPr>
            <a:picLocks noChangeAspect="1"/>
          </p:cNvPicPr>
          <p:nvPr/>
        </p:nvPicPr>
        <p:blipFill>
          <a:blip r:embed="rId3"/>
          <a:stretch>
            <a:fillRect/>
          </a:stretch>
        </p:blipFill>
        <p:spPr>
          <a:xfrm>
            <a:off x="2755195" y="3506783"/>
            <a:ext cx="268952" cy="268952"/>
          </a:xfrm>
          <a:prstGeom prst="rect">
            <a:avLst/>
          </a:prstGeom>
        </p:spPr>
      </p:pic>
      <p:sp>
        <p:nvSpPr>
          <p:cNvPr id="110" name="Subtitle 5">
            <a:extLst>
              <a:ext uri="{FF2B5EF4-FFF2-40B4-BE49-F238E27FC236}">
                <a16:creationId xmlns:a16="http://schemas.microsoft.com/office/drawing/2014/main" id="{E8860A72-25C6-5142-8836-6343733536A8}"/>
              </a:ext>
            </a:extLst>
          </p:cNvPr>
          <p:cNvSpPr txBox="1">
            <a:spLocks/>
          </p:cNvSpPr>
          <p:nvPr/>
        </p:nvSpPr>
        <p:spPr bwMode="gray">
          <a:xfrm>
            <a:off x="3049376" y="2716756"/>
            <a:ext cx="1332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Billing is coupled with ITS and for only one trait</a:t>
            </a:r>
            <a:endParaRPr lang="en-US" sz="1200">
              <a:solidFill>
                <a:schemeClr val="tx1">
                  <a:lumMod val="65000"/>
                  <a:lumOff val="35000"/>
                </a:schemeClr>
              </a:solidFill>
            </a:endParaRPr>
          </a:p>
        </p:txBody>
      </p:sp>
      <p:pic>
        <p:nvPicPr>
          <p:cNvPr id="111" name="Picture 110">
            <a:extLst>
              <a:ext uri="{FF2B5EF4-FFF2-40B4-BE49-F238E27FC236}">
                <a16:creationId xmlns:a16="http://schemas.microsoft.com/office/drawing/2014/main" id="{52E08713-C18E-2A4C-97D7-9EF71A289958}"/>
              </a:ext>
            </a:extLst>
          </p:cNvPr>
          <p:cNvPicPr>
            <a:picLocks noChangeAspect="1"/>
          </p:cNvPicPr>
          <p:nvPr/>
        </p:nvPicPr>
        <p:blipFill>
          <a:blip r:embed="rId4"/>
          <a:stretch>
            <a:fillRect/>
          </a:stretch>
        </p:blipFill>
        <p:spPr>
          <a:xfrm>
            <a:off x="2755195" y="2716756"/>
            <a:ext cx="264836" cy="264836"/>
          </a:xfrm>
          <a:prstGeom prst="rect">
            <a:avLst/>
          </a:prstGeom>
        </p:spPr>
      </p:pic>
      <p:cxnSp>
        <p:nvCxnSpPr>
          <p:cNvPr id="112" name="Straight Connector 111">
            <a:extLst>
              <a:ext uri="{FF2B5EF4-FFF2-40B4-BE49-F238E27FC236}">
                <a16:creationId xmlns:a16="http://schemas.microsoft.com/office/drawing/2014/main" id="{22B532D4-78A1-CE43-9AE1-1D33939F59E9}"/>
              </a:ext>
            </a:extLst>
          </p:cNvPr>
          <p:cNvCxnSpPr/>
          <p:nvPr/>
        </p:nvCxnSpPr>
        <p:spPr bwMode="gray">
          <a:xfrm>
            <a:off x="3244944" y="3401755"/>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8" name="Picture 117" descr="A close up of a logo&#10;&#10;Description automatically generated">
            <a:extLst>
              <a:ext uri="{FF2B5EF4-FFF2-40B4-BE49-F238E27FC236}">
                <a16:creationId xmlns:a16="http://schemas.microsoft.com/office/drawing/2014/main" id="{56A25C7E-03A3-0942-B5E0-D5B54F15150B}"/>
              </a:ext>
            </a:extLst>
          </p:cNvPr>
          <p:cNvPicPr>
            <a:picLocks noChangeAspect="1"/>
          </p:cNvPicPr>
          <p:nvPr/>
        </p:nvPicPr>
        <p:blipFill>
          <a:blip r:embed="rId3"/>
          <a:stretch>
            <a:fillRect/>
          </a:stretch>
        </p:blipFill>
        <p:spPr>
          <a:xfrm>
            <a:off x="4473928" y="3506783"/>
            <a:ext cx="268952" cy="268952"/>
          </a:xfrm>
          <a:prstGeom prst="rect">
            <a:avLst/>
          </a:prstGeom>
        </p:spPr>
      </p:pic>
      <p:sp>
        <p:nvSpPr>
          <p:cNvPr id="121" name="Subtitle 5">
            <a:extLst>
              <a:ext uri="{FF2B5EF4-FFF2-40B4-BE49-F238E27FC236}">
                <a16:creationId xmlns:a16="http://schemas.microsoft.com/office/drawing/2014/main" id="{BBF10F7B-74D6-B049-959D-D8C565632D9B}"/>
              </a:ext>
            </a:extLst>
          </p:cNvPr>
          <p:cNvSpPr txBox="1">
            <a:spLocks/>
          </p:cNvSpPr>
          <p:nvPr/>
        </p:nvSpPr>
        <p:spPr bwMode="gray">
          <a:xfrm>
            <a:off x="4768109" y="2716756"/>
            <a:ext cx="1332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RR is coupled with ITS and for only one trait</a:t>
            </a:r>
            <a:endParaRPr lang="en-US" sz="1200">
              <a:solidFill>
                <a:schemeClr val="tx1">
                  <a:lumMod val="65000"/>
                  <a:lumOff val="35000"/>
                </a:schemeClr>
              </a:solidFill>
            </a:endParaRPr>
          </a:p>
        </p:txBody>
      </p:sp>
      <p:pic>
        <p:nvPicPr>
          <p:cNvPr id="122" name="Picture 121">
            <a:extLst>
              <a:ext uri="{FF2B5EF4-FFF2-40B4-BE49-F238E27FC236}">
                <a16:creationId xmlns:a16="http://schemas.microsoft.com/office/drawing/2014/main" id="{C3FCC82D-D04D-0541-9355-BF855D74D35F}"/>
              </a:ext>
            </a:extLst>
          </p:cNvPr>
          <p:cNvPicPr>
            <a:picLocks noChangeAspect="1"/>
          </p:cNvPicPr>
          <p:nvPr/>
        </p:nvPicPr>
        <p:blipFill>
          <a:blip r:embed="rId4"/>
          <a:stretch>
            <a:fillRect/>
          </a:stretch>
        </p:blipFill>
        <p:spPr>
          <a:xfrm>
            <a:off x="4473928" y="2716756"/>
            <a:ext cx="264836" cy="264836"/>
          </a:xfrm>
          <a:prstGeom prst="rect">
            <a:avLst/>
          </a:prstGeom>
        </p:spPr>
      </p:pic>
      <p:cxnSp>
        <p:nvCxnSpPr>
          <p:cNvPr id="123" name="Straight Connector 122">
            <a:extLst>
              <a:ext uri="{FF2B5EF4-FFF2-40B4-BE49-F238E27FC236}">
                <a16:creationId xmlns:a16="http://schemas.microsoft.com/office/drawing/2014/main" id="{AD8EB01C-3336-084A-8E1B-CCD914103EEA}"/>
              </a:ext>
            </a:extLst>
          </p:cNvPr>
          <p:cNvCxnSpPr/>
          <p:nvPr/>
        </p:nvCxnSpPr>
        <p:spPr bwMode="gray">
          <a:xfrm>
            <a:off x="4963677" y="3401755"/>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5" name="Picture 124" descr="A close up of a logo&#10;&#10;Description automatically generated">
            <a:extLst>
              <a:ext uri="{FF2B5EF4-FFF2-40B4-BE49-F238E27FC236}">
                <a16:creationId xmlns:a16="http://schemas.microsoft.com/office/drawing/2014/main" id="{FB22E852-4653-8A4C-B8AC-6ED79DFBAB9E}"/>
              </a:ext>
            </a:extLst>
          </p:cNvPr>
          <p:cNvPicPr>
            <a:picLocks noChangeAspect="1"/>
          </p:cNvPicPr>
          <p:nvPr/>
        </p:nvPicPr>
        <p:blipFill>
          <a:blip r:embed="rId3"/>
          <a:stretch>
            <a:fillRect/>
          </a:stretch>
        </p:blipFill>
        <p:spPr>
          <a:xfrm>
            <a:off x="6124928" y="3506783"/>
            <a:ext cx="268952" cy="268952"/>
          </a:xfrm>
          <a:prstGeom prst="rect">
            <a:avLst/>
          </a:prstGeom>
        </p:spPr>
      </p:pic>
      <p:sp>
        <p:nvSpPr>
          <p:cNvPr id="128" name="Subtitle 5">
            <a:extLst>
              <a:ext uri="{FF2B5EF4-FFF2-40B4-BE49-F238E27FC236}">
                <a16:creationId xmlns:a16="http://schemas.microsoft.com/office/drawing/2014/main" id="{E04E10A9-E38A-014A-9A83-E634B9CE5E58}"/>
              </a:ext>
            </a:extLst>
          </p:cNvPr>
          <p:cNvSpPr txBox="1">
            <a:spLocks/>
          </p:cNvSpPr>
          <p:nvPr/>
        </p:nvSpPr>
        <p:spPr bwMode="gray">
          <a:xfrm>
            <a:off x="6419109" y="2716756"/>
            <a:ext cx="1476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ROLs have only one trait and from the same Trait Owner</a:t>
            </a:r>
            <a:endParaRPr lang="en-US" sz="1200">
              <a:solidFill>
                <a:schemeClr val="tx1">
                  <a:lumMod val="65000"/>
                  <a:lumOff val="35000"/>
                </a:schemeClr>
              </a:solidFill>
            </a:endParaRPr>
          </a:p>
        </p:txBody>
      </p:sp>
      <p:pic>
        <p:nvPicPr>
          <p:cNvPr id="129" name="Picture 128">
            <a:extLst>
              <a:ext uri="{FF2B5EF4-FFF2-40B4-BE49-F238E27FC236}">
                <a16:creationId xmlns:a16="http://schemas.microsoft.com/office/drawing/2014/main" id="{3EFB1BBA-21D5-B640-98F2-6028DD15C3BE}"/>
              </a:ext>
            </a:extLst>
          </p:cNvPr>
          <p:cNvPicPr>
            <a:picLocks noChangeAspect="1"/>
          </p:cNvPicPr>
          <p:nvPr/>
        </p:nvPicPr>
        <p:blipFill>
          <a:blip r:embed="rId4"/>
          <a:stretch>
            <a:fillRect/>
          </a:stretch>
        </p:blipFill>
        <p:spPr>
          <a:xfrm>
            <a:off x="6124928" y="2716756"/>
            <a:ext cx="264836" cy="264836"/>
          </a:xfrm>
          <a:prstGeom prst="rect">
            <a:avLst/>
          </a:prstGeom>
        </p:spPr>
      </p:pic>
      <p:cxnSp>
        <p:nvCxnSpPr>
          <p:cNvPr id="130" name="Straight Connector 129">
            <a:extLst>
              <a:ext uri="{FF2B5EF4-FFF2-40B4-BE49-F238E27FC236}">
                <a16:creationId xmlns:a16="http://schemas.microsoft.com/office/drawing/2014/main" id="{99E933FE-4BC2-A54F-BA24-F605E0ECA53C}"/>
              </a:ext>
            </a:extLst>
          </p:cNvPr>
          <p:cNvCxnSpPr/>
          <p:nvPr/>
        </p:nvCxnSpPr>
        <p:spPr bwMode="gray">
          <a:xfrm>
            <a:off x="6614677" y="3401755"/>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2" name="Picture 131" descr="A close up of a logo&#10;&#10;Description automatically generated">
            <a:extLst>
              <a:ext uri="{FF2B5EF4-FFF2-40B4-BE49-F238E27FC236}">
                <a16:creationId xmlns:a16="http://schemas.microsoft.com/office/drawing/2014/main" id="{09B70326-C5D9-E94F-AC04-B1E3ACB7AF5F}"/>
              </a:ext>
            </a:extLst>
          </p:cNvPr>
          <p:cNvPicPr>
            <a:picLocks noChangeAspect="1"/>
          </p:cNvPicPr>
          <p:nvPr/>
        </p:nvPicPr>
        <p:blipFill>
          <a:blip r:embed="rId3"/>
          <a:stretch>
            <a:fillRect/>
          </a:stretch>
        </p:blipFill>
        <p:spPr>
          <a:xfrm>
            <a:off x="7979128" y="3506783"/>
            <a:ext cx="268952" cy="268952"/>
          </a:xfrm>
          <a:prstGeom prst="rect">
            <a:avLst/>
          </a:prstGeom>
        </p:spPr>
      </p:pic>
      <p:sp>
        <p:nvSpPr>
          <p:cNvPr id="135" name="Subtitle 5">
            <a:extLst>
              <a:ext uri="{FF2B5EF4-FFF2-40B4-BE49-F238E27FC236}">
                <a16:creationId xmlns:a16="http://schemas.microsoft.com/office/drawing/2014/main" id="{C4B3BF09-EC4D-5E40-8D7C-446CE357A590}"/>
              </a:ext>
            </a:extLst>
          </p:cNvPr>
          <p:cNvSpPr txBox="1">
            <a:spLocks/>
          </p:cNvSpPr>
          <p:nvPr/>
        </p:nvSpPr>
        <p:spPr bwMode="gray">
          <a:xfrm>
            <a:off x="8273309" y="2716756"/>
            <a:ext cx="1404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a:solidFill>
                  <a:schemeClr val="tx1">
                    <a:lumMod val="65000"/>
                    <a:lumOff val="35000"/>
                  </a:schemeClr>
                </a:solidFill>
              </a:rPr>
              <a:t>Service Fee is coupled with ITS and for only one trait</a:t>
            </a:r>
            <a:endParaRPr lang="en-US" sz="1100">
              <a:solidFill>
                <a:schemeClr val="tx1">
                  <a:lumMod val="65000"/>
                  <a:lumOff val="35000"/>
                </a:schemeClr>
              </a:solidFill>
            </a:endParaRPr>
          </a:p>
        </p:txBody>
      </p:sp>
      <p:pic>
        <p:nvPicPr>
          <p:cNvPr id="136" name="Picture 135">
            <a:extLst>
              <a:ext uri="{FF2B5EF4-FFF2-40B4-BE49-F238E27FC236}">
                <a16:creationId xmlns:a16="http://schemas.microsoft.com/office/drawing/2014/main" id="{558B479F-7E40-8547-82E1-FF73154FB6D1}"/>
              </a:ext>
            </a:extLst>
          </p:cNvPr>
          <p:cNvPicPr>
            <a:picLocks noChangeAspect="1"/>
          </p:cNvPicPr>
          <p:nvPr/>
        </p:nvPicPr>
        <p:blipFill>
          <a:blip r:embed="rId4"/>
          <a:stretch>
            <a:fillRect/>
          </a:stretch>
        </p:blipFill>
        <p:spPr>
          <a:xfrm>
            <a:off x="7979128" y="2716756"/>
            <a:ext cx="264836" cy="264836"/>
          </a:xfrm>
          <a:prstGeom prst="rect">
            <a:avLst/>
          </a:prstGeom>
        </p:spPr>
      </p:pic>
      <p:cxnSp>
        <p:nvCxnSpPr>
          <p:cNvPr id="137" name="Straight Connector 136">
            <a:extLst>
              <a:ext uri="{FF2B5EF4-FFF2-40B4-BE49-F238E27FC236}">
                <a16:creationId xmlns:a16="http://schemas.microsoft.com/office/drawing/2014/main" id="{000697E7-DFB7-4348-BEEE-3E53AFE129FE}"/>
              </a:ext>
            </a:extLst>
          </p:cNvPr>
          <p:cNvCxnSpPr/>
          <p:nvPr/>
        </p:nvCxnSpPr>
        <p:spPr bwMode="gray">
          <a:xfrm>
            <a:off x="8468877" y="3401755"/>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Subtitle 5">
            <a:extLst>
              <a:ext uri="{FF2B5EF4-FFF2-40B4-BE49-F238E27FC236}">
                <a16:creationId xmlns:a16="http://schemas.microsoft.com/office/drawing/2014/main" id="{E8466B82-ECC3-884D-B4F1-621F0D61F7A9}"/>
              </a:ext>
            </a:extLst>
          </p:cNvPr>
          <p:cNvSpPr txBox="1">
            <a:spLocks/>
          </p:cNvSpPr>
          <p:nvPr/>
        </p:nvSpPr>
        <p:spPr bwMode="gray">
          <a:xfrm>
            <a:off x="9992042" y="3506783"/>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lvl="0">
              <a:spcBef>
                <a:spcPts val="0"/>
              </a:spcBef>
              <a:spcAft>
                <a:spcPts val="0"/>
              </a:spcAft>
            </a:pPr>
            <a:r>
              <a:rPr lang="en-US" sz="1100" b="1" dirty="0">
                <a:solidFill>
                  <a:srgbClr val="000000">
                    <a:lumMod val="65000"/>
                    <a:lumOff val="35000"/>
                  </a:srgbClr>
                </a:solidFill>
              </a:rPr>
              <a:t>Single volume: </a:t>
            </a:r>
            <a:r>
              <a:rPr lang="en-US" sz="1050" dirty="0">
                <a:solidFill>
                  <a:srgbClr val="000000">
                    <a:lumMod val="65000"/>
                    <a:lumOff val="35000"/>
                  </a:srgbClr>
                </a:solidFill>
              </a:rPr>
              <a:t>Season Closing (SC) is reported for the virtual “single volume” trait</a:t>
            </a:r>
          </a:p>
          <a:p>
            <a:pPr lvl="0">
              <a:spcBef>
                <a:spcPts val="0"/>
              </a:spcBef>
              <a:spcAft>
                <a:spcPts val="0"/>
              </a:spcAft>
            </a:pPr>
            <a:endParaRPr lang="en-US" sz="1050" dirty="0">
              <a:solidFill>
                <a:srgbClr val="000000">
                  <a:lumMod val="65000"/>
                  <a:lumOff val="35000"/>
                </a:srgbClr>
              </a:solidFill>
            </a:endParaRPr>
          </a:p>
          <a:p>
            <a:pPr lvl="0">
              <a:spcBef>
                <a:spcPts val="0"/>
              </a:spcBef>
              <a:spcAft>
                <a:spcPts val="0"/>
              </a:spcAft>
            </a:pPr>
            <a:r>
              <a:rPr lang="en-US" sz="1050" b="1" dirty="0">
                <a:solidFill>
                  <a:srgbClr val="000000">
                    <a:lumMod val="65000"/>
                    <a:lumOff val="35000"/>
                  </a:srgbClr>
                </a:solidFill>
              </a:rPr>
              <a:t>Only Consortium Users can approve Season Closing reports</a:t>
            </a:r>
          </a:p>
          <a:p>
            <a:pPr lvl="0">
              <a:spcBef>
                <a:spcPts val="0"/>
              </a:spcBef>
              <a:spcAft>
                <a:spcPts val="0"/>
              </a:spcAft>
            </a:pPr>
            <a:endParaRPr lang="pt-BR" sz="800" dirty="0">
              <a:solidFill>
                <a:srgbClr val="00BCFF"/>
              </a:solidFill>
            </a:endParaRPr>
          </a:p>
        </p:txBody>
      </p:sp>
      <p:pic>
        <p:nvPicPr>
          <p:cNvPr id="139" name="Picture 138" descr="A close up of a logo&#10;&#10;Description automatically generated">
            <a:extLst>
              <a:ext uri="{FF2B5EF4-FFF2-40B4-BE49-F238E27FC236}">
                <a16:creationId xmlns:a16="http://schemas.microsoft.com/office/drawing/2014/main" id="{0B250D4D-0FB3-C549-9943-44A8B5FA188E}"/>
              </a:ext>
            </a:extLst>
          </p:cNvPr>
          <p:cNvPicPr>
            <a:picLocks noChangeAspect="1"/>
          </p:cNvPicPr>
          <p:nvPr/>
        </p:nvPicPr>
        <p:blipFill>
          <a:blip r:embed="rId3"/>
          <a:stretch>
            <a:fillRect/>
          </a:stretch>
        </p:blipFill>
        <p:spPr>
          <a:xfrm>
            <a:off x="9697861" y="3506783"/>
            <a:ext cx="268952" cy="268952"/>
          </a:xfrm>
          <a:prstGeom prst="rect">
            <a:avLst/>
          </a:prstGeom>
        </p:spPr>
      </p:pic>
      <p:sp>
        <p:nvSpPr>
          <p:cNvPr id="142" name="Subtitle 5">
            <a:extLst>
              <a:ext uri="{FF2B5EF4-FFF2-40B4-BE49-F238E27FC236}">
                <a16:creationId xmlns:a16="http://schemas.microsoft.com/office/drawing/2014/main" id="{1E9A3BA4-78E6-034D-B052-41EF1A057103}"/>
              </a:ext>
            </a:extLst>
          </p:cNvPr>
          <p:cNvSpPr txBox="1">
            <a:spLocks/>
          </p:cNvSpPr>
          <p:nvPr/>
        </p:nvSpPr>
        <p:spPr bwMode="gray">
          <a:xfrm>
            <a:off x="9992042" y="2716756"/>
            <a:ext cx="1440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Season Closing per trait (segmented volume)</a:t>
            </a:r>
            <a:endParaRPr lang="en-US" sz="1200">
              <a:solidFill>
                <a:schemeClr val="tx1">
                  <a:lumMod val="65000"/>
                  <a:lumOff val="35000"/>
                </a:schemeClr>
              </a:solidFill>
            </a:endParaRPr>
          </a:p>
        </p:txBody>
      </p:sp>
      <p:pic>
        <p:nvPicPr>
          <p:cNvPr id="143" name="Picture 142">
            <a:extLst>
              <a:ext uri="{FF2B5EF4-FFF2-40B4-BE49-F238E27FC236}">
                <a16:creationId xmlns:a16="http://schemas.microsoft.com/office/drawing/2014/main" id="{84B9F9F9-20CA-7C4D-B1A1-28EB38B126C6}"/>
              </a:ext>
            </a:extLst>
          </p:cNvPr>
          <p:cNvPicPr>
            <a:picLocks noChangeAspect="1"/>
          </p:cNvPicPr>
          <p:nvPr/>
        </p:nvPicPr>
        <p:blipFill>
          <a:blip r:embed="rId4"/>
          <a:stretch>
            <a:fillRect/>
          </a:stretch>
        </p:blipFill>
        <p:spPr>
          <a:xfrm>
            <a:off x="9697861" y="2716756"/>
            <a:ext cx="264836" cy="264836"/>
          </a:xfrm>
          <a:prstGeom prst="rect">
            <a:avLst/>
          </a:prstGeom>
        </p:spPr>
      </p:pic>
      <p:cxnSp>
        <p:nvCxnSpPr>
          <p:cNvPr id="144" name="Straight Connector 143">
            <a:extLst>
              <a:ext uri="{FF2B5EF4-FFF2-40B4-BE49-F238E27FC236}">
                <a16:creationId xmlns:a16="http://schemas.microsoft.com/office/drawing/2014/main" id="{327CB2D1-FA3B-5A4B-83D3-E212A5B8C8E0}"/>
              </a:ext>
            </a:extLst>
          </p:cNvPr>
          <p:cNvCxnSpPr/>
          <p:nvPr/>
        </p:nvCxnSpPr>
        <p:spPr bwMode="gray">
          <a:xfrm>
            <a:off x="10187610" y="3401755"/>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3A15276C-32CB-4C44-93C0-36042191FF96}"/>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Rectangle 71">
            <a:extLst>
              <a:ext uri="{FF2B5EF4-FFF2-40B4-BE49-F238E27FC236}">
                <a16:creationId xmlns:a16="http://schemas.microsoft.com/office/drawing/2014/main" id="{A7B859B5-CF0E-41D8-9CDC-69280BA2776D}"/>
              </a:ext>
            </a:extLst>
          </p:cNvPr>
          <p:cNvSpPr/>
          <p:nvPr/>
        </p:nvSpPr>
        <p:spPr bwMode="gray">
          <a:xfrm>
            <a:off x="-484741" y="1493788"/>
            <a:ext cx="72000" cy="9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7" name="Subtitle 5">
            <a:extLst>
              <a:ext uri="{FF2B5EF4-FFF2-40B4-BE49-F238E27FC236}">
                <a16:creationId xmlns:a16="http://schemas.microsoft.com/office/drawing/2014/main" id="{A637F5B2-2836-444B-BDC7-B3A3512D6BF7}"/>
              </a:ext>
            </a:extLst>
          </p:cNvPr>
          <p:cNvSpPr txBox="1">
            <a:spLocks/>
          </p:cNvSpPr>
          <p:nvPr/>
        </p:nvSpPr>
        <p:spPr bwMode="gray">
          <a:xfrm>
            <a:off x="3082833" y="3506783"/>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dirty="0">
                <a:solidFill>
                  <a:schemeClr val="tx1">
                    <a:lumMod val="65000"/>
                    <a:lumOff val="35000"/>
                  </a:schemeClr>
                </a:solidFill>
              </a:rPr>
              <a:t>Billing will continue being part of ITS</a:t>
            </a:r>
            <a:r>
              <a:rPr lang="en-US" sz="1100" dirty="0">
                <a:solidFill>
                  <a:schemeClr val="tx1">
                    <a:lumMod val="65000"/>
                    <a:lumOff val="35000"/>
                  </a:schemeClr>
                </a:solidFill>
              </a:rPr>
              <a:t>, as the Consortium will be responsible for collecting this revenue from the PODs.</a:t>
            </a:r>
          </a:p>
        </p:txBody>
      </p:sp>
      <p:sp>
        <p:nvSpPr>
          <p:cNvPr id="65" name="Subtitle 5">
            <a:extLst>
              <a:ext uri="{FF2B5EF4-FFF2-40B4-BE49-F238E27FC236}">
                <a16:creationId xmlns:a16="http://schemas.microsoft.com/office/drawing/2014/main" id="{B4EC73D1-99CB-49F8-A466-DA77B549313B}"/>
              </a:ext>
            </a:extLst>
          </p:cNvPr>
          <p:cNvSpPr txBox="1">
            <a:spLocks/>
          </p:cNvSpPr>
          <p:nvPr/>
        </p:nvSpPr>
        <p:spPr bwMode="gray">
          <a:xfrm>
            <a:off x="4770209" y="3509378"/>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dirty="0">
                <a:solidFill>
                  <a:schemeClr val="tx1">
                    <a:lumMod val="65000"/>
                    <a:lumOff val="35000"/>
                  </a:schemeClr>
                </a:solidFill>
              </a:rPr>
              <a:t>RR will be totally decoupled from ITS, so that ITS does not integrate directly with the Trait Owner’s ERP</a:t>
            </a:r>
            <a:br>
              <a:rPr lang="en-US" sz="1100" b="1" dirty="0">
                <a:solidFill>
                  <a:schemeClr val="tx1">
                    <a:lumMod val="65000"/>
                    <a:lumOff val="35000"/>
                  </a:schemeClr>
                </a:solidFill>
              </a:rPr>
            </a:br>
            <a:endParaRPr lang="en-US" sz="1100" b="1" dirty="0">
              <a:solidFill>
                <a:schemeClr val="tx1">
                  <a:lumMod val="65000"/>
                  <a:lumOff val="35000"/>
                </a:schemeClr>
              </a:solidFill>
            </a:endParaRPr>
          </a:p>
        </p:txBody>
      </p:sp>
      <p:sp>
        <p:nvSpPr>
          <p:cNvPr id="66" name="Subtitle 5">
            <a:extLst>
              <a:ext uri="{FF2B5EF4-FFF2-40B4-BE49-F238E27FC236}">
                <a16:creationId xmlns:a16="http://schemas.microsoft.com/office/drawing/2014/main" id="{8CE21A5A-DDE6-4A69-A964-07EC2B8C2FD7}"/>
              </a:ext>
            </a:extLst>
          </p:cNvPr>
          <p:cNvSpPr txBox="1">
            <a:spLocks/>
          </p:cNvSpPr>
          <p:nvPr/>
        </p:nvSpPr>
        <p:spPr bwMode="gray">
          <a:xfrm>
            <a:off x="4770209" y="5097618"/>
            <a:ext cx="1311352"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dirty="0">
                <a:solidFill>
                  <a:schemeClr val="bg1">
                    <a:lumMod val="50000"/>
                  </a:schemeClr>
                </a:solidFill>
              </a:rPr>
              <a:t>Each Trait Owner will trigger the RR for its own traits from its VC system</a:t>
            </a:r>
          </a:p>
          <a:p>
            <a:r>
              <a:rPr lang="en-US" sz="1200" dirty="0">
                <a:solidFill>
                  <a:schemeClr val="bg1">
                    <a:lumMod val="50000"/>
                  </a:schemeClr>
                </a:solidFill>
              </a:rPr>
              <a:t>No RR data will be sent to ITS</a:t>
            </a:r>
          </a:p>
        </p:txBody>
      </p:sp>
      <p:pic>
        <p:nvPicPr>
          <p:cNvPr id="67" name="Picture 66">
            <a:extLst>
              <a:ext uri="{FF2B5EF4-FFF2-40B4-BE49-F238E27FC236}">
                <a16:creationId xmlns:a16="http://schemas.microsoft.com/office/drawing/2014/main" id="{07197965-CBC2-4023-B315-D2957F5A113F}"/>
              </a:ext>
            </a:extLst>
          </p:cNvPr>
          <p:cNvPicPr>
            <a:picLocks noChangeAspect="1"/>
          </p:cNvPicPr>
          <p:nvPr/>
        </p:nvPicPr>
        <p:blipFill>
          <a:blip r:embed="rId5"/>
          <a:stretch>
            <a:fillRect/>
          </a:stretch>
        </p:blipFill>
        <p:spPr>
          <a:xfrm>
            <a:off x="4770209" y="4572971"/>
            <a:ext cx="562163" cy="562163"/>
          </a:xfrm>
          <a:prstGeom prst="rect">
            <a:avLst/>
          </a:prstGeom>
        </p:spPr>
      </p:pic>
      <p:sp>
        <p:nvSpPr>
          <p:cNvPr id="73" name="Subtitle 5">
            <a:extLst>
              <a:ext uri="{FF2B5EF4-FFF2-40B4-BE49-F238E27FC236}">
                <a16:creationId xmlns:a16="http://schemas.microsoft.com/office/drawing/2014/main" id="{C3A370EF-E7A4-402B-BDC6-EBCC01F9EB8B}"/>
              </a:ext>
            </a:extLst>
          </p:cNvPr>
          <p:cNvSpPr txBox="1">
            <a:spLocks/>
          </p:cNvSpPr>
          <p:nvPr/>
        </p:nvSpPr>
        <p:spPr bwMode="gray">
          <a:xfrm>
            <a:off x="6419109" y="3512285"/>
            <a:ext cx="151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lvl="0">
              <a:spcBef>
                <a:spcPts val="0"/>
              </a:spcBef>
              <a:spcAft>
                <a:spcPts val="0"/>
              </a:spcAft>
            </a:pPr>
            <a:r>
              <a:rPr lang="en-US" sz="1100" b="1" dirty="0">
                <a:solidFill>
                  <a:srgbClr val="000000">
                    <a:lumMod val="65000"/>
                    <a:lumOff val="35000"/>
                  </a:srgbClr>
                </a:solidFill>
              </a:rPr>
              <a:t>Single volume: </a:t>
            </a:r>
            <a:r>
              <a:rPr lang="en-US" sz="1050" dirty="0">
                <a:solidFill>
                  <a:srgbClr val="000000">
                    <a:lumMod val="65000"/>
                    <a:lumOff val="35000"/>
                  </a:srgbClr>
                </a:solidFill>
              </a:rPr>
              <a:t>ROL is adjusted for the virtual “single volume” trait</a:t>
            </a:r>
          </a:p>
          <a:p>
            <a:pPr lvl="0">
              <a:spcBef>
                <a:spcPts val="0"/>
              </a:spcBef>
              <a:spcAft>
                <a:spcPts val="0"/>
              </a:spcAft>
            </a:pPr>
            <a:endParaRPr lang="en-US" sz="1050" dirty="0">
              <a:solidFill>
                <a:srgbClr val="000000">
                  <a:lumMod val="65000"/>
                  <a:lumOff val="35000"/>
                </a:srgbClr>
              </a:solidFill>
            </a:endParaRPr>
          </a:p>
          <a:p>
            <a:pPr>
              <a:spcBef>
                <a:spcPts val="0"/>
              </a:spcBef>
              <a:spcAft>
                <a:spcPts val="0"/>
              </a:spcAft>
            </a:pPr>
            <a:r>
              <a:rPr lang="en-US" sz="1050" b="1" dirty="0">
                <a:solidFill>
                  <a:schemeClr val="tx1">
                    <a:lumMod val="65000"/>
                    <a:lumOff val="35000"/>
                  </a:schemeClr>
                </a:solidFill>
              </a:rPr>
              <a:t>Only Consortium Users can approve ROL Adjustments</a:t>
            </a:r>
          </a:p>
        </p:txBody>
      </p:sp>
      <p:sp>
        <p:nvSpPr>
          <p:cNvPr id="84" name="Subtitle 5">
            <a:extLst>
              <a:ext uri="{FF2B5EF4-FFF2-40B4-BE49-F238E27FC236}">
                <a16:creationId xmlns:a16="http://schemas.microsoft.com/office/drawing/2014/main" id="{E5E2AAC5-169F-483F-8365-0C8A25014FA8}"/>
              </a:ext>
            </a:extLst>
          </p:cNvPr>
          <p:cNvSpPr txBox="1">
            <a:spLocks/>
          </p:cNvSpPr>
          <p:nvPr/>
        </p:nvSpPr>
        <p:spPr bwMode="gray">
          <a:xfrm>
            <a:off x="8298714" y="3506783"/>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dirty="0">
                <a:solidFill>
                  <a:schemeClr val="tx1">
                    <a:lumMod val="65000"/>
                    <a:lumOff val="35000"/>
                  </a:schemeClr>
                </a:solidFill>
              </a:rPr>
              <a:t>Service Fee Calculation will continue being part of ITS</a:t>
            </a:r>
            <a:r>
              <a:rPr lang="en-US" sz="1100" dirty="0">
                <a:solidFill>
                  <a:schemeClr val="tx1">
                    <a:lumMod val="65000"/>
                    <a:lumOff val="35000"/>
                  </a:schemeClr>
                </a:solidFill>
              </a:rPr>
              <a:t>, as the Consortium will be responsible for paying it to the PODs.</a:t>
            </a:r>
          </a:p>
        </p:txBody>
      </p:sp>
      <p:pic>
        <p:nvPicPr>
          <p:cNvPr id="91" name="Picture 90">
            <a:extLst>
              <a:ext uri="{FF2B5EF4-FFF2-40B4-BE49-F238E27FC236}">
                <a16:creationId xmlns:a16="http://schemas.microsoft.com/office/drawing/2014/main" id="{FA78A47D-477C-4872-820D-52D7542215C7}"/>
              </a:ext>
            </a:extLst>
          </p:cNvPr>
          <p:cNvPicPr>
            <a:picLocks noChangeAspect="1"/>
          </p:cNvPicPr>
          <p:nvPr/>
        </p:nvPicPr>
        <p:blipFill>
          <a:blip r:embed="rId5"/>
          <a:stretch>
            <a:fillRect/>
          </a:stretch>
        </p:blipFill>
        <p:spPr>
          <a:xfrm>
            <a:off x="8298714" y="4774781"/>
            <a:ext cx="562163" cy="562163"/>
          </a:xfrm>
          <a:prstGeom prst="rect">
            <a:avLst/>
          </a:prstGeom>
        </p:spPr>
      </p:pic>
      <p:sp>
        <p:nvSpPr>
          <p:cNvPr id="92" name="Subtitle 5">
            <a:extLst>
              <a:ext uri="{FF2B5EF4-FFF2-40B4-BE49-F238E27FC236}">
                <a16:creationId xmlns:a16="http://schemas.microsoft.com/office/drawing/2014/main" id="{F8A90949-BF59-49FF-8A61-82E5CC62CD84}"/>
              </a:ext>
            </a:extLst>
          </p:cNvPr>
          <p:cNvSpPr txBox="1">
            <a:spLocks/>
          </p:cNvSpPr>
          <p:nvPr/>
        </p:nvSpPr>
        <p:spPr bwMode="gray">
          <a:xfrm>
            <a:off x="8273309" y="5379430"/>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dirty="0">
                <a:solidFill>
                  <a:schemeClr val="tx1">
                    <a:lumMod val="65000"/>
                    <a:lumOff val="35000"/>
                  </a:schemeClr>
                </a:solidFill>
              </a:rPr>
              <a:t>Service Fee Payment will be processed by the Consortium’s ERP</a:t>
            </a:r>
          </a:p>
        </p:txBody>
      </p:sp>
    </p:spTree>
    <p:extLst>
      <p:ext uri="{BB962C8B-B14F-4D97-AF65-F5344CB8AC3E}">
        <p14:creationId xmlns:p14="http://schemas.microsoft.com/office/powerpoint/2010/main" val="1590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a:t>Legally Saved Seeds</a:t>
            </a:r>
          </a:p>
        </p:txBody>
      </p:sp>
      <p:sp>
        <p:nvSpPr>
          <p:cNvPr id="3" name="Footer Placeholder 2"/>
          <p:cNvSpPr>
            <a:spLocks noGrp="1"/>
          </p:cNvSpPr>
          <p:nvPr>
            <p:ph type="ftr" sz="quarter" idx="11"/>
          </p:nvPr>
        </p:nvSpPr>
        <p:spPr bwMode="gray"/>
        <p:txBody>
          <a:bodyPr/>
          <a:lstStyle/>
          <a:p>
            <a:r>
              <a:rPr lang="en-US"/>
              <a:t>/// Bayer 16:9 Template /// June 2018</a:t>
            </a:r>
          </a:p>
        </p:txBody>
      </p:sp>
      <p:sp>
        <p:nvSpPr>
          <p:cNvPr id="4" name="Slide Number Placeholder 3"/>
          <p:cNvSpPr>
            <a:spLocks noGrp="1"/>
          </p:cNvSpPr>
          <p:nvPr>
            <p:ph type="sldNum" sz="quarter" idx="12"/>
          </p:nvPr>
        </p:nvSpPr>
        <p:spPr bwMode="gray"/>
        <p:txBody>
          <a:bodyPr/>
          <a:lstStyle/>
          <a:p>
            <a:fld id="{EEAD9179-7A6B-4268-BEB2-F3B8EB06115B}" type="slidenum">
              <a:rPr lang="en-US" smtClean="0"/>
              <a:pPr/>
              <a:t>31</a:t>
            </a:fld>
            <a:endParaRPr lang="en-US"/>
          </a:p>
        </p:txBody>
      </p:sp>
      <p:sp>
        <p:nvSpPr>
          <p:cNvPr id="9" name="Subtitle 8"/>
          <p:cNvSpPr>
            <a:spLocks noGrp="1"/>
          </p:cNvSpPr>
          <p:nvPr>
            <p:ph type="subTitle" idx="1"/>
          </p:nvPr>
        </p:nvSpPr>
        <p:spPr bwMode="gray">
          <a:xfrm>
            <a:off x="1666568" y="2134650"/>
            <a:ext cx="4735622" cy="720000"/>
          </a:xfrm>
        </p:spPr>
        <p:txBody>
          <a:bodyPr/>
          <a:lstStyle/>
          <a:p>
            <a:r>
              <a:rPr lang="en-US"/>
              <a:t>Multi-Trait and Industry System Assessment</a:t>
            </a:r>
          </a:p>
        </p:txBody>
      </p:sp>
    </p:spTree>
    <p:extLst>
      <p:ext uri="{BB962C8B-B14F-4D97-AF65-F5344CB8AC3E}">
        <p14:creationId xmlns:p14="http://schemas.microsoft.com/office/powerpoint/2010/main" val="384199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hevron 114">
            <a:extLst>
              <a:ext uri="{FF2B5EF4-FFF2-40B4-BE49-F238E27FC236}">
                <a16:creationId xmlns:a16="http://schemas.microsoft.com/office/drawing/2014/main" id="{3174673A-37EA-F344-A9D6-8EC42C4F322A}"/>
              </a:ext>
            </a:extLst>
          </p:cNvPr>
          <p:cNvSpPr/>
          <p:nvPr/>
        </p:nvSpPr>
        <p:spPr bwMode="gray">
          <a:xfrm>
            <a:off x="4840287" y="1475610"/>
            <a:ext cx="2664000" cy="97242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Chevron 113">
            <a:extLst>
              <a:ext uri="{FF2B5EF4-FFF2-40B4-BE49-F238E27FC236}">
                <a16:creationId xmlns:a16="http://schemas.microsoft.com/office/drawing/2014/main" id="{352C391A-FCB7-0E41-9166-7CE291D2E2C7}"/>
              </a:ext>
            </a:extLst>
          </p:cNvPr>
          <p:cNvSpPr/>
          <p:nvPr/>
        </p:nvSpPr>
        <p:spPr bwMode="gray">
          <a:xfrm>
            <a:off x="2798454" y="1475610"/>
            <a:ext cx="2529549"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8A6FDC30-50D7-494A-BD7D-9B764911C4B3}"/>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14" name="Title 1">
            <a:extLst>
              <a:ext uri="{FF2B5EF4-FFF2-40B4-BE49-F238E27FC236}">
                <a16:creationId xmlns:a16="http://schemas.microsoft.com/office/drawing/2014/main" id="{AEB2DF59-A15C-2648-8F1F-B911AC45E4BD}"/>
              </a:ext>
            </a:extLst>
          </p:cNvPr>
          <p:cNvSpPr>
            <a:spLocks noGrp="1"/>
          </p:cNvSpPr>
          <p:nvPr>
            <p:ph type="title"/>
          </p:nvPr>
        </p:nvSpPr>
        <p:spPr>
          <a:xfrm>
            <a:off x="981821" y="132775"/>
            <a:ext cx="10798460" cy="864000"/>
          </a:xfrm>
        </p:spPr>
        <p:txBody>
          <a:bodyPr/>
          <a:lstStyle/>
          <a:p>
            <a:r>
              <a:rPr lang="en-US" b="1">
                <a:solidFill>
                  <a:srgbClr val="0070C0"/>
                </a:solidFill>
              </a:rPr>
              <a:t>Legally Saved Seeds</a:t>
            </a:r>
          </a:p>
        </p:txBody>
      </p:sp>
      <p:sp>
        <p:nvSpPr>
          <p:cNvPr id="21" name="Subtitle 30">
            <a:extLst>
              <a:ext uri="{FF2B5EF4-FFF2-40B4-BE49-F238E27FC236}">
                <a16:creationId xmlns:a16="http://schemas.microsoft.com/office/drawing/2014/main" id="{E291B4F6-4C5A-DF49-8237-4061C76D6CA0}"/>
              </a:ext>
            </a:extLst>
          </p:cNvPr>
          <p:cNvSpPr>
            <a:spLocks noGrp="1"/>
          </p:cNvSpPr>
          <p:nvPr>
            <p:ph type="subTitle" idx="13"/>
          </p:nvPr>
        </p:nvSpPr>
        <p:spPr>
          <a:xfrm>
            <a:off x="981820" y="980984"/>
            <a:ext cx="6228000" cy="252000"/>
          </a:xfrm>
        </p:spPr>
        <p:txBody>
          <a:bodyPr/>
          <a:lstStyle/>
          <a:p>
            <a:r>
              <a:rPr lang="en-US" sz="1200">
                <a:solidFill>
                  <a:srgbClr val="00A5E2"/>
                </a:solidFill>
              </a:rPr>
              <a:t>Prerequisites: Customer Master Data, ITS User, LSS Parameters, Sales Parameters, Grower Master Data, GLA (Grower Licensing Agreement)</a:t>
            </a:r>
          </a:p>
        </p:txBody>
      </p:sp>
      <p:pic>
        <p:nvPicPr>
          <p:cNvPr id="44" name="Picture 43" descr="A close up of a logo&#10;&#10;Description automatically generated">
            <a:extLst>
              <a:ext uri="{FF2B5EF4-FFF2-40B4-BE49-F238E27FC236}">
                <a16:creationId xmlns:a16="http://schemas.microsoft.com/office/drawing/2014/main" id="{C8FCFD0B-ADA0-1E49-B376-976141F47FF4}"/>
              </a:ext>
            </a:extLst>
          </p:cNvPr>
          <p:cNvPicPr>
            <a:picLocks noChangeAspect="1"/>
          </p:cNvPicPr>
          <p:nvPr/>
        </p:nvPicPr>
        <p:blipFill>
          <a:blip r:embed="rId3"/>
          <a:stretch>
            <a:fillRect/>
          </a:stretch>
        </p:blipFill>
        <p:spPr>
          <a:xfrm>
            <a:off x="1060018" y="3606621"/>
            <a:ext cx="268952" cy="268952"/>
          </a:xfrm>
          <a:prstGeom prst="rect">
            <a:avLst/>
          </a:prstGeom>
        </p:spPr>
      </p:pic>
      <p:sp>
        <p:nvSpPr>
          <p:cNvPr id="39" name="Pentagon 38">
            <a:extLst>
              <a:ext uri="{FF2B5EF4-FFF2-40B4-BE49-F238E27FC236}">
                <a16:creationId xmlns:a16="http://schemas.microsoft.com/office/drawing/2014/main" id="{57E28480-92CD-2B44-ACEA-D086A9996656}"/>
              </a:ext>
            </a:extLst>
          </p:cNvPr>
          <p:cNvSpPr/>
          <p:nvPr/>
        </p:nvSpPr>
        <p:spPr bwMode="gray">
          <a:xfrm>
            <a:off x="982478" y="1475609"/>
            <a:ext cx="2304185" cy="972423"/>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ubtitle 5">
            <a:extLst>
              <a:ext uri="{FF2B5EF4-FFF2-40B4-BE49-F238E27FC236}">
                <a16:creationId xmlns:a16="http://schemas.microsoft.com/office/drawing/2014/main" id="{6B9A3ABA-00A3-0545-9724-865AEE66142C}"/>
              </a:ext>
            </a:extLst>
          </p:cNvPr>
          <p:cNvSpPr txBox="1">
            <a:spLocks/>
          </p:cNvSpPr>
          <p:nvPr/>
        </p:nvSpPr>
        <p:spPr bwMode="gray">
          <a:xfrm>
            <a:off x="30781" y="2543028"/>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FFC000"/>
                </a:solidFill>
              </a:rPr>
              <a:t>AS IS</a:t>
            </a:r>
            <a:endParaRPr lang="en-US">
              <a:solidFill>
                <a:srgbClr val="FFC000"/>
              </a:solidFill>
            </a:endParaRPr>
          </a:p>
        </p:txBody>
      </p:sp>
      <p:sp>
        <p:nvSpPr>
          <p:cNvPr id="53" name="Subtitle 5">
            <a:extLst>
              <a:ext uri="{FF2B5EF4-FFF2-40B4-BE49-F238E27FC236}">
                <a16:creationId xmlns:a16="http://schemas.microsoft.com/office/drawing/2014/main" id="{C7797FBC-1D59-A246-BC12-1F7F0DFA48FC}"/>
              </a:ext>
            </a:extLst>
          </p:cNvPr>
          <p:cNvSpPr txBox="1">
            <a:spLocks/>
          </p:cNvSpPr>
          <p:nvPr/>
        </p:nvSpPr>
        <p:spPr bwMode="gray">
          <a:xfrm>
            <a:off x="3367210" y="1553205"/>
            <a:ext cx="1691612"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LSS Bank Slip Generation</a:t>
            </a:r>
            <a:endParaRPr lang="en-US" sz="1200">
              <a:solidFill>
                <a:srgbClr val="FFFFCC"/>
              </a:solidFill>
            </a:endParaRPr>
          </a:p>
        </p:txBody>
      </p:sp>
      <p:sp>
        <p:nvSpPr>
          <p:cNvPr id="54" name="Subtitle 5">
            <a:extLst>
              <a:ext uri="{FF2B5EF4-FFF2-40B4-BE49-F238E27FC236}">
                <a16:creationId xmlns:a16="http://schemas.microsoft.com/office/drawing/2014/main" id="{17034DD8-2CB0-FF4B-91C1-D92603962140}"/>
              </a:ext>
            </a:extLst>
          </p:cNvPr>
          <p:cNvSpPr txBox="1">
            <a:spLocks/>
          </p:cNvSpPr>
          <p:nvPr/>
        </p:nvSpPr>
        <p:spPr bwMode="gray">
          <a:xfrm>
            <a:off x="3382006" y="1910215"/>
            <a:ext cx="1667939"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ITS integrates with the bank and generates a bank slip to be paid by the Grower</a:t>
            </a:r>
          </a:p>
        </p:txBody>
      </p:sp>
      <p:sp>
        <p:nvSpPr>
          <p:cNvPr id="62" name="Subtitle 5">
            <a:extLst>
              <a:ext uri="{FF2B5EF4-FFF2-40B4-BE49-F238E27FC236}">
                <a16:creationId xmlns:a16="http://schemas.microsoft.com/office/drawing/2014/main" id="{A13228A6-9CBC-5848-9F4F-EDEE5B0FD41A}"/>
              </a:ext>
            </a:extLst>
          </p:cNvPr>
          <p:cNvSpPr txBox="1">
            <a:spLocks/>
          </p:cNvSpPr>
          <p:nvPr/>
        </p:nvSpPr>
        <p:spPr bwMode="gray">
          <a:xfrm>
            <a:off x="1367027" y="2527410"/>
            <a:ext cx="1548000" cy="43034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LSS Sales have only one trait and from the same Trait Owner</a:t>
            </a:r>
            <a:endParaRPr lang="en-US" sz="1200">
              <a:solidFill>
                <a:schemeClr val="tx1">
                  <a:lumMod val="65000"/>
                  <a:lumOff val="35000"/>
                </a:schemeClr>
              </a:solidFill>
            </a:endParaRPr>
          </a:p>
        </p:txBody>
      </p:sp>
      <p:sp>
        <p:nvSpPr>
          <p:cNvPr id="63" name="Subtitle 5">
            <a:extLst>
              <a:ext uri="{FF2B5EF4-FFF2-40B4-BE49-F238E27FC236}">
                <a16:creationId xmlns:a16="http://schemas.microsoft.com/office/drawing/2014/main" id="{85961F3A-83BA-2B4D-96B4-594E26E1D608}"/>
              </a:ext>
            </a:extLst>
          </p:cNvPr>
          <p:cNvSpPr txBox="1">
            <a:spLocks/>
          </p:cNvSpPr>
          <p:nvPr/>
        </p:nvSpPr>
        <p:spPr bwMode="gray">
          <a:xfrm>
            <a:off x="3443814" y="2527410"/>
            <a:ext cx="151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LSS Bank Slip for only one trait and from the same Trait Owner</a:t>
            </a:r>
            <a:endParaRPr lang="en-US" sz="1200">
              <a:solidFill>
                <a:schemeClr val="tx1">
                  <a:lumMod val="65000"/>
                  <a:lumOff val="35000"/>
                </a:schemeClr>
              </a:solidFill>
            </a:endParaRPr>
          </a:p>
        </p:txBody>
      </p:sp>
      <p:sp>
        <p:nvSpPr>
          <p:cNvPr id="64" name="Subtitle 5">
            <a:extLst>
              <a:ext uri="{FF2B5EF4-FFF2-40B4-BE49-F238E27FC236}">
                <a16:creationId xmlns:a16="http://schemas.microsoft.com/office/drawing/2014/main" id="{0B8155E7-7779-B04F-B435-BA92F7DAEBD9}"/>
              </a:ext>
            </a:extLst>
          </p:cNvPr>
          <p:cNvSpPr txBox="1">
            <a:spLocks/>
          </p:cNvSpPr>
          <p:nvPr/>
        </p:nvSpPr>
        <p:spPr bwMode="gray">
          <a:xfrm>
            <a:off x="5422299" y="2527410"/>
            <a:ext cx="1800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LSS Payments refer to only one trait and from the same Trait Owner</a:t>
            </a:r>
            <a:endParaRPr lang="en-US" sz="1200">
              <a:solidFill>
                <a:schemeClr val="tx1">
                  <a:lumMod val="65000"/>
                  <a:lumOff val="35000"/>
                </a:schemeClr>
              </a:solidFill>
            </a:endParaRPr>
          </a:p>
        </p:txBody>
      </p:sp>
      <p:sp>
        <p:nvSpPr>
          <p:cNvPr id="71" name="Subtitle 5">
            <a:extLst>
              <a:ext uri="{FF2B5EF4-FFF2-40B4-BE49-F238E27FC236}">
                <a16:creationId xmlns:a16="http://schemas.microsoft.com/office/drawing/2014/main" id="{5EC5C487-0037-6A44-85CA-5BAA0E1F9055}"/>
              </a:ext>
            </a:extLst>
          </p:cNvPr>
          <p:cNvSpPr txBox="1">
            <a:spLocks/>
          </p:cNvSpPr>
          <p:nvPr/>
        </p:nvSpPr>
        <p:spPr bwMode="gray">
          <a:xfrm>
            <a:off x="30781" y="3582982"/>
            <a:ext cx="778787"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lgn="r"/>
            <a:r>
              <a:rPr lang="en-US" b="1">
                <a:solidFill>
                  <a:srgbClr val="66B512"/>
                </a:solidFill>
              </a:rPr>
              <a:t>TO BE</a:t>
            </a:r>
            <a:endParaRPr lang="en-US">
              <a:solidFill>
                <a:srgbClr val="66B512"/>
              </a:solidFill>
            </a:endParaRPr>
          </a:p>
        </p:txBody>
      </p:sp>
      <p:pic>
        <p:nvPicPr>
          <p:cNvPr id="72" name="Picture 71">
            <a:extLst>
              <a:ext uri="{FF2B5EF4-FFF2-40B4-BE49-F238E27FC236}">
                <a16:creationId xmlns:a16="http://schemas.microsoft.com/office/drawing/2014/main" id="{98F50BA5-15F6-0240-81B7-19E32C492881}"/>
              </a:ext>
            </a:extLst>
          </p:cNvPr>
          <p:cNvPicPr>
            <a:picLocks noChangeAspect="1"/>
          </p:cNvPicPr>
          <p:nvPr/>
        </p:nvPicPr>
        <p:blipFill>
          <a:blip r:embed="rId4"/>
          <a:stretch>
            <a:fillRect/>
          </a:stretch>
        </p:blipFill>
        <p:spPr>
          <a:xfrm>
            <a:off x="3131738" y="2543028"/>
            <a:ext cx="264836" cy="264836"/>
          </a:xfrm>
          <a:prstGeom prst="rect">
            <a:avLst/>
          </a:prstGeom>
        </p:spPr>
      </p:pic>
      <p:pic>
        <p:nvPicPr>
          <p:cNvPr id="73" name="Picture 72">
            <a:extLst>
              <a:ext uri="{FF2B5EF4-FFF2-40B4-BE49-F238E27FC236}">
                <a16:creationId xmlns:a16="http://schemas.microsoft.com/office/drawing/2014/main" id="{9BCAE62C-FEF9-654B-86FF-B67DAB6A144E}"/>
              </a:ext>
            </a:extLst>
          </p:cNvPr>
          <p:cNvPicPr>
            <a:picLocks noChangeAspect="1"/>
          </p:cNvPicPr>
          <p:nvPr/>
        </p:nvPicPr>
        <p:blipFill>
          <a:blip r:embed="rId4"/>
          <a:stretch>
            <a:fillRect/>
          </a:stretch>
        </p:blipFill>
        <p:spPr>
          <a:xfrm>
            <a:off x="5108510" y="2543028"/>
            <a:ext cx="264836" cy="264836"/>
          </a:xfrm>
          <a:prstGeom prst="rect">
            <a:avLst/>
          </a:prstGeom>
        </p:spPr>
      </p:pic>
      <p:pic>
        <p:nvPicPr>
          <p:cNvPr id="76" name="Picture 75">
            <a:extLst>
              <a:ext uri="{FF2B5EF4-FFF2-40B4-BE49-F238E27FC236}">
                <a16:creationId xmlns:a16="http://schemas.microsoft.com/office/drawing/2014/main" id="{1D6BDDF7-D598-5F4E-948B-FB8885FF0F59}"/>
              </a:ext>
            </a:extLst>
          </p:cNvPr>
          <p:cNvPicPr>
            <a:picLocks noChangeAspect="1"/>
          </p:cNvPicPr>
          <p:nvPr/>
        </p:nvPicPr>
        <p:blipFill>
          <a:blip r:embed="rId4"/>
          <a:stretch>
            <a:fillRect/>
          </a:stretch>
        </p:blipFill>
        <p:spPr>
          <a:xfrm>
            <a:off x="1060018" y="2543028"/>
            <a:ext cx="264836" cy="264836"/>
          </a:xfrm>
          <a:prstGeom prst="rect">
            <a:avLst/>
          </a:prstGeom>
        </p:spPr>
      </p:pic>
      <p:sp>
        <p:nvSpPr>
          <p:cNvPr id="78" name="Subtitle 5">
            <a:extLst>
              <a:ext uri="{FF2B5EF4-FFF2-40B4-BE49-F238E27FC236}">
                <a16:creationId xmlns:a16="http://schemas.microsoft.com/office/drawing/2014/main" id="{5B93C7B9-1053-BC4B-BA03-B5D53810B9EF}"/>
              </a:ext>
            </a:extLst>
          </p:cNvPr>
          <p:cNvSpPr txBox="1">
            <a:spLocks/>
          </p:cNvSpPr>
          <p:nvPr/>
        </p:nvSpPr>
        <p:spPr bwMode="gray">
          <a:xfrm>
            <a:off x="1081879" y="1553205"/>
            <a:ext cx="2118997" cy="235974"/>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rgbClr val="FFFFCC"/>
                </a:solidFill>
              </a:rPr>
              <a:t>LSS Sale Registration</a:t>
            </a:r>
            <a:endParaRPr lang="en-US" sz="1200" dirty="0">
              <a:solidFill>
                <a:srgbClr val="FFFFCC"/>
              </a:solidFill>
            </a:endParaRPr>
          </a:p>
        </p:txBody>
      </p:sp>
      <p:sp>
        <p:nvSpPr>
          <p:cNvPr id="79" name="Subtitle 5">
            <a:extLst>
              <a:ext uri="{FF2B5EF4-FFF2-40B4-BE49-F238E27FC236}">
                <a16:creationId xmlns:a16="http://schemas.microsoft.com/office/drawing/2014/main" id="{F59EC4B6-EB2A-2645-A488-E0E3943A37F4}"/>
              </a:ext>
            </a:extLst>
          </p:cNvPr>
          <p:cNvSpPr txBox="1">
            <a:spLocks/>
          </p:cNvSpPr>
          <p:nvPr/>
        </p:nvSpPr>
        <p:spPr bwMode="gray">
          <a:xfrm>
            <a:off x="1095012" y="1765075"/>
            <a:ext cx="170176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User register / cancel a LSS sale and issues a bank slip to a grower</a:t>
            </a:r>
          </a:p>
        </p:txBody>
      </p:sp>
      <p:sp>
        <p:nvSpPr>
          <p:cNvPr id="80" name="Subtitle 5">
            <a:extLst>
              <a:ext uri="{FF2B5EF4-FFF2-40B4-BE49-F238E27FC236}">
                <a16:creationId xmlns:a16="http://schemas.microsoft.com/office/drawing/2014/main" id="{70202630-58B5-424D-AB47-13CBAB860E39}"/>
              </a:ext>
            </a:extLst>
          </p:cNvPr>
          <p:cNvSpPr txBox="1">
            <a:spLocks/>
          </p:cNvSpPr>
          <p:nvPr/>
        </p:nvSpPr>
        <p:spPr bwMode="gray">
          <a:xfrm>
            <a:off x="5404929" y="1553205"/>
            <a:ext cx="1946216" cy="179546"/>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rgbClr val="FFFFCC"/>
                </a:solidFill>
              </a:rPr>
              <a:t>LSS Payment</a:t>
            </a:r>
            <a:endParaRPr lang="en-US" sz="1200" dirty="0">
              <a:solidFill>
                <a:srgbClr val="FFFFCC"/>
              </a:solidFill>
            </a:endParaRPr>
          </a:p>
        </p:txBody>
      </p:sp>
      <p:sp>
        <p:nvSpPr>
          <p:cNvPr id="81" name="Subtitle 5">
            <a:extLst>
              <a:ext uri="{FF2B5EF4-FFF2-40B4-BE49-F238E27FC236}">
                <a16:creationId xmlns:a16="http://schemas.microsoft.com/office/drawing/2014/main" id="{DBACFDEC-DD51-824B-B62F-079ADD30E8D2}"/>
              </a:ext>
            </a:extLst>
          </p:cNvPr>
          <p:cNvSpPr txBox="1">
            <a:spLocks/>
          </p:cNvSpPr>
          <p:nvPr/>
        </p:nvSpPr>
        <p:spPr bwMode="gray">
          <a:xfrm>
            <a:off x="5404929" y="1765075"/>
            <a:ext cx="1792762" cy="431238"/>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Accounts Receivable User updates the payment status of a LSS sale</a:t>
            </a:r>
          </a:p>
        </p:txBody>
      </p:sp>
      <p:cxnSp>
        <p:nvCxnSpPr>
          <p:cNvPr id="86" name="Straight Connector 85">
            <a:extLst>
              <a:ext uri="{FF2B5EF4-FFF2-40B4-BE49-F238E27FC236}">
                <a16:creationId xmlns:a16="http://schemas.microsoft.com/office/drawing/2014/main" id="{B9E384BB-E56F-B049-9C21-565E47808085}"/>
              </a:ext>
            </a:extLst>
          </p:cNvPr>
          <p:cNvCxnSpPr/>
          <p:nvPr/>
        </p:nvCxnSpPr>
        <p:spPr bwMode="gray">
          <a:xfrm>
            <a:off x="1987238" y="340917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F5C4AD-36B6-E647-8EBA-9986DEFB2143}"/>
              </a:ext>
            </a:extLst>
          </p:cNvPr>
          <p:cNvCxnSpPr/>
          <p:nvPr/>
        </p:nvCxnSpPr>
        <p:spPr bwMode="gray">
          <a:xfrm>
            <a:off x="4046025" y="340917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Subtitle 5">
            <a:extLst>
              <a:ext uri="{FF2B5EF4-FFF2-40B4-BE49-F238E27FC236}">
                <a16:creationId xmlns:a16="http://schemas.microsoft.com/office/drawing/2014/main" id="{5DE31160-6A9F-9449-B11C-A7ACBA22BF14}"/>
              </a:ext>
            </a:extLst>
          </p:cNvPr>
          <p:cNvSpPr txBox="1">
            <a:spLocks/>
          </p:cNvSpPr>
          <p:nvPr/>
        </p:nvSpPr>
        <p:spPr bwMode="gray">
          <a:xfrm>
            <a:off x="3443814" y="3585577"/>
            <a:ext cx="1404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lvl="0">
              <a:spcBef>
                <a:spcPts val="0"/>
              </a:spcBef>
              <a:spcAft>
                <a:spcPts val="0"/>
              </a:spcAft>
            </a:pPr>
            <a:r>
              <a:rPr lang="en-US" sz="1200" b="1" dirty="0">
                <a:solidFill>
                  <a:srgbClr val="000000">
                    <a:lumMod val="65000"/>
                    <a:lumOff val="35000"/>
                  </a:srgbClr>
                </a:solidFill>
              </a:rPr>
              <a:t>One LSS Bank Slip issued by the Consortium considering all traits</a:t>
            </a:r>
          </a:p>
        </p:txBody>
      </p:sp>
      <p:pic>
        <p:nvPicPr>
          <p:cNvPr id="95" name="Picture 94" descr="A close up of a logo&#10;&#10;Description automatically generated">
            <a:extLst>
              <a:ext uri="{FF2B5EF4-FFF2-40B4-BE49-F238E27FC236}">
                <a16:creationId xmlns:a16="http://schemas.microsoft.com/office/drawing/2014/main" id="{883F02FD-194A-B145-B189-1F3C563E1397}"/>
              </a:ext>
            </a:extLst>
          </p:cNvPr>
          <p:cNvPicPr>
            <a:picLocks noChangeAspect="1"/>
          </p:cNvPicPr>
          <p:nvPr/>
        </p:nvPicPr>
        <p:blipFill>
          <a:blip r:embed="rId3"/>
          <a:stretch>
            <a:fillRect/>
          </a:stretch>
        </p:blipFill>
        <p:spPr>
          <a:xfrm>
            <a:off x="3131738" y="3606621"/>
            <a:ext cx="268952" cy="268952"/>
          </a:xfrm>
          <a:prstGeom prst="rect">
            <a:avLst/>
          </a:prstGeom>
        </p:spPr>
      </p:pic>
      <p:pic>
        <p:nvPicPr>
          <p:cNvPr id="99" name="Picture 98" descr="A close up of a logo&#10;&#10;Description automatically generated">
            <a:extLst>
              <a:ext uri="{FF2B5EF4-FFF2-40B4-BE49-F238E27FC236}">
                <a16:creationId xmlns:a16="http://schemas.microsoft.com/office/drawing/2014/main" id="{65F50F3E-6EF1-D747-897F-B157E3F7CA09}"/>
              </a:ext>
            </a:extLst>
          </p:cNvPr>
          <p:cNvPicPr>
            <a:picLocks noChangeAspect="1"/>
          </p:cNvPicPr>
          <p:nvPr/>
        </p:nvPicPr>
        <p:blipFill>
          <a:blip r:embed="rId3"/>
          <a:stretch>
            <a:fillRect/>
          </a:stretch>
        </p:blipFill>
        <p:spPr>
          <a:xfrm>
            <a:off x="5108510" y="3606621"/>
            <a:ext cx="268952" cy="268952"/>
          </a:xfrm>
          <a:prstGeom prst="rect">
            <a:avLst/>
          </a:prstGeom>
        </p:spPr>
      </p:pic>
      <p:cxnSp>
        <p:nvCxnSpPr>
          <p:cNvPr id="110" name="Straight Connector 109">
            <a:extLst>
              <a:ext uri="{FF2B5EF4-FFF2-40B4-BE49-F238E27FC236}">
                <a16:creationId xmlns:a16="http://schemas.microsoft.com/office/drawing/2014/main" id="{6287F275-0D3A-8046-AE27-EFD77E2A5503}"/>
              </a:ext>
            </a:extLst>
          </p:cNvPr>
          <p:cNvCxnSpPr/>
          <p:nvPr/>
        </p:nvCxnSpPr>
        <p:spPr bwMode="gray">
          <a:xfrm>
            <a:off x="6168510" y="340917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Subtitle 5">
            <a:extLst>
              <a:ext uri="{FF2B5EF4-FFF2-40B4-BE49-F238E27FC236}">
                <a16:creationId xmlns:a16="http://schemas.microsoft.com/office/drawing/2014/main" id="{D1F50EE3-772E-4022-AFD6-DAF2E4FDCD1E}"/>
              </a:ext>
            </a:extLst>
          </p:cNvPr>
          <p:cNvSpPr txBox="1">
            <a:spLocks/>
          </p:cNvSpPr>
          <p:nvPr/>
        </p:nvSpPr>
        <p:spPr bwMode="gray">
          <a:xfrm>
            <a:off x="1367027" y="3585577"/>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User will need to register LSS sales with different traits in the same sale, from multiple Trait Owners</a:t>
            </a:r>
          </a:p>
        </p:txBody>
      </p:sp>
      <p:pic>
        <p:nvPicPr>
          <p:cNvPr id="46" name="Picture 45">
            <a:extLst>
              <a:ext uri="{FF2B5EF4-FFF2-40B4-BE49-F238E27FC236}">
                <a16:creationId xmlns:a16="http://schemas.microsoft.com/office/drawing/2014/main" id="{CFA7856A-8C82-4666-AA1F-7EEC83430261}"/>
              </a:ext>
            </a:extLst>
          </p:cNvPr>
          <p:cNvPicPr>
            <a:picLocks noChangeAspect="1"/>
          </p:cNvPicPr>
          <p:nvPr/>
        </p:nvPicPr>
        <p:blipFill>
          <a:blip r:embed="rId5"/>
          <a:stretch>
            <a:fillRect/>
          </a:stretch>
        </p:blipFill>
        <p:spPr>
          <a:xfrm>
            <a:off x="1367027" y="4759331"/>
            <a:ext cx="606587" cy="606587"/>
          </a:xfrm>
          <a:prstGeom prst="rect">
            <a:avLst/>
          </a:prstGeom>
        </p:spPr>
      </p:pic>
      <p:sp>
        <p:nvSpPr>
          <p:cNvPr id="47" name="Subtitle 5">
            <a:extLst>
              <a:ext uri="{FF2B5EF4-FFF2-40B4-BE49-F238E27FC236}">
                <a16:creationId xmlns:a16="http://schemas.microsoft.com/office/drawing/2014/main" id="{F900C948-C69C-44DF-AD11-4BE2CF6FF1FB}"/>
              </a:ext>
            </a:extLst>
          </p:cNvPr>
          <p:cNvSpPr txBox="1">
            <a:spLocks/>
          </p:cNvSpPr>
          <p:nvPr/>
        </p:nvSpPr>
        <p:spPr bwMode="gray">
          <a:xfrm>
            <a:off x="1367027" y="5351255"/>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dirty="0">
                <a:solidFill>
                  <a:schemeClr val="bg1">
                    <a:lumMod val="50000"/>
                  </a:schemeClr>
                </a:solidFill>
              </a:rPr>
              <a:t>LSS registration requests must be submitted to the Consortium for approval (to prevent fraud) </a:t>
            </a:r>
          </a:p>
        </p:txBody>
      </p:sp>
      <p:pic>
        <p:nvPicPr>
          <p:cNvPr id="48" name="Picture 47">
            <a:extLst>
              <a:ext uri="{FF2B5EF4-FFF2-40B4-BE49-F238E27FC236}">
                <a16:creationId xmlns:a16="http://schemas.microsoft.com/office/drawing/2014/main" id="{CC8603AD-0E97-4D36-9E80-EC6F5D347568}"/>
              </a:ext>
            </a:extLst>
          </p:cNvPr>
          <p:cNvPicPr>
            <a:picLocks noChangeAspect="1"/>
          </p:cNvPicPr>
          <p:nvPr/>
        </p:nvPicPr>
        <p:blipFill>
          <a:blip r:embed="rId6"/>
          <a:stretch>
            <a:fillRect/>
          </a:stretch>
        </p:blipFill>
        <p:spPr>
          <a:xfrm>
            <a:off x="2141027" y="4769310"/>
            <a:ext cx="562163" cy="562163"/>
          </a:xfrm>
          <a:prstGeom prst="rect">
            <a:avLst/>
          </a:prstGeom>
        </p:spPr>
      </p:pic>
      <p:sp>
        <p:nvSpPr>
          <p:cNvPr id="51" name="Chevron 115">
            <a:extLst>
              <a:ext uri="{FF2B5EF4-FFF2-40B4-BE49-F238E27FC236}">
                <a16:creationId xmlns:a16="http://schemas.microsoft.com/office/drawing/2014/main" id="{C908F2B1-08D2-4879-A081-102317CE2137}"/>
              </a:ext>
            </a:extLst>
          </p:cNvPr>
          <p:cNvSpPr/>
          <p:nvPr/>
        </p:nvSpPr>
        <p:spPr bwMode="gray">
          <a:xfrm>
            <a:off x="7014843" y="1475610"/>
            <a:ext cx="2916000" cy="972422"/>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Subtitle 5">
            <a:extLst>
              <a:ext uri="{FF2B5EF4-FFF2-40B4-BE49-F238E27FC236}">
                <a16:creationId xmlns:a16="http://schemas.microsoft.com/office/drawing/2014/main" id="{6DF32B97-A42E-4B91-AA58-96BC49E69647}"/>
              </a:ext>
            </a:extLst>
          </p:cNvPr>
          <p:cNvSpPr txBox="1">
            <a:spLocks/>
          </p:cNvSpPr>
          <p:nvPr/>
        </p:nvSpPr>
        <p:spPr bwMode="gray">
          <a:xfrm>
            <a:off x="7565090" y="1553205"/>
            <a:ext cx="190800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LSS Revenue Recognition</a:t>
            </a:r>
            <a:endParaRPr lang="en-US" sz="1200">
              <a:solidFill>
                <a:srgbClr val="FFFFCC"/>
              </a:solidFill>
            </a:endParaRPr>
          </a:p>
        </p:txBody>
      </p:sp>
      <p:sp>
        <p:nvSpPr>
          <p:cNvPr id="55" name="Subtitle 5">
            <a:extLst>
              <a:ext uri="{FF2B5EF4-FFF2-40B4-BE49-F238E27FC236}">
                <a16:creationId xmlns:a16="http://schemas.microsoft.com/office/drawing/2014/main" id="{B562753C-BC58-4934-9A7A-A250FE725778}"/>
              </a:ext>
            </a:extLst>
          </p:cNvPr>
          <p:cNvSpPr txBox="1">
            <a:spLocks/>
          </p:cNvSpPr>
          <p:nvPr/>
        </p:nvSpPr>
        <p:spPr bwMode="gray">
          <a:xfrm>
            <a:off x="7563410" y="1747319"/>
            <a:ext cx="1663066"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revenue of trait royalties (collected from Growers) is recognized</a:t>
            </a:r>
          </a:p>
        </p:txBody>
      </p:sp>
      <p:sp>
        <p:nvSpPr>
          <p:cNvPr id="56" name="Subtitle 5">
            <a:extLst>
              <a:ext uri="{FF2B5EF4-FFF2-40B4-BE49-F238E27FC236}">
                <a16:creationId xmlns:a16="http://schemas.microsoft.com/office/drawing/2014/main" id="{6E6A861B-DFE1-4177-A1E1-C69BBBD70A95}"/>
              </a:ext>
            </a:extLst>
          </p:cNvPr>
          <p:cNvSpPr txBox="1">
            <a:spLocks/>
          </p:cNvSpPr>
          <p:nvPr/>
        </p:nvSpPr>
        <p:spPr bwMode="gray">
          <a:xfrm>
            <a:off x="7644974" y="2527410"/>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RR is coupled with ITS and for only one trait</a:t>
            </a:r>
            <a:endParaRPr lang="en-US" sz="1200">
              <a:solidFill>
                <a:schemeClr val="tx1">
                  <a:lumMod val="65000"/>
                  <a:lumOff val="35000"/>
                </a:schemeClr>
              </a:solidFill>
            </a:endParaRPr>
          </a:p>
        </p:txBody>
      </p:sp>
      <p:pic>
        <p:nvPicPr>
          <p:cNvPr id="57" name="Picture 56">
            <a:extLst>
              <a:ext uri="{FF2B5EF4-FFF2-40B4-BE49-F238E27FC236}">
                <a16:creationId xmlns:a16="http://schemas.microsoft.com/office/drawing/2014/main" id="{B12368D4-3EE9-47EB-A959-CBE11181A558}"/>
              </a:ext>
            </a:extLst>
          </p:cNvPr>
          <p:cNvPicPr>
            <a:picLocks noChangeAspect="1"/>
          </p:cNvPicPr>
          <p:nvPr/>
        </p:nvPicPr>
        <p:blipFill>
          <a:blip r:embed="rId4"/>
          <a:stretch>
            <a:fillRect/>
          </a:stretch>
        </p:blipFill>
        <p:spPr>
          <a:xfrm>
            <a:off x="7315251" y="2543028"/>
            <a:ext cx="264836" cy="264836"/>
          </a:xfrm>
          <a:prstGeom prst="rect">
            <a:avLst/>
          </a:prstGeom>
        </p:spPr>
      </p:pic>
      <p:cxnSp>
        <p:nvCxnSpPr>
          <p:cNvPr id="58" name="Straight Connector 57">
            <a:extLst>
              <a:ext uri="{FF2B5EF4-FFF2-40B4-BE49-F238E27FC236}">
                <a16:creationId xmlns:a16="http://schemas.microsoft.com/office/drawing/2014/main" id="{99D41F7C-7F06-4CD2-8B10-670A3CE16210}"/>
              </a:ext>
            </a:extLst>
          </p:cNvPr>
          <p:cNvCxnSpPr/>
          <p:nvPr/>
        </p:nvCxnSpPr>
        <p:spPr bwMode="gray">
          <a:xfrm>
            <a:off x="8265185" y="340917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0" name="Picture 59" descr="A close up of a logo&#10;&#10;Description automatically generated">
            <a:extLst>
              <a:ext uri="{FF2B5EF4-FFF2-40B4-BE49-F238E27FC236}">
                <a16:creationId xmlns:a16="http://schemas.microsoft.com/office/drawing/2014/main" id="{48206A7A-3080-4DD1-9513-69519AFB9054}"/>
              </a:ext>
            </a:extLst>
          </p:cNvPr>
          <p:cNvPicPr>
            <a:picLocks noChangeAspect="1"/>
          </p:cNvPicPr>
          <p:nvPr/>
        </p:nvPicPr>
        <p:blipFill>
          <a:blip r:embed="rId3"/>
          <a:stretch>
            <a:fillRect/>
          </a:stretch>
        </p:blipFill>
        <p:spPr>
          <a:xfrm>
            <a:off x="7315251" y="3606621"/>
            <a:ext cx="268952" cy="268952"/>
          </a:xfrm>
          <a:prstGeom prst="rect">
            <a:avLst/>
          </a:prstGeom>
        </p:spPr>
      </p:pic>
      <p:sp>
        <p:nvSpPr>
          <p:cNvPr id="65" name="Subtitle 5">
            <a:extLst>
              <a:ext uri="{FF2B5EF4-FFF2-40B4-BE49-F238E27FC236}">
                <a16:creationId xmlns:a16="http://schemas.microsoft.com/office/drawing/2014/main" id="{7B309364-4593-428C-8FE7-6BDA066A8C9B}"/>
              </a:ext>
            </a:extLst>
          </p:cNvPr>
          <p:cNvSpPr txBox="1">
            <a:spLocks/>
          </p:cNvSpPr>
          <p:nvPr/>
        </p:nvSpPr>
        <p:spPr bwMode="gray">
          <a:xfrm>
            <a:off x="7644974" y="3585577"/>
            <a:ext cx="1800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100" b="1">
                <a:solidFill>
                  <a:schemeClr val="tx1">
                    <a:lumMod val="65000"/>
                    <a:lumOff val="35000"/>
                  </a:schemeClr>
                </a:solidFill>
              </a:rPr>
              <a:t>RR will be totally decoupled from ITS, so that ITS does not integrate directly with the Trait Owner’s ERP</a:t>
            </a:r>
            <a:br>
              <a:rPr lang="en-US" sz="1100" b="1">
                <a:solidFill>
                  <a:schemeClr val="tx1">
                    <a:lumMod val="65000"/>
                    <a:lumOff val="35000"/>
                  </a:schemeClr>
                </a:solidFill>
              </a:rPr>
            </a:br>
            <a:endParaRPr lang="en-US" sz="1100" b="1">
              <a:solidFill>
                <a:schemeClr val="tx1">
                  <a:lumMod val="65000"/>
                  <a:lumOff val="35000"/>
                </a:schemeClr>
              </a:solidFill>
            </a:endParaRPr>
          </a:p>
        </p:txBody>
      </p:sp>
      <p:sp>
        <p:nvSpPr>
          <p:cNvPr id="66" name="Subtitle 5">
            <a:extLst>
              <a:ext uri="{FF2B5EF4-FFF2-40B4-BE49-F238E27FC236}">
                <a16:creationId xmlns:a16="http://schemas.microsoft.com/office/drawing/2014/main" id="{6435402E-C991-4595-8C9C-A59522B77165}"/>
              </a:ext>
            </a:extLst>
          </p:cNvPr>
          <p:cNvSpPr txBox="1">
            <a:spLocks/>
          </p:cNvSpPr>
          <p:nvPr/>
        </p:nvSpPr>
        <p:spPr bwMode="gray">
          <a:xfrm>
            <a:off x="7644974" y="5058173"/>
            <a:ext cx="173562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a:solidFill>
                  <a:schemeClr val="bg1">
                    <a:lumMod val="50000"/>
                  </a:schemeClr>
                </a:solidFill>
              </a:rPr>
              <a:t>Each Trait Owner will trigger the RR for its own traits from its VC system</a:t>
            </a:r>
          </a:p>
          <a:p>
            <a:r>
              <a:rPr lang="en-US" sz="1200">
                <a:solidFill>
                  <a:schemeClr val="bg1">
                    <a:lumMod val="50000"/>
                  </a:schemeClr>
                </a:solidFill>
              </a:rPr>
              <a:t>No RR data will </a:t>
            </a:r>
            <a:br>
              <a:rPr lang="en-US" sz="1200">
                <a:solidFill>
                  <a:schemeClr val="bg1">
                    <a:lumMod val="50000"/>
                  </a:schemeClr>
                </a:solidFill>
              </a:rPr>
            </a:br>
            <a:r>
              <a:rPr lang="en-US" sz="1200">
                <a:solidFill>
                  <a:schemeClr val="bg1">
                    <a:lumMod val="50000"/>
                  </a:schemeClr>
                </a:solidFill>
              </a:rPr>
              <a:t>be sent to ITS</a:t>
            </a:r>
          </a:p>
        </p:txBody>
      </p:sp>
      <p:pic>
        <p:nvPicPr>
          <p:cNvPr id="67" name="Picture 66">
            <a:extLst>
              <a:ext uri="{FF2B5EF4-FFF2-40B4-BE49-F238E27FC236}">
                <a16:creationId xmlns:a16="http://schemas.microsoft.com/office/drawing/2014/main" id="{9674655A-349D-4F22-BEE7-162411233808}"/>
              </a:ext>
            </a:extLst>
          </p:cNvPr>
          <p:cNvPicPr>
            <a:picLocks noChangeAspect="1"/>
          </p:cNvPicPr>
          <p:nvPr/>
        </p:nvPicPr>
        <p:blipFill>
          <a:blip r:embed="rId6"/>
          <a:stretch>
            <a:fillRect/>
          </a:stretch>
        </p:blipFill>
        <p:spPr>
          <a:xfrm>
            <a:off x="7644974" y="4504030"/>
            <a:ext cx="562163" cy="562163"/>
          </a:xfrm>
          <a:prstGeom prst="rect">
            <a:avLst/>
          </a:prstGeom>
        </p:spPr>
      </p:pic>
      <p:sp>
        <p:nvSpPr>
          <p:cNvPr id="49" name="Subtitle 5">
            <a:extLst>
              <a:ext uri="{FF2B5EF4-FFF2-40B4-BE49-F238E27FC236}">
                <a16:creationId xmlns:a16="http://schemas.microsoft.com/office/drawing/2014/main" id="{0AD36A22-7789-49B6-B334-04CB24126527}"/>
              </a:ext>
            </a:extLst>
          </p:cNvPr>
          <p:cNvSpPr txBox="1">
            <a:spLocks/>
          </p:cNvSpPr>
          <p:nvPr/>
        </p:nvSpPr>
        <p:spPr bwMode="gray">
          <a:xfrm>
            <a:off x="3443814" y="4620827"/>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dirty="0">
                <a:solidFill>
                  <a:schemeClr val="bg1">
                    <a:lumMod val="50000"/>
                  </a:schemeClr>
                </a:solidFill>
              </a:rPr>
              <a:t>The Consortium will then later distribute the received value among the Trait Owners (this will be in the scope of the Consortium’s ERP)</a:t>
            </a:r>
            <a:endParaRPr lang="en-US" sz="1050" dirty="0">
              <a:solidFill>
                <a:srgbClr val="FF3162"/>
              </a:solidFill>
            </a:endParaRPr>
          </a:p>
        </p:txBody>
      </p:sp>
      <p:sp>
        <p:nvSpPr>
          <p:cNvPr id="59" name="Chevron 115">
            <a:extLst>
              <a:ext uri="{FF2B5EF4-FFF2-40B4-BE49-F238E27FC236}">
                <a16:creationId xmlns:a16="http://schemas.microsoft.com/office/drawing/2014/main" id="{856C9513-5F0A-4D54-97AE-F53DB63BEC03}"/>
              </a:ext>
            </a:extLst>
          </p:cNvPr>
          <p:cNvSpPr/>
          <p:nvPr/>
        </p:nvSpPr>
        <p:spPr bwMode="gray">
          <a:xfrm>
            <a:off x="9434738" y="1475610"/>
            <a:ext cx="2390273" cy="97242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1" name="Group 60">
            <a:extLst>
              <a:ext uri="{FF2B5EF4-FFF2-40B4-BE49-F238E27FC236}">
                <a16:creationId xmlns:a16="http://schemas.microsoft.com/office/drawing/2014/main" id="{3A05ED4A-A5A1-4660-9C97-9B170819D6EB}"/>
              </a:ext>
            </a:extLst>
          </p:cNvPr>
          <p:cNvGrpSpPr/>
          <p:nvPr/>
        </p:nvGrpSpPr>
        <p:grpSpPr>
          <a:xfrm>
            <a:off x="9983304" y="1553205"/>
            <a:ext cx="1664748" cy="446114"/>
            <a:chOff x="6140062" y="1519337"/>
            <a:chExt cx="1791279" cy="446114"/>
          </a:xfrm>
        </p:grpSpPr>
        <p:sp>
          <p:nvSpPr>
            <p:cNvPr id="68" name="Subtitle 5">
              <a:extLst>
                <a:ext uri="{FF2B5EF4-FFF2-40B4-BE49-F238E27FC236}">
                  <a16:creationId xmlns:a16="http://schemas.microsoft.com/office/drawing/2014/main" id="{1F2DD541-F3A6-4B68-990A-E2E6B62E6796}"/>
                </a:ext>
              </a:extLst>
            </p:cNvPr>
            <p:cNvSpPr txBox="1">
              <a:spLocks/>
            </p:cNvSpPr>
            <p:nvPr/>
          </p:nvSpPr>
          <p:spPr bwMode="gray">
            <a:xfrm>
              <a:off x="6141871" y="1519337"/>
              <a:ext cx="178947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rgbClr val="FFFFCC"/>
                  </a:solidFill>
                </a:rPr>
                <a:t>Service Fee (LSS)</a:t>
              </a:r>
              <a:endParaRPr lang="en-US" sz="1200">
                <a:solidFill>
                  <a:srgbClr val="FFFFCC"/>
                </a:solidFill>
              </a:endParaRPr>
            </a:p>
          </p:txBody>
        </p:sp>
        <p:sp>
          <p:nvSpPr>
            <p:cNvPr id="69" name="Subtitle 5">
              <a:extLst>
                <a:ext uri="{FF2B5EF4-FFF2-40B4-BE49-F238E27FC236}">
                  <a16:creationId xmlns:a16="http://schemas.microsoft.com/office/drawing/2014/main" id="{01E6A7F6-9101-43ED-BDEA-416BBC1A4B67}"/>
                </a:ext>
              </a:extLst>
            </p:cNvPr>
            <p:cNvSpPr txBox="1">
              <a:spLocks/>
            </p:cNvSpPr>
            <p:nvPr/>
          </p:nvSpPr>
          <p:spPr bwMode="gray">
            <a:xfrm>
              <a:off x="6140062" y="1713451"/>
              <a:ext cx="1461660" cy="2520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000">
                  <a:solidFill>
                    <a:srgbClr val="FFFFCC"/>
                  </a:solidFill>
                </a:rPr>
                <a:t>where the Multiplier or Dealer receives a service fee for the data reported in the system</a:t>
              </a:r>
            </a:p>
          </p:txBody>
        </p:sp>
      </p:grpSp>
      <p:sp>
        <p:nvSpPr>
          <p:cNvPr id="70" name="Subtitle 5">
            <a:extLst>
              <a:ext uri="{FF2B5EF4-FFF2-40B4-BE49-F238E27FC236}">
                <a16:creationId xmlns:a16="http://schemas.microsoft.com/office/drawing/2014/main" id="{65FDD49A-D683-4B7B-8B83-D7D0230BE9C4}"/>
              </a:ext>
            </a:extLst>
          </p:cNvPr>
          <p:cNvSpPr txBox="1">
            <a:spLocks/>
          </p:cNvSpPr>
          <p:nvPr/>
        </p:nvSpPr>
        <p:spPr bwMode="gray">
          <a:xfrm>
            <a:off x="10039579" y="2527410"/>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a:solidFill>
                  <a:schemeClr val="tx1">
                    <a:lumMod val="65000"/>
                    <a:lumOff val="35000"/>
                  </a:schemeClr>
                </a:solidFill>
              </a:rPr>
              <a:t>No automation provided by ITS</a:t>
            </a:r>
            <a:endParaRPr lang="en-US" sz="1200">
              <a:solidFill>
                <a:schemeClr val="tx1">
                  <a:lumMod val="65000"/>
                  <a:lumOff val="35000"/>
                </a:schemeClr>
              </a:solidFill>
            </a:endParaRPr>
          </a:p>
        </p:txBody>
      </p:sp>
      <p:cxnSp>
        <p:nvCxnSpPr>
          <p:cNvPr id="75" name="Straight Connector 74">
            <a:extLst>
              <a:ext uri="{FF2B5EF4-FFF2-40B4-BE49-F238E27FC236}">
                <a16:creationId xmlns:a16="http://schemas.microsoft.com/office/drawing/2014/main" id="{E08AE2E8-3FDC-417B-91A7-DE4D4BFBFC87}"/>
              </a:ext>
            </a:extLst>
          </p:cNvPr>
          <p:cNvCxnSpPr/>
          <p:nvPr/>
        </p:nvCxnSpPr>
        <p:spPr bwMode="gray">
          <a:xfrm>
            <a:off x="10551790" y="3409173"/>
            <a:ext cx="30757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Subtitle 5">
            <a:extLst>
              <a:ext uri="{FF2B5EF4-FFF2-40B4-BE49-F238E27FC236}">
                <a16:creationId xmlns:a16="http://schemas.microsoft.com/office/drawing/2014/main" id="{BC5D3314-C37A-4BAD-91F3-EB82A25CB679}"/>
              </a:ext>
            </a:extLst>
          </p:cNvPr>
          <p:cNvSpPr txBox="1">
            <a:spLocks/>
          </p:cNvSpPr>
          <p:nvPr/>
        </p:nvSpPr>
        <p:spPr bwMode="gray">
          <a:xfrm>
            <a:off x="10039579" y="3585577"/>
            <a:ext cx="1332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Calculation automation should be estimated.</a:t>
            </a:r>
          </a:p>
        </p:txBody>
      </p:sp>
      <p:pic>
        <p:nvPicPr>
          <p:cNvPr id="82" name="Picture 81">
            <a:extLst>
              <a:ext uri="{FF2B5EF4-FFF2-40B4-BE49-F238E27FC236}">
                <a16:creationId xmlns:a16="http://schemas.microsoft.com/office/drawing/2014/main" id="{5582BC0F-7B0C-4D29-AAB8-F9F7F52C48E2}"/>
              </a:ext>
            </a:extLst>
          </p:cNvPr>
          <p:cNvPicPr>
            <a:picLocks noChangeAspect="1"/>
          </p:cNvPicPr>
          <p:nvPr/>
        </p:nvPicPr>
        <p:blipFill>
          <a:blip r:embed="rId7"/>
          <a:stretch>
            <a:fillRect/>
          </a:stretch>
        </p:blipFill>
        <p:spPr>
          <a:xfrm>
            <a:off x="10039579" y="4417129"/>
            <a:ext cx="539269" cy="539269"/>
          </a:xfrm>
          <a:prstGeom prst="rect">
            <a:avLst/>
          </a:prstGeom>
        </p:spPr>
      </p:pic>
      <p:sp>
        <p:nvSpPr>
          <p:cNvPr id="83" name="Subtitle 5">
            <a:extLst>
              <a:ext uri="{FF2B5EF4-FFF2-40B4-BE49-F238E27FC236}">
                <a16:creationId xmlns:a16="http://schemas.microsoft.com/office/drawing/2014/main" id="{703C1E30-A05A-455F-A802-1293818AF39C}"/>
              </a:ext>
            </a:extLst>
          </p:cNvPr>
          <p:cNvSpPr txBox="1">
            <a:spLocks/>
          </p:cNvSpPr>
          <p:nvPr/>
        </p:nvSpPr>
        <p:spPr bwMode="gray">
          <a:xfrm>
            <a:off x="10039579" y="4937887"/>
            <a:ext cx="1513047"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dirty="0">
                <a:solidFill>
                  <a:schemeClr val="bg1">
                    <a:lumMod val="50000"/>
                  </a:schemeClr>
                </a:solidFill>
              </a:rPr>
              <a:t>In the meantime, the Consortium will extract a LSS sales report from ITS and calculate / pay Multipliers / Dealers for their service</a:t>
            </a:r>
          </a:p>
          <a:p>
            <a:endParaRPr lang="en-US" sz="1200" dirty="0">
              <a:solidFill>
                <a:schemeClr val="bg1">
                  <a:lumMod val="50000"/>
                </a:schemeClr>
              </a:solidFill>
            </a:endParaRPr>
          </a:p>
        </p:txBody>
      </p:sp>
      <p:pic>
        <p:nvPicPr>
          <p:cNvPr id="84" name="Picture 83">
            <a:extLst>
              <a:ext uri="{FF2B5EF4-FFF2-40B4-BE49-F238E27FC236}">
                <a16:creationId xmlns:a16="http://schemas.microsoft.com/office/drawing/2014/main" id="{F598F607-1A2F-4EB4-B3D9-6682FB2B1D29}"/>
              </a:ext>
            </a:extLst>
          </p:cNvPr>
          <p:cNvPicPr>
            <a:picLocks noChangeAspect="1"/>
          </p:cNvPicPr>
          <p:nvPr/>
        </p:nvPicPr>
        <p:blipFill>
          <a:blip r:embed="rId4"/>
          <a:stretch>
            <a:fillRect/>
          </a:stretch>
        </p:blipFill>
        <p:spPr>
          <a:xfrm>
            <a:off x="9720607" y="2543028"/>
            <a:ext cx="264836" cy="264836"/>
          </a:xfrm>
          <a:prstGeom prst="rect">
            <a:avLst/>
          </a:prstGeom>
        </p:spPr>
      </p:pic>
      <p:pic>
        <p:nvPicPr>
          <p:cNvPr id="85" name="Picture 84" descr="A close up of a logo&#10;&#10;Description automatically generated">
            <a:extLst>
              <a:ext uri="{FF2B5EF4-FFF2-40B4-BE49-F238E27FC236}">
                <a16:creationId xmlns:a16="http://schemas.microsoft.com/office/drawing/2014/main" id="{87EACB63-EF9E-47AD-AE23-AB7C2082D2D5}"/>
              </a:ext>
            </a:extLst>
          </p:cNvPr>
          <p:cNvPicPr>
            <a:picLocks noChangeAspect="1"/>
          </p:cNvPicPr>
          <p:nvPr/>
        </p:nvPicPr>
        <p:blipFill>
          <a:blip r:embed="rId3"/>
          <a:stretch>
            <a:fillRect/>
          </a:stretch>
        </p:blipFill>
        <p:spPr>
          <a:xfrm>
            <a:off x="9720607" y="3606621"/>
            <a:ext cx="268952" cy="268952"/>
          </a:xfrm>
          <a:prstGeom prst="rect">
            <a:avLst/>
          </a:prstGeom>
        </p:spPr>
      </p:pic>
      <p:sp>
        <p:nvSpPr>
          <p:cNvPr id="88" name="Subtitle 5">
            <a:extLst>
              <a:ext uri="{FF2B5EF4-FFF2-40B4-BE49-F238E27FC236}">
                <a16:creationId xmlns:a16="http://schemas.microsoft.com/office/drawing/2014/main" id="{27EA0615-E0C2-4E13-93F0-DEF5702DA799}"/>
              </a:ext>
            </a:extLst>
          </p:cNvPr>
          <p:cNvSpPr txBox="1">
            <a:spLocks/>
          </p:cNvSpPr>
          <p:nvPr/>
        </p:nvSpPr>
        <p:spPr bwMode="gray">
          <a:xfrm>
            <a:off x="5422299" y="3585577"/>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r>
              <a:rPr lang="en-US" sz="1200" b="1" dirty="0">
                <a:solidFill>
                  <a:schemeClr val="tx1">
                    <a:lumMod val="65000"/>
                    <a:lumOff val="35000"/>
                  </a:schemeClr>
                </a:solidFill>
              </a:rPr>
              <a:t>Accounts Receivable users from the Consortium will update LSS payments</a:t>
            </a:r>
          </a:p>
        </p:txBody>
      </p:sp>
      <p:pic>
        <p:nvPicPr>
          <p:cNvPr id="89" name="Picture 88">
            <a:extLst>
              <a:ext uri="{FF2B5EF4-FFF2-40B4-BE49-F238E27FC236}">
                <a16:creationId xmlns:a16="http://schemas.microsoft.com/office/drawing/2014/main" id="{1236CEEB-6365-4551-9F67-1686E0FD3D62}"/>
              </a:ext>
            </a:extLst>
          </p:cNvPr>
          <p:cNvPicPr>
            <a:picLocks noChangeAspect="1"/>
          </p:cNvPicPr>
          <p:nvPr/>
        </p:nvPicPr>
        <p:blipFill>
          <a:blip r:embed="rId5"/>
          <a:stretch>
            <a:fillRect/>
          </a:stretch>
        </p:blipFill>
        <p:spPr>
          <a:xfrm>
            <a:off x="5422299" y="4588733"/>
            <a:ext cx="606587" cy="606587"/>
          </a:xfrm>
          <a:prstGeom prst="rect">
            <a:avLst/>
          </a:prstGeom>
        </p:spPr>
      </p:pic>
      <p:sp>
        <p:nvSpPr>
          <p:cNvPr id="92" name="Subtitle 5">
            <a:extLst>
              <a:ext uri="{FF2B5EF4-FFF2-40B4-BE49-F238E27FC236}">
                <a16:creationId xmlns:a16="http://schemas.microsoft.com/office/drawing/2014/main" id="{40E1B108-D53A-4699-846F-29CD8389F242}"/>
              </a:ext>
            </a:extLst>
          </p:cNvPr>
          <p:cNvSpPr txBox="1">
            <a:spLocks/>
          </p:cNvSpPr>
          <p:nvPr/>
        </p:nvSpPr>
        <p:spPr bwMode="gray">
          <a:xfrm>
            <a:off x="5422299" y="5177061"/>
            <a:ext cx="1548000" cy="498810"/>
          </a:xfrm>
          <a:prstGeom prst="rect">
            <a:avLst/>
          </a:prstGeom>
        </p:spPr>
        <p:txBody>
          <a:bodyPr vert="horz" lIns="0" tIns="0" rIns="0" bIns="0" rtlCol="0" anchor="t">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2pPr>
            <a:lvl3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3pPr>
            <a:lvl4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4pPr>
            <a:lvl5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5pPr>
            <a:lvl6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6pPr>
            <a:lvl7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7pPr>
            <a:lvl8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8pPr>
            <a:lvl9pPr marL="0" indent="0" algn="l" defTabSz="914400" rtl="0" eaLnBrk="1" latinLnBrk="0" hangingPunct="1">
              <a:spcBef>
                <a:spcPts val="300"/>
              </a:spcBef>
              <a:spcAft>
                <a:spcPts val="600"/>
              </a:spcAft>
              <a:buFontTx/>
              <a:buNone/>
              <a:defRPr sz="1800" kern="1200">
                <a:solidFill>
                  <a:schemeClr val="accent1"/>
                </a:solidFill>
                <a:latin typeface="+mn-lt"/>
                <a:ea typeface="+mn-ea"/>
                <a:cs typeface="+mn-cs"/>
              </a:defRPr>
            </a:lvl9pPr>
          </a:lstStyle>
          <a:p>
            <a:pPr>
              <a:spcBef>
                <a:spcPts val="0"/>
              </a:spcBef>
            </a:pPr>
            <a:r>
              <a:rPr lang="en-US" sz="1200" dirty="0">
                <a:solidFill>
                  <a:schemeClr val="tx1">
                    <a:lumMod val="65000"/>
                    <a:lumOff val="35000"/>
                  </a:schemeClr>
                </a:solidFill>
              </a:rPr>
              <a:t>Automation alternatives should be considered</a:t>
            </a:r>
            <a:endParaRPr lang="en-US" sz="1200" dirty="0">
              <a:solidFill>
                <a:schemeClr val="accent6"/>
              </a:solidFill>
            </a:endParaRPr>
          </a:p>
        </p:txBody>
      </p:sp>
      <p:pic>
        <p:nvPicPr>
          <p:cNvPr id="93" name="Picture 92">
            <a:extLst>
              <a:ext uri="{FF2B5EF4-FFF2-40B4-BE49-F238E27FC236}">
                <a16:creationId xmlns:a16="http://schemas.microsoft.com/office/drawing/2014/main" id="{E0BD87FF-C539-4FEB-ACD1-1B3AF1CC1021}"/>
              </a:ext>
            </a:extLst>
          </p:cNvPr>
          <p:cNvPicPr>
            <a:picLocks noChangeAspect="1"/>
          </p:cNvPicPr>
          <p:nvPr/>
        </p:nvPicPr>
        <p:blipFill>
          <a:blip r:embed="rId7"/>
          <a:stretch>
            <a:fillRect/>
          </a:stretch>
        </p:blipFill>
        <p:spPr>
          <a:xfrm>
            <a:off x="6148602" y="4596715"/>
            <a:ext cx="539269" cy="539269"/>
          </a:xfrm>
          <a:prstGeom prst="rect">
            <a:avLst/>
          </a:prstGeom>
        </p:spPr>
      </p:pic>
    </p:spTree>
    <p:extLst>
      <p:ext uri="{BB962C8B-B14F-4D97-AF65-F5344CB8AC3E}">
        <p14:creationId xmlns:p14="http://schemas.microsoft.com/office/powerpoint/2010/main" val="85863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p:txBody>
          <a:bodyPr/>
          <a:lstStyle/>
          <a:p>
            <a:r>
              <a:rPr lang="en-US"/>
              <a:t>Additional Information</a:t>
            </a:r>
          </a:p>
        </p:txBody>
      </p:sp>
      <p:sp>
        <p:nvSpPr>
          <p:cNvPr id="3" name="Slide Number Placeholder 2"/>
          <p:cNvSpPr>
            <a:spLocks noGrp="1"/>
          </p:cNvSpPr>
          <p:nvPr>
            <p:ph type="sldNum" sz="quarter" idx="12"/>
          </p:nvPr>
        </p:nvSpPr>
        <p:spPr/>
        <p:txBody>
          <a:bodyPr/>
          <a:lstStyle/>
          <a:p>
            <a:fld id="{EEAD9179-7A6B-4268-BEB2-F3B8EB06115B}" type="slidenum">
              <a:rPr lang="en-US" smtClean="0"/>
              <a:pPr/>
              <a:t>33</a:t>
            </a:fld>
            <a:endParaRPr lang="en-US"/>
          </a:p>
        </p:txBody>
      </p:sp>
      <p:sp>
        <p:nvSpPr>
          <p:cNvPr id="5" name="Title 4"/>
          <p:cNvSpPr>
            <a:spLocks noGrp="1"/>
          </p:cNvSpPr>
          <p:nvPr>
            <p:ph type="ctrTitle"/>
          </p:nvPr>
        </p:nvSpPr>
        <p:spPr/>
        <p:txBody>
          <a:bodyPr/>
          <a:lstStyle/>
          <a:p>
            <a:r>
              <a:rPr lang="en-US"/>
              <a:t>Backup Slides</a:t>
            </a:r>
          </a:p>
        </p:txBody>
      </p:sp>
      <p:pic>
        <p:nvPicPr>
          <p:cNvPr id="10" name="Picture Placeholder 9"/>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5007" r="25007"/>
          <a:stretch>
            <a:fillRect/>
          </a:stretch>
        </p:blipFill>
        <p:spPr/>
      </p:pic>
    </p:spTree>
    <p:extLst>
      <p:ext uri="{BB962C8B-B14F-4D97-AF65-F5344CB8AC3E}">
        <p14:creationId xmlns:p14="http://schemas.microsoft.com/office/powerpoint/2010/main" val="340131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960B2C-2432-4F4A-A9F4-43A183EF619E}"/>
              </a:ext>
            </a:extLst>
          </p:cNvPr>
          <p:cNvPicPr>
            <a:picLocks noChangeAspect="1"/>
          </p:cNvPicPr>
          <p:nvPr/>
        </p:nvPicPr>
        <p:blipFill>
          <a:blip r:embed="rId3"/>
          <a:stretch>
            <a:fillRect/>
          </a:stretch>
        </p:blipFill>
        <p:spPr>
          <a:xfrm>
            <a:off x="0" y="0"/>
            <a:ext cx="12176847" cy="6858000"/>
          </a:xfrm>
          <a:prstGeom prst="rect">
            <a:avLst/>
          </a:prstGeom>
        </p:spPr>
      </p:pic>
      <p:sp>
        <p:nvSpPr>
          <p:cNvPr id="5" name="Slide Number Placeholder 4">
            <a:extLst>
              <a:ext uri="{FF2B5EF4-FFF2-40B4-BE49-F238E27FC236}">
                <a16:creationId xmlns:a16="http://schemas.microsoft.com/office/drawing/2014/main" id="{2533A09B-0E2C-D643-AEF1-BA8BB49F240B}"/>
              </a:ext>
            </a:extLst>
          </p:cNvPr>
          <p:cNvSpPr>
            <a:spLocks noGrp="1"/>
          </p:cNvSpPr>
          <p:nvPr>
            <p:ph type="sldNum" sz="quarter" idx="12"/>
          </p:nvPr>
        </p:nvSpPr>
        <p:spPr/>
        <p:txBody>
          <a:bodyPr/>
          <a:lstStyle/>
          <a:p>
            <a:fld id="{EEAD9179-7A6B-4268-BEB2-F3B8EB06115B}" type="slidenum">
              <a:rPr lang="en-US" smtClean="0"/>
              <a:t>34</a:t>
            </a:fld>
            <a:endParaRPr lang="en-US"/>
          </a:p>
        </p:txBody>
      </p:sp>
      <p:sp>
        <p:nvSpPr>
          <p:cNvPr id="13" name="TextBox 12">
            <a:extLst>
              <a:ext uri="{FF2B5EF4-FFF2-40B4-BE49-F238E27FC236}">
                <a16:creationId xmlns:a16="http://schemas.microsoft.com/office/drawing/2014/main" id="{CA3E2FAC-26BC-594A-85F6-197CD8610498}"/>
              </a:ext>
            </a:extLst>
          </p:cNvPr>
          <p:cNvSpPr txBox="1"/>
          <p:nvPr/>
        </p:nvSpPr>
        <p:spPr>
          <a:xfrm>
            <a:off x="258907" y="516418"/>
            <a:ext cx="1803644" cy="307777"/>
          </a:xfrm>
          <a:prstGeom prst="rect">
            <a:avLst/>
          </a:prstGeom>
          <a:noFill/>
        </p:spPr>
        <p:txBody>
          <a:bodyPr wrap="square" rtlCol="0">
            <a:spAutoFit/>
          </a:bodyPr>
          <a:lstStyle/>
          <a:p>
            <a:pPr algn="ctr"/>
            <a:r>
              <a:rPr lang="en-US" sz="1400" b="1">
                <a:solidFill>
                  <a:srgbClr val="2B778E"/>
                </a:solidFill>
              </a:rPr>
              <a:t>Trait R&amp;D</a:t>
            </a:r>
          </a:p>
        </p:txBody>
      </p:sp>
      <p:sp>
        <p:nvSpPr>
          <p:cNvPr id="14" name="TextBox 13">
            <a:extLst>
              <a:ext uri="{FF2B5EF4-FFF2-40B4-BE49-F238E27FC236}">
                <a16:creationId xmlns:a16="http://schemas.microsoft.com/office/drawing/2014/main" id="{13C762DA-9C4B-974C-8C8D-0055B313AB1E}"/>
              </a:ext>
            </a:extLst>
          </p:cNvPr>
          <p:cNvSpPr txBox="1"/>
          <p:nvPr/>
        </p:nvSpPr>
        <p:spPr>
          <a:xfrm>
            <a:off x="2716741" y="516418"/>
            <a:ext cx="1761302" cy="307777"/>
          </a:xfrm>
          <a:prstGeom prst="rect">
            <a:avLst/>
          </a:prstGeom>
          <a:noFill/>
        </p:spPr>
        <p:txBody>
          <a:bodyPr wrap="square" rtlCol="0">
            <a:spAutoFit/>
          </a:bodyPr>
          <a:lstStyle/>
          <a:p>
            <a:pPr algn="ctr"/>
            <a:r>
              <a:rPr lang="en-US" sz="1400" b="1">
                <a:solidFill>
                  <a:srgbClr val="77765C"/>
                </a:solidFill>
              </a:rPr>
              <a:t>Seed Production</a:t>
            </a:r>
          </a:p>
        </p:txBody>
      </p:sp>
      <p:sp>
        <p:nvSpPr>
          <p:cNvPr id="15" name="TextBox 14">
            <a:extLst>
              <a:ext uri="{FF2B5EF4-FFF2-40B4-BE49-F238E27FC236}">
                <a16:creationId xmlns:a16="http://schemas.microsoft.com/office/drawing/2014/main" id="{1E8D3F84-56B9-A247-98B3-452CFC605FE5}"/>
              </a:ext>
            </a:extLst>
          </p:cNvPr>
          <p:cNvSpPr txBox="1"/>
          <p:nvPr/>
        </p:nvSpPr>
        <p:spPr>
          <a:xfrm>
            <a:off x="5084098" y="516418"/>
            <a:ext cx="1997187" cy="307777"/>
          </a:xfrm>
          <a:prstGeom prst="rect">
            <a:avLst/>
          </a:prstGeom>
          <a:noFill/>
        </p:spPr>
        <p:txBody>
          <a:bodyPr wrap="square" rtlCol="0">
            <a:spAutoFit/>
          </a:bodyPr>
          <a:lstStyle/>
          <a:p>
            <a:pPr algn="ctr"/>
            <a:r>
              <a:rPr lang="en-US" sz="1400" b="1">
                <a:solidFill>
                  <a:srgbClr val="B56049"/>
                </a:solidFill>
              </a:rPr>
              <a:t>Seed Sales</a:t>
            </a:r>
          </a:p>
        </p:txBody>
      </p:sp>
      <p:sp>
        <p:nvSpPr>
          <p:cNvPr id="16" name="TextBox 15">
            <a:extLst>
              <a:ext uri="{FF2B5EF4-FFF2-40B4-BE49-F238E27FC236}">
                <a16:creationId xmlns:a16="http://schemas.microsoft.com/office/drawing/2014/main" id="{82669762-70B6-9E4E-A2CB-B8375AB7801A}"/>
              </a:ext>
            </a:extLst>
          </p:cNvPr>
          <p:cNvSpPr txBox="1"/>
          <p:nvPr/>
        </p:nvSpPr>
        <p:spPr>
          <a:xfrm>
            <a:off x="7671574" y="516418"/>
            <a:ext cx="1754372" cy="307777"/>
          </a:xfrm>
          <a:prstGeom prst="rect">
            <a:avLst/>
          </a:prstGeom>
          <a:noFill/>
        </p:spPr>
        <p:txBody>
          <a:bodyPr wrap="square" rtlCol="0">
            <a:spAutoFit/>
          </a:bodyPr>
          <a:lstStyle/>
          <a:p>
            <a:pPr algn="ctr"/>
            <a:r>
              <a:rPr lang="en-US" sz="1400" b="1">
                <a:solidFill>
                  <a:srgbClr val="B56049"/>
                </a:solidFill>
              </a:rPr>
              <a:t>Grain Production</a:t>
            </a:r>
          </a:p>
        </p:txBody>
      </p:sp>
      <p:sp>
        <p:nvSpPr>
          <p:cNvPr id="17" name="TextBox 16">
            <a:extLst>
              <a:ext uri="{FF2B5EF4-FFF2-40B4-BE49-F238E27FC236}">
                <a16:creationId xmlns:a16="http://schemas.microsoft.com/office/drawing/2014/main" id="{747EE224-5173-1040-8760-C88DD7EF01A5}"/>
              </a:ext>
            </a:extLst>
          </p:cNvPr>
          <p:cNvSpPr txBox="1"/>
          <p:nvPr/>
        </p:nvSpPr>
        <p:spPr>
          <a:xfrm>
            <a:off x="10032001" y="516418"/>
            <a:ext cx="1796903" cy="307777"/>
          </a:xfrm>
          <a:prstGeom prst="rect">
            <a:avLst/>
          </a:prstGeom>
          <a:noFill/>
        </p:spPr>
        <p:txBody>
          <a:bodyPr wrap="square" rtlCol="0">
            <a:spAutoFit/>
          </a:bodyPr>
          <a:lstStyle/>
          <a:p>
            <a:pPr algn="ctr"/>
            <a:r>
              <a:rPr lang="en-US" sz="1400" b="1">
                <a:solidFill>
                  <a:srgbClr val="7C7469"/>
                </a:solidFill>
              </a:rPr>
              <a:t>Grain Receiving</a:t>
            </a:r>
          </a:p>
        </p:txBody>
      </p:sp>
      <p:sp>
        <p:nvSpPr>
          <p:cNvPr id="18" name="TextBox 17">
            <a:extLst>
              <a:ext uri="{FF2B5EF4-FFF2-40B4-BE49-F238E27FC236}">
                <a16:creationId xmlns:a16="http://schemas.microsoft.com/office/drawing/2014/main" id="{4B08BBFC-6FD4-E649-892F-4FA44D2AE960}"/>
              </a:ext>
            </a:extLst>
          </p:cNvPr>
          <p:cNvSpPr txBox="1"/>
          <p:nvPr/>
        </p:nvSpPr>
        <p:spPr>
          <a:xfrm>
            <a:off x="2087450" y="6027630"/>
            <a:ext cx="2264737" cy="584775"/>
          </a:xfrm>
          <a:prstGeom prst="rect">
            <a:avLst/>
          </a:prstGeom>
          <a:noFill/>
        </p:spPr>
        <p:txBody>
          <a:bodyPr wrap="square" rtlCol="0" anchor="ctr">
            <a:spAutoFit/>
          </a:bodyPr>
          <a:lstStyle/>
          <a:p>
            <a:pPr algn="ctr"/>
            <a:r>
              <a:rPr lang="en-US" sz="1600">
                <a:solidFill>
                  <a:srgbClr val="00617F"/>
                </a:solidFill>
              </a:rPr>
              <a:t>Revenue over </a:t>
            </a:r>
            <a:r>
              <a:rPr lang="en-US" sz="1600" b="1">
                <a:solidFill>
                  <a:srgbClr val="00617F"/>
                </a:solidFill>
              </a:rPr>
              <a:t>Multiplication</a:t>
            </a:r>
          </a:p>
        </p:txBody>
      </p:sp>
      <p:sp>
        <p:nvSpPr>
          <p:cNvPr id="19" name="TextBox 18">
            <a:extLst>
              <a:ext uri="{FF2B5EF4-FFF2-40B4-BE49-F238E27FC236}">
                <a16:creationId xmlns:a16="http://schemas.microsoft.com/office/drawing/2014/main" id="{B24B8A6F-06A4-8244-91F8-C2C72801B8B2}"/>
              </a:ext>
            </a:extLst>
          </p:cNvPr>
          <p:cNvSpPr txBox="1"/>
          <p:nvPr/>
        </p:nvSpPr>
        <p:spPr>
          <a:xfrm>
            <a:off x="4670898" y="6027630"/>
            <a:ext cx="2264737" cy="584775"/>
          </a:xfrm>
          <a:prstGeom prst="rect">
            <a:avLst/>
          </a:prstGeom>
          <a:noFill/>
        </p:spPr>
        <p:txBody>
          <a:bodyPr wrap="square" rtlCol="0" anchor="ctr">
            <a:spAutoFit/>
          </a:bodyPr>
          <a:lstStyle/>
          <a:p>
            <a:pPr algn="ctr"/>
            <a:r>
              <a:rPr lang="en-US" sz="1600">
                <a:solidFill>
                  <a:srgbClr val="00617F"/>
                </a:solidFill>
              </a:rPr>
              <a:t>Revenue over Seed </a:t>
            </a:r>
            <a:r>
              <a:rPr lang="en-US" sz="1600" b="1">
                <a:solidFill>
                  <a:srgbClr val="00617F"/>
                </a:solidFill>
              </a:rPr>
              <a:t>Sales</a:t>
            </a:r>
          </a:p>
        </p:txBody>
      </p:sp>
      <p:pic>
        <p:nvPicPr>
          <p:cNvPr id="21" name="Picture 20">
            <a:extLst>
              <a:ext uri="{FF2B5EF4-FFF2-40B4-BE49-F238E27FC236}">
                <a16:creationId xmlns:a16="http://schemas.microsoft.com/office/drawing/2014/main" id="{395C193B-33BC-F148-84E6-32813B9B94B7}"/>
              </a:ext>
            </a:extLst>
          </p:cNvPr>
          <p:cNvPicPr>
            <a:picLocks noChangeAspect="1"/>
          </p:cNvPicPr>
          <p:nvPr/>
        </p:nvPicPr>
        <p:blipFill>
          <a:blip r:embed="rId4"/>
          <a:stretch>
            <a:fillRect/>
          </a:stretch>
        </p:blipFill>
        <p:spPr>
          <a:xfrm>
            <a:off x="649091" y="5998602"/>
            <a:ext cx="631031" cy="631031"/>
          </a:xfrm>
          <a:prstGeom prst="rect">
            <a:avLst/>
          </a:prstGeom>
        </p:spPr>
      </p:pic>
      <p:sp>
        <p:nvSpPr>
          <p:cNvPr id="24" name="TextBox 23">
            <a:extLst>
              <a:ext uri="{FF2B5EF4-FFF2-40B4-BE49-F238E27FC236}">
                <a16:creationId xmlns:a16="http://schemas.microsoft.com/office/drawing/2014/main" id="{3E36D42C-AD71-DE49-AF7A-2ADE3325D66E}"/>
              </a:ext>
            </a:extLst>
          </p:cNvPr>
          <p:cNvSpPr txBox="1"/>
          <p:nvPr/>
        </p:nvSpPr>
        <p:spPr>
          <a:xfrm>
            <a:off x="7132894" y="6027630"/>
            <a:ext cx="2460580" cy="584775"/>
          </a:xfrm>
          <a:prstGeom prst="rect">
            <a:avLst/>
          </a:prstGeom>
          <a:noFill/>
        </p:spPr>
        <p:txBody>
          <a:bodyPr wrap="square" rtlCol="0" anchor="ctr">
            <a:spAutoFit/>
          </a:bodyPr>
          <a:lstStyle/>
          <a:p>
            <a:pPr algn="ctr"/>
            <a:r>
              <a:rPr lang="en-US" sz="1600">
                <a:solidFill>
                  <a:srgbClr val="00617F"/>
                </a:solidFill>
              </a:rPr>
              <a:t>Revenue over </a:t>
            </a:r>
          </a:p>
          <a:p>
            <a:pPr algn="ctr"/>
            <a:r>
              <a:rPr lang="en-US" sz="1600" b="1">
                <a:solidFill>
                  <a:srgbClr val="00617F"/>
                </a:solidFill>
              </a:rPr>
              <a:t>Legally Saved Seeds</a:t>
            </a:r>
          </a:p>
        </p:txBody>
      </p:sp>
      <p:sp>
        <p:nvSpPr>
          <p:cNvPr id="25" name="TextBox 24">
            <a:extLst>
              <a:ext uri="{FF2B5EF4-FFF2-40B4-BE49-F238E27FC236}">
                <a16:creationId xmlns:a16="http://schemas.microsoft.com/office/drawing/2014/main" id="{530C807E-4F03-274C-916F-467ED0CED96D}"/>
              </a:ext>
            </a:extLst>
          </p:cNvPr>
          <p:cNvSpPr txBox="1"/>
          <p:nvPr/>
        </p:nvSpPr>
        <p:spPr>
          <a:xfrm>
            <a:off x="9668910" y="6027630"/>
            <a:ext cx="2460580" cy="584775"/>
          </a:xfrm>
          <a:prstGeom prst="rect">
            <a:avLst/>
          </a:prstGeom>
          <a:noFill/>
        </p:spPr>
        <p:txBody>
          <a:bodyPr wrap="square" rtlCol="0" anchor="ctr">
            <a:spAutoFit/>
          </a:bodyPr>
          <a:lstStyle/>
          <a:p>
            <a:pPr algn="ctr"/>
            <a:r>
              <a:rPr lang="en-US" sz="1600">
                <a:solidFill>
                  <a:srgbClr val="00617F"/>
                </a:solidFill>
              </a:rPr>
              <a:t>Revenue over </a:t>
            </a:r>
            <a:r>
              <a:rPr lang="en-US" sz="1600" b="1">
                <a:solidFill>
                  <a:srgbClr val="00617F"/>
                </a:solidFill>
              </a:rPr>
              <a:t>POD</a:t>
            </a:r>
          </a:p>
          <a:p>
            <a:pPr algn="ctr"/>
            <a:r>
              <a:rPr lang="en-US" sz="1600">
                <a:solidFill>
                  <a:srgbClr val="00617F"/>
                </a:solidFill>
              </a:rPr>
              <a:t>(Illegally Saved Seeds)</a:t>
            </a:r>
          </a:p>
        </p:txBody>
      </p:sp>
      <p:sp>
        <p:nvSpPr>
          <p:cNvPr id="26" name="Subtitle 5">
            <a:extLst>
              <a:ext uri="{FF2B5EF4-FFF2-40B4-BE49-F238E27FC236}">
                <a16:creationId xmlns:a16="http://schemas.microsoft.com/office/drawing/2014/main" id="{2FBB6DD2-7978-A64F-9D15-19E4BD01C96F}"/>
              </a:ext>
            </a:extLst>
          </p:cNvPr>
          <p:cNvSpPr>
            <a:spLocks noGrp="1"/>
          </p:cNvSpPr>
          <p:nvPr>
            <p:ph type="subTitle" idx="13"/>
          </p:nvPr>
        </p:nvSpPr>
        <p:spPr bwMode="gray">
          <a:xfrm>
            <a:off x="3111590" y="3895807"/>
            <a:ext cx="3482250" cy="900000"/>
          </a:xfrm>
        </p:spPr>
        <p:txBody>
          <a:bodyPr/>
          <a:lstStyle/>
          <a:p>
            <a:r>
              <a:rPr lang="en-US" sz="1400">
                <a:solidFill>
                  <a:srgbClr val="443247"/>
                </a:solidFill>
              </a:rPr>
              <a:t>The system enables Trait Owners* to collect revenue related to intellectual property rights in countries where growers are allowed to save seeds.</a:t>
            </a:r>
          </a:p>
        </p:txBody>
      </p:sp>
      <p:sp>
        <p:nvSpPr>
          <p:cNvPr id="27" name="Title 1">
            <a:extLst>
              <a:ext uri="{FF2B5EF4-FFF2-40B4-BE49-F238E27FC236}">
                <a16:creationId xmlns:a16="http://schemas.microsoft.com/office/drawing/2014/main" id="{B1902FC2-6788-E948-9C14-A0F8362D5618}"/>
              </a:ext>
            </a:extLst>
          </p:cNvPr>
          <p:cNvSpPr>
            <a:spLocks noGrp="1"/>
          </p:cNvSpPr>
          <p:nvPr>
            <p:ph type="title"/>
          </p:nvPr>
        </p:nvSpPr>
        <p:spPr bwMode="gray">
          <a:xfrm>
            <a:off x="922969" y="3933600"/>
            <a:ext cx="1932281" cy="446247"/>
          </a:xfrm>
        </p:spPr>
        <p:txBody>
          <a:bodyPr/>
          <a:lstStyle/>
          <a:p>
            <a:pPr algn="r"/>
            <a:r>
              <a:rPr lang="en-US" sz="4000" b="1"/>
              <a:t>VALU</a:t>
            </a:r>
            <a:r>
              <a:rPr lang="en-US" sz="4000" b="1">
                <a:solidFill>
                  <a:srgbClr val="10384F"/>
                </a:solidFill>
              </a:rPr>
              <a:t>E</a:t>
            </a:r>
            <a:endParaRPr lang="en-US" sz="4000" b="1"/>
          </a:p>
        </p:txBody>
      </p:sp>
      <p:cxnSp>
        <p:nvCxnSpPr>
          <p:cNvPr id="38" name="Curved Connector 37">
            <a:extLst>
              <a:ext uri="{FF2B5EF4-FFF2-40B4-BE49-F238E27FC236}">
                <a16:creationId xmlns:a16="http://schemas.microsoft.com/office/drawing/2014/main" id="{1E446A7C-E842-8344-B9B9-0266E1DADA80}"/>
              </a:ext>
            </a:extLst>
          </p:cNvPr>
          <p:cNvCxnSpPr>
            <a:cxnSpLocks/>
          </p:cNvCxnSpPr>
          <p:nvPr/>
        </p:nvCxnSpPr>
        <p:spPr bwMode="gray">
          <a:xfrm>
            <a:off x="1233254" y="2147777"/>
            <a:ext cx="1347098" cy="926177"/>
          </a:xfrm>
          <a:prstGeom prst="curvedConnector3">
            <a:avLst>
              <a:gd name="adj1" fmla="val 50000"/>
            </a:avLst>
          </a:prstGeom>
          <a:ln w="19050">
            <a:solidFill>
              <a:srgbClr val="B56049"/>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988500A-5AC3-1944-805C-489EF5434E35}"/>
              </a:ext>
            </a:extLst>
          </p:cNvPr>
          <p:cNvSpPr txBox="1"/>
          <p:nvPr/>
        </p:nvSpPr>
        <p:spPr>
          <a:xfrm>
            <a:off x="914029" y="2541085"/>
            <a:ext cx="1051563" cy="430887"/>
          </a:xfrm>
          <a:prstGeom prst="rect">
            <a:avLst/>
          </a:prstGeom>
          <a:noFill/>
        </p:spPr>
        <p:txBody>
          <a:bodyPr wrap="square" rtlCol="0">
            <a:spAutoFit/>
          </a:bodyPr>
          <a:lstStyle>
            <a:defPPr>
              <a:defRPr lang="de-DE"/>
            </a:defPPr>
            <a:lvl1pPr algn="ctr">
              <a:defRPr sz="1000"/>
            </a:lvl1pPr>
          </a:lstStyle>
          <a:p>
            <a:r>
              <a:rPr lang="en-US" sz="1100" b="1">
                <a:solidFill>
                  <a:srgbClr val="B56049"/>
                </a:solidFill>
              </a:rPr>
              <a:t>Trait</a:t>
            </a:r>
          </a:p>
          <a:p>
            <a:r>
              <a:rPr lang="en-US" sz="1100" b="1">
                <a:solidFill>
                  <a:srgbClr val="B56049"/>
                </a:solidFill>
              </a:rPr>
              <a:t>License</a:t>
            </a:r>
          </a:p>
        </p:txBody>
      </p:sp>
      <p:cxnSp>
        <p:nvCxnSpPr>
          <p:cNvPr id="51" name="Curved Connector 50">
            <a:extLst>
              <a:ext uri="{FF2B5EF4-FFF2-40B4-BE49-F238E27FC236}">
                <a16:creationId xmlns:a16="http://schemas.microsoft.com/office/drawing/2014/main" id="{F6F94D7C-D567-7E44-9C01-75CA395123B6}"/>
              </a:ext>
            </a:extLst>
          </p:cNvPr>
          <p:cNvCxnSpPr>
            <a:cxnSpLocks/>
          </p:cNvCxnSpPr>
          <p:nvPr/>
        </p:nvCxnSpPr>
        <p:spPr bwMode="gray">
          <a:xfrm flipV="1">
            <a:off x="4352187" y="2349795"/>
            <a:ext cx="1127187" cy="1105786"/>
          </a:xfrm>
          <a:prstGeom prst="curvedConnector3">
            <a:avLst/>
          </a:prstGeom>
          <a:ln w="19050">
            <a:solidFill>
              <a:srgbClr val="B56049"/>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344404A3-2278-584B-A0AD-5E270D785D03}"/>
              </a:ext>
            </a:extLst>
          </p:cNvPr>
          <p:cNvSpPr txBox="1"/>
          <p:nvPr/>
        </p:nvSpPr>
        <p:spPr>
          <a:xfrm>
            <a:off x="7172391" y="2570113"/>
            <a:ext cx="993073" cy="430887"/>
          </a:xfrm>
          <a:prstGeom prst="rect">
            <a:avLst/>
          </a:prstGeom>
          <a:noFill/>
        </p:spPr>
        <p:txBody>
          <a:bodyPr wrap="square" rtlCol="0">
            <a:spAutoFit/>
          </a:bodyPr>
          <a:lstStyle>
            <a:defPPr>
              <a:defRPr lang="de-DE"/>
            </a:defPPr>
            <a:lvl1pPr algn="ctr">
              <a:defRPr sz="1000"/>
            </a:lvl1pPr>
          </a:lstStyle>
          <a:p>
            <a:r>
              <a:rPr lang="en-US" sz="1100" b="1">
                <a:solidFill>
                  <a:srgbClr val="B56049"/>
                </a:solidFill>
              </a:rPr>
              <a:t>Certified</a:t>
            </a:r>
          </a:p>
          <a:p>
            <a:r>
              <a:rPr lang="en-US" sz="1100" b="1">
                <a:solidFill>
                  <a:srgbClr val="B56049"/>
                </a:solidFill>
              </a:rPr>
              <a:t>Seeds</a:t>
            </a:r>
          </a:p>
        </p:txBody>
      </p:sp>
      <p:cxnSp>
        <p:nvCxnSpPr>
          <p:cNvPr id="63" name="Curved Connector 62">
            <a:extLst>
              <a:ext uri="{FF2B5EF4-FFF2-40B4-BE49-F238E27FC236}">
                <a16:creationId xmlns:a16="http://schemas.microsoft.com/office/drawing/2014/main" id="{CAA69D77-3EAA-CF48-B10B-6DE284A747AF}"/>
              </a:ext>
            </a:extLst>
          </p:cNvPr>
          <p:cNvCxnSpPr>
            <a:cxnSpLocks/>
          </p:cNvCxnSpPr>
          <p:nvPr/>
        </p:nvCxnSpPr>
        <p:spPr bwMode="gray">
          <a:xfrm>
            <a:off x="6698512" y="2349795"/>
            <a:ext cx="745415" cy="724159"/>
          </a:xfrm>
          <a:prstGeom prst="curvedConnector3">
            <a:avLst/>
          </a:prstGeom>
          <a:ln w="19050">
            <a:solidFill>
              <a:srgbClr val="B56049"/>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C3BBB57-FAE8-7E4A-B1F2-26FCDE8B45BD}"/>
              </a:ext>
            </a:extLst>
          </p:cNvPr>
          <p:cNvSpPr txBox="1"/>
          <p:nvPr/>
        </p:nvSpPr>
        <p:spPr>
          <a:xfrm>
            <a:off x="8663065" y="2303812"/>
            <a:ext cx="1291661" cy="261610"/>
          </a:xfrm>
          <a:prstGeom prst="rect">
            <a:avLst/>
          </a:prstGeom>
          <a:noFill/>
        </p:spPr>
        <p:txBody>
          <a:bodyPr wrap="square" rtlCol="0">
            <a:spAutoFit/>
          </a:bodyPr>
          <a:lstStyle>
            <a:defPPr>
              <a:defRPr lang="de-DE"/>
            </a:defPPr>
            <a:lvl1pPr algn="ctr">
              <a:defRPr sz="1000"/>
            </a:lvl1pPr>
          </a:lstStyle>
          <a:p>
            <a:r>
              <a:rPr lang="en-US" sz="1100" b="1">
                <a:solidFill>
                  <a:srgbClr val="B56049"/>
                </a:solidFill>
              </a:rPr>
              <a:t>Saved Seeds</a:t>
            </a:r>
          </a:p>
        </p:txBody>
      </p:sp>
      <p:sp>
        <p:nvSpPr>
          <p:cNvPr id="77" name="TextBox 76">
            <a:extLst>
              <a:ext uri="{FF2B5EF4-FFF2-40B4-BE49-F238E27FC236}">
                <a16:creationId xmlns:a16="http://schemas.microsoft.com/office/drawing/2014/main" id="{F18E3B30-F36B-5B48-9DDE-0282B9E8CC07}"/>
              </a:ext>
            </a:extLst>
          </p:cNvPr>
          <p:cNvSpPr txBox="1"/>
          <p:nvPr/>
        </p:nvSpPr>
        <p:spPr>
          <a:xfrm>
            <a:off x="307005" y="5076873"/>
            <a:ext cx="6370655" cy="261610"/>
          </a:xfrm>
          <a:prstGeom prst="rect">
            <a:avLst/>
          </a:prstGeom>
          <a:noFill/>
        </p:spPr>
        <p:txBody>
          <a:bodyPr wrap="none" rtlCol="0">
            <a:spAutoFit/>
          </a:bodyPr>
          <a:lstStyle/>
          <a:p>
            <a:pPr algn="r"/>
            <a:r>
              <a:rPr lang="en-US" sz="1100">
                <a:solidFill>
                  <a:srgbClr val="B56049"/>
                </a:solidFill>
              </a:rPr>
              <a:t>* Currently only Bayer, but the vision is to become an Industry System (serving other Trait Owners).</a:t>
            </a:r>
          </a:p>
        </p:txBody>
      </p:sp>
      <p:sp>
        <p:nvSpPr>
          <p:cNvPr id="80" name="TextBox 79">
            <a:extLst>
              <a:ext uri="{FF2B5EF4-FFF2-40B4-BE49-F238E27FC236}">
                <a16:creationId xmlns:a16="http://schemas.microsoft.com/office/drawing/2014/main" id="{A6E4309D-A442-7A49-9BF2-89EA63D16C49}"/>
              </a:ext>
            </a:extLst>
          </p:cNvPr>
          <p:cNvSpPr txBox="1"/>
          <p:nvPr/>
        </p:nvSpPr>
        <p:spPr>
          <a:xfrm>
            <a:off x="3900153" y="5391240"/>
            <a:ext cx="4390106" cy="369332"/>
          </a:xfrm>
          <a:prstGeom prst="rect">
            <a:avLst/>
          </a:prstGeom>
          <a:noFill/>
        </p:spPr>
        <p:txBody>
          <a:bodyPr wrap="square" rtlCol="0">
            <a:spAutoFit/>
          </a:bodyPr>
          <a:lstStyle/>
          <a:p>
            <a:pPr algn="ctr"/>
            <a:r>
              <a:rPr lang="en-US" b="1">
                <a:solidFill>
                  <a:srgbClr val="00617F"/>
                </a:solidFill>
              </a:rPr>
              <a:t>Value Capture System Core Modules</a:t>
            </a:r>
          </a:p>
        </p:txBody>
      </p:sp>
      <p:sp>
        <p:nvSpPr>
          <p:cNvPr id="28" name="Title 1">
            <a:extLst>
              <a:ext uri="{FF2B5EF4-FFF2-40B4-BE49-F238E27FC236}">
                <a16:creationId xmlns:a16="http://schemas.microsoft.com/office/drawing/2014/main" id="{5F185118-9CD2-FB43-B450-95DDDB7DB50B}"/>
              </a:ext>
            </a:extLst>
          </p:cNvPr>
          <p:cNvSpPr txBox="1">
            <a:spLocks/>
          </p:cNvSpPr>
          <p:nvPr/>
        </p:nvSpPr>
        <p:spPr bwMode="gray">
          <a:xfrm>
            <a:off x="-174894" y="4393641"/>
            <a:ext cx="3030144" cy="446247"/>
          </a:xfrm>
          <a:prstGeom prst="rect">
            <a:avLst/>
          </a:prstGeom>
        </p:spPr>
        <p:txBody>
          <a:bodyPr vert="horz" lIns="0" tIns="0" rIns="0" bIns="0" rtlCol="0" anchor="b">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algn="r"/>
            <a:r>
              <a:rPr lang="en-US" sz="4000" b="1">
                <a:solidFill>
                  <a:srgbClr val="10384F"/>
                </a:solidFill>
              </a:rPr>
              <a:t>CAPTURE</a:t>
            </a:r>
            <a:endParaRPr lang="en-US" sz="4000" b="1"/>
          </a:p>
        </p:txBody>
      </p:sp>
      <p:sp>
        <p:nvSpPr>
          <p:cNvPr id="32" name="TextBox 31">
            <a:extLst>
              <a:ext uri="{FF2B5EF4-FFF2-40B4-BE49-F238E27FC236}">
                <a16:creationId xmlns:a16="http://schemas.microsoft.com/office/drawing/2014/main" id="{87E0F535-2164-5646-9978-065DC60224C2}"/>
              </a:ext>
            </a:extLst>
          </p:cNvPr>
          <p:cNvSpPr txBox="1"/>
          <p:nvPr/>
        </p:nvSpPr>
        <p:spPr>
          <a:xfrm>
            <a:off x="4361712" y="1932333"/>
            <a:ext cx="948967" cy="430887"/>
          </a:xfrm>
          <a:prstGeom prst="rect">
            <a:avLst/>
          </a:prstGeom>
          <a:noFill/>
        </p:spPr>
        <p:txBody>
          <a:bodyPr wrap="square" rtlCol="0">
            <a:spAutoFit/>
          </a:bodyPr>
          <a:lstStyle>
            <a:defPPr>
              <a:defRPr lang="de-DE"/>
            </a:defPPr>
            <a:lvl1pPr algn="ctr">
              <a:defRPr sz="1000"/>
            </a:lvl1pPr>
          </a:lstStyle>
          <a:p>
            <a:r>
              <a:rPr lang="en-US" sz="1100" b="1">
                <a:solidFill>
                  <a:srgbClr val="B56049"/>
                </a:solidFill>
              </a:rPr>
              <a:t>Certified</a:t>
            </a:r>
          </a:p>
          <a:p>
            <a:r>
              <a:rPr lang="en-US" sz="1100" b="1">
                <a:solidFill>
                  <a:srgbClr val="B56049"/>
                </a:solidFill>
              </a:rPr>
              <a:t>Seeds</a:t>
            </a:r>
          </a:p>
        </p:txBody>
      </p:sp>
      <p:cxnSp>
        <p:nvCxnSpPr>
          <p:cNvPr id="30" name="Curved Connector 29">
            <a:extLst>
              <a:ext uri="{FF2B5EF4-FFF2-40B4-BE49-F238E27FC236}">
                <a16:creationId xmlns:a16="http://schemas.microsoft.com/office/drawing/2014/main" id="{F429D589-7ECC-5345-94A4-C3AB9A1724B4}"/>
              </a:ext>
            </a:extLst>
          </p:cNvPr>
          <p:cNvCxnSpPr>
            <a:cxnSpLocks/>
          </p:cNvCxnSpPr>
          <p:nvPr/>
        </p:nvCxnSpPr>
        <p:spPr bwMode="gray">
          <a:xfrm rot="5400000" flipH="1" flipV="1">
            <a:off x="10234458" y="3372382"/>
            <a:ext cx="1316724" cy="1216600"/>
          </a:xfrm>
          <a:prstGeom prst="curvedConnector3">
            <a:avLst/>
          </a:prstGeom>
          <a:ln w="19050">
            <a:solidFill>
              <a:srgbClr val="B56049"/>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911C679-17B6-444E-A2C8-68449E57B9E6}"/>
              </a:ext>
            </a:extLst>
          </p:cNvPr>
          <p:cNvSpPr txBox="1"/>
          <p:nvPr/>
        </p:nvSpPr>
        <p:spPr>
          <a:xfrm>
            <a:off x="10770435" y="3997343"/>
            <a:ext cx="993073" cy="261610"/>
          </a:xfrm>
          <a:prstGeom prst="rect">
            <a:avLst/>
          </a:prstGeom>
          <a:noFill/>
        </p:spPr>
        <p:txBody>
          <a:bodyPr wrap="square" rtlCol="0">
            <a:spAutoFit/>
          </a:bodyPr>
          <a:lstStyle>
            <a:defPPr>
              <a:defRPr lang="de-DE"/>
            </a:defPPr>
            <a:lvl1pPr algn="ctr">
              <a:defRPr sz="1000"/>
            </a:lvl1pPr>
          </a:lstStyle>
          <a:p>
            <a:r>
              <a:rPr lang="en-US" sz="1100" b="1">
                <a:solidFill>
                  <a:srgbClr val="B56049"/>
                </a:solidFill>
              </a:rPr>
              <a:t>Grains</a:t>
            </a:r>
          </a:p>
        </p:txBody>
      </p:sp>
      <p:grpSp>
        <p:nvGrpSpPr>
          <p:cNvPr id="61" name="Group 60">
            <a:extLst>
              <a:ext uri="{FF2B5EF4-FFF2-40B4-BE49-F238E27FC236}">
                <a16:creationId xmlns:a16="http://schemas.microsoft.com/office/drawing/2014/main" id="{6B7CCC3D-3F26-B248-8192-411740DD68CA}"/>
              </a:ext>
            </a:extLst>
          </p:cNvPr>
          <p:cNvGrpSpPr/>
          <p:nvPr/>
        </p:nvGrpSpPr>
        <p:grpSpPr>
          <a:xfrm>
            <a:off x="8848893" y="2935021"/>
            <a:ext cx="1500124" cy="2307935"/>
            <a:chOff x="8848893" y="2935021"/>
            <a:chExt cx="1500124" cy="2307935"/>
          </a:xfrm>
        </p:grpSpPr>
        <p:sp>
          <p:nvSpPr>
            <p:cNvPr id="59" name="Arc 58">
              <a:extLst>
                <a:ext uri="{FF2B5EF4-FFF2-40B4-BE49-F238E27FC236}">
                  <a16:creationId xmlns:a16="http://schemas.microsoft.com/office/drawing/2014/main" id="{919B33FA-F696-6344-B046-D6A3751232BD}"/>
                </a:ext>
              </a:extLst>
            </p:cNvPr>
            <p:cNvSpPr/>
            <p:nvPr/>
          </p:nvSpPr>
          <p:spPr bwMode="gray">
            <a:xfrm>
              <a:off x="8848893" y="2971972"/>
              <a:ext cx="1500124" cy="2270984"/>
            </a:xfrm>
            <a:prstGeom prst="arc">
              <a:avLst>
                <a:gd name="adj1" fmla="val 16200000"/>
                <a:gd name="adj2" fmla="val 1811797"/>
              </a:avLst>
            </a:prstGeom>
            <a:ln w="19050">
              <a:solidFill>
                <a:srgbClr val="B56049"/>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riangle 59">
              <a:extLst>
                <a:ext uri="{FF2B5EF4-FFF2-40B4-BE49-F238E27FC236}">
                  <a16:creationId xmlns:a16="http://schemas.microsoft.com/office/drawing/2014/main" id="{6EBB448F-7559-9D49-9E71-A617A8C30A84}"/>
                </a:ext>
              </a:extLst>
            </p:cNvPr>
            <p:cNvSpPr/>
            <p:nvPr/>
          </p:nvSpPr>
          <p:spPr bwMode="gray">
            <a:xfrm rot="16200000">
              <a:off x="9562004" y="2940117"/>
              <a:ext cx="73902" cy="63709"/>
            </a:xfrm>
            <a:prstGeom prst="triangle">
              <a:avLst/>
            </a:prstGeom>
            <a:solidFill>
              <a:srgbClr val="B56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Curved Connector 62">
            <a:extLst/>
          </p:cNvPr>
          <p:cNvCxnSpPr>
            <a:cxnSpLocks/>
          </p:cNvCxnSpPr>
          <p:nvPr/>
        </p:nvCxnSpPr>
        <p:spPr bwMode="gray">
          <a:xfrm rot="10800000" flipV="1">
            <a:off x="8843892" y="2862717"/>
            <a:ext cx="216000" cy="216000"/>
          </a:xfrm>
          <a:prstGeom prst="curvedConnector3">
            <a:avLst>
              <a:gd name="adj1" fmla="val 89163"/>
            </a:avLst>
          </a:prstGeom>
          <a:ln w="19050">
            <a:solidFill>
              <a:srgbClr val="B56049"/>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39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3"/>
          </p:nvPr>
        </p:nvSpPr>
        <p:spPr/>
        <p:txBody>
          <a:bodyPr/>
          <a:lstStyle/>
          <a:p>
            <a:r>
              <a:rPr lang="en-US"/>
              <a:t> </a:t>
            </a:r>
          </a:p>
        </p:txBody>
      </p:sp>
      <p:sp>
        <p:nvSpPr>
          <p:cNvPr id="2" name="Title 1"/>
          <p:cNvSpPr>
            <a:spLocks noGrp="1"/>
          </p:cNvSpPr>
          <p:nvPr>
            <p:ph type="title"/>
          </p:nvPr>
        </p:nvSpPr>
        <p:spPr/>
        <p:txBody>
          <a:bodyPr/>
          <a:lstStyle/>
          <a:p>
            <a:r>
              <a:rPr lang="en-US"/>
              <a:t>Introduction to the Assessment</a:t>
            </a:r>
          </a:p>
        </p:txBody>
      </p:sp>
      <p:sp>
        <p:nvSpPr>
          <p:cNvPr id="9" name="Slide Number Placeholder 8"/>
          <p:cNvSpPr>
            <a:spLocks noGrp="1"/>
          </p:cNvSpPr>
          <p:nvPr>
            <p:ph type="sldNum" sz="quarter" idx="12"/>
          </p:nvPr>
        </p:nvSpPr>
        <p:spPr/>
        <p:txBody>
          <a:bodyPr/>
          <a:lstStyle/>
          <a:p>
            <a:fld id="{EEAD9179-7A6B-4268-BEB2-F3B8EB06115B}" type="slidenum">
              <a:rPr lang="en-US" smtClean="0"/>
              <a:pPr/>
              <a:t>4</a:t>
            </a:fld>
            <a:endParaRPr lang="en-US"/>
          </a:p>
        </p:txBody>
      </p:sp>
      <p:sp>
        <p:nvSpPr>
          <p:cNvPr id="3" name="Text Placeholder 2"/>
          <p:cNvSpPr>
            <a:spLocks noGrp="1"/>
          </p:cNvSpPr>
          <p:nvPr>
            <p:ph type="body" sz="quarter" idx="14"/>
          </p:nvPr>
        </p:nvSpPr>
        <p:spPr>
          <a:xfrm>
            <a:off x="980281" y="1732751"/>
            <a:ext cx="10620000" cy="4752000"/>
          </a:xfrm>
        </p:spPr>
        <p:txBody>
          <a:bodyPr vert="horz" lIns="0" tIns="0" rIns="0" bIns="0" rtlCol="0" anchor="t">
            <a:noAutofit/>
          </a:bodyPr>
          <a:lstStyle/>
          <a:p>
            <a:pPr lvl="1"/>
            <a:endParaRPr lang="en-US"/>
          </a:p>
          <a:p>
            <a:pPr lvl="1"/>
            <a:r>
              <a:rPr lang="en-US"/>
              <a:t>This assessment presents the </a:t>
            </a:r>
            <a:r>
              <a:rPr lang="en-US" b="1"/>
              <a:t>functional assumptions and required changes </a:t>
            </a:r>
            <a:r>
              <a:rPr lang="en-US"/>
              <a:t>to enable ITS (Brazil`s Value Capture system) to:</a:t>
            </a:r>
            <a:endParaRPr lang="pt-BR"/>
          </a:p>
          <a:p>
            <a:pPr lvl="2"/>
            <a:r>
              <a:rPr lang="en-US"/>
              <a:t>Support to multiple traits (referred as </a:t>
            </a:r>
            <a:r>
              <a:rPr lang="en-US" b="1"/>
              <a:t>Multi-Trait</a:t>
            </a:r>
            <a:r>
              <a:rPr lang="en-US"/>
              <a:t> scenario).</a:t>
            </a:r>
            <a:endParaRPr lang="pt-BR"/>
          </a:p>
          <a:p>
            <a:pPr lvl="2"/>
            <a:r>
              <a:rPr lang="en-US"/>
              <a:t>Support to other trait owners (referred as </a:t>
            </a:r>
            <a:r>
              <a:rPr lang="en-US" b="1"/>
              <a:t>Industry System</a:t>
            </a:r>
            <a:r>
              <a:rPr lang="en-US"/>
              <a:t>).</a:t>
            </a:r>
          </a:p>
          <a:p>
            <a:pPr lvl="2"/>
            <a:endParaRPr lang="pt-BR"/>
          </a:p>
          <a:p>
            <a:pPr lvl="1"/>
            <a:r>
              <a:rPr lang="en-US"/>
              <a:t>  This was an intermediate level, non-exhaustive analysis.</a:t>
            </a:r>
            <a:endParaRPr lang="pt-BR"/>
          </a:p>
          <a:p>
            <a:pPr lvl="2"/>
            <a:r>
              <a:rPr lang="en-US"/>
              <a:t>Further refinement will be done as part of our agile methodology, as we prioritize and start grooming each one of the requirements / changes.</a:t>
            </a:r>
            <a:endParaRPr lang="pt-BR"/>
          </a:p>
        </p:txBody>
      </p:sp>
    </p:spTree>
    <p:extLst>
      <p:ext uri="{BB962C8B-B14F-4D97-AF65-F5344CB8AC3E}">
        <p14:creationId xmlns:p14="http://schemas.microsoft.com/office/powerpoint/2010/main" val="131249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854344" y="1462158"/>
            <a:ext cx="5580000" cy="1440753"/>
          </a:xfrm>
        </p:spPr>
        <p:txBody>
          <a:bodyPr/>
          <a:lstStyle/>
          <a:p>
            <a:r>
              <a:rPr lang="en-US"/>
              <a:t>Vision for the Future</a:t>
            </a:r>
          </a:p>
        </p:txBody>
      </p:sp>
      <p:sp>
        <p:nvSpPr>
          <p:cNvPr id="3" name="Footer Placeholder 2"/>
          <p:cNvSpPr>
            <a:spLocks noGrp="1"/>
          </p:cNvSpPr>
          <p:nvPr>
            <p:ph type="ftr" sz="quarter" idx="11"/>
          </p:nvPr>
        </p:nvSpPr>
        <p:spPr/>
        <p:txBody>
          <a:bodyPr/>
          <a:lstStyle/>
          <a:p>
            <a:r>
              <a:rPr lang="en-US"/>
              <a:t>/// Bayer 16:9 Template /// June 2018</a:t>
            </a:r>
          </a:p>
        </p:txBody>
      </p:sp>
      <p:sp>
        <p:nvSpPr>
          <p:cNvPr id="4" name="Slide Number Placeholder 3"/>
          <p:cNvSpPr>
            <a:spLocks noGrp="1"/>
          </p:cNvSpPr>
          <p:nvPr>
            <p:ph type="sldNum" sz="quarter" idx="12"/>
          </p:nvPr>
        </p:nvSpPr>
        <p:spPr/>
        <p:txBody>
          <a:bodyPr/>
          <a:lstStyle/>
          <a:p>
            <a:fld id="{EEAD9179-7A6B-4268-BEB2-F3B8EB06115B}" type="slidenum">
              <a:rPr lang="en-US" smtClean="0"/>
              <a:pPr/>
              <a:t>5</a:t>
            </a:fld>
            <a:endParaRPr lang="en-US"/>
          </a:p>
        </p:txBody>
      </p:sp>
      <p:sp>
        <p:nvSpPr>
          <p:cNvPr id="9" name="Subtitle 8"/>
          <p:cNvSpPr>
            <a:spLocks noGrp="1"/>
          </p:cNvSpPr>
          <p:nvPr>
            <p:ph type="subTitle" idx="1"/>
          </p:nvPr>
        </p:nvSpPr>
        <p:spPr>
          <a:xfrm>
            <a:off x="6896746" y="3064854"/>
            <a:ext cx="4658935" cy="720000"/>
          </a:xfrm>
        </p:spPr>
        <p:txBody>
          <a:bodyPr/>
          <a:lstStyle/>
          <a:p>
            <a:r>
              <a:rPr lang="en-US">
                <a:solidFill>
                  <a:srgbClr val="0D3756"/>
                </a:solidFill>
              </a:rPr>
              <a:t>Soybean Industry Ecosystem</a:t>
            </a:r>
            <a:endParaRPr lang="en-US"/>
          </a:p>
        </p:txBody>
      </p:sp>
    </p:spTree>
    <p:extLst>
      <p:ext uri="{BB962C8B-B14F-4D97-AF65-F5344CB8AC3E}">
        <p14:creationId xmlns:p14="http://schemas.microsoft.com/office/powerpoint/2010/main" val="148062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0E28D617-DEE6-EF4F-A06D-E354B209598C}"/>
              </a:ext>
            </a:extLst>
          </p:cNvPr>
          <p:cNvPicPr>
            <a:picLocks noChangeAspect="1"/>
          </p:cNvPicPr>
          <p:nvPr/>
        </p:nvPicPr>
        <p:blipFill>
          <a:blip r:embed="rId3"/>
          <a:stretch>
            <a:fillRect/>
          </a:stretch>
        </p:blipFill>
        <p:spPr>
          <a:xfrm>
            <a:off x="-1865" y="0"/>
            <a:ext cx="12192277" cy="6858000"/>
          </a:xfrm>
          <a:prstGeom prst="rect">
            <a:avLst/>
          </a:prstGeom>
        </p:spPr>
      </p:pic>
      <p:sp>
        <p:nvSpPr>
          <p:cNvPr id="4" name="Footer Placeholder 3">
            <a:extLst>
              <a:ext uri="{FF2B5EF4-FFF2-40B4-BE49-F238E27FC236}">
                <a16:creationId xmlns:a16="http://schemas.microsoft.com/office/drawing/2014/main" id="{B1AE4C12-C1C0-1343-A252-876F88498AD8}"/>
              </a:ext>
            </a:extLst>
          </p:cNvPr>
          <p:cNvSpPr>
            <a:spLocks noGrp="1"/>
          </p:cNvSpPr>
          <p:nvPr>
            <p:ph type="ftr" sz="quarter" idx="11"/>
          </p:nvPr>
        </p:nvSpPr>
        <p:spPr>
          <a:xfrm>
            <a:off x="974672" y="6617933"/>
            <a:ext cx="10800000" cy="108000"/>
          </a:xfrm>
        </p:spPr>
        <p:txBody>
          <a:bodyPr/>
          <a:lstStyle/>
          <a:p>
            <a:pPr algn="r"/>
            <a:r>
              <a:rPr lang="en-US"/>
              <a:t>Company Confidential</a:t>
            </a:r>
          </a:p>
        </p:txBody>
      </p:sp>
      <p:sp>
        <p:nvSpPr>
          <p:cNvPr id="5" name="Slide Number Placeholder 4">
            <a:extLst>
              <a:ext uri="{FF2B5EF4-FFF2-40B4-BE49-F238E27FC236}">
                <a16:creationId xmlns:a16="http://schemas.microsoft.com/office/drawing/2014/main" id="{BE0BB518-976F-F143-A048-A0F68D6E4D5A}"/>
              </a:ext>
            </a:extLst>
          </p:cNvPr>
          <p:cNvSpPr>
            <a:spLocks noGrp="1"/>
          </p:cNvSpPr>
          <p:nvPr>
            <p:ph type="sldNum" sz="quarter" idx="12"/>
          </p:nvPr>
        </p:nvSpPr>
        <p:spPr/>
        <p:txBody>
          <a:bodyPr/>
          <a:lstStyle/>
          <a:p>
            <a:fld id="{EEAD9179-7A6B-4268-BEB2-F3B8EB06115B}" type="slidenum">
              <a:rPr lang="en-US" smtClean="0"/>
              <a:t>6</a:t>
            </a:fld>
            <a:endParaRPr lang="en-US"/>
          </a:p>
        </p:txBody>
      </p:sp>
      <p:sp>
        <p:nvSpPr>
          <p:cNvPr id="13" name="Subtitle 5">
            <a:extLst>
              <a:ext uri="{FF2B5EF4-FFF2-40B4-BE49-F238E27FC236}">
                <a16:creationId xmlns:a16="http://schemas.microsoft.com/office/drawing/2014/main" id="{9EAD72FF-BC88-3744-8D7E-B67B8F5A497A}"/>
              </a:ext>
            </a:extLst>
          </p:cNvPr>
          <p:cNvSpPr>
            <a:spLocks noGrp="1"/>
          </p:cNvSpPr>
          <p:nvPr>
            <p:ph type="subTitle" idx="13"/>
          </p:nvPr>
        </p:nvSpPr>
        <p:spPr>
          <a:xfrm>
            <a:off x="588168" y="841343"/>
            <a:ext cx="7632000" cy="504072"/>
          </a:xfrm>
        </p:spPr>
        <p:txBody>
          <a:bodyPr/>
          <a:lstStyle/>
          <a:p>
            <a:r>
              <a:rPr lang="en-US" sz="1600" b="1">
                <a:solidFill>
                  <a:srgbClr val="0D3756"/>
                </a:solidFill>
              </a:rPr>
              <a:t>Vision</a:t>
            </a:r>
            <a:r>
              <a:rPr lang="en-US" sz="1600">
                <a:solidFill>
                  <a:srgbClr val="0D3756"/>
                </a:solidFill>
              </a:rPr>
              <a:t>: Create an ecosystem around ITS (Industry System) that sustains  technology value capture processes for Trait Owners in the Agriculture Industry along with leveraging productivity and innovative solutions for Growers and Partners.</a:t>
            </a:r>
          </a:p>
        </p:txBody>
      </p:sp>
      <p:sp>
        <p:nvSpPr>
          <p:cNvPr id="14" name="Title 1">
            <a:extLst>
              <a:ext uri="{FF2B5EF4-FFF2-40B4-BE49-F238E27FC236}">
                <a16:creationId xmlns:a16="http://schemas.microsoft.com/office/drawing/2014/main" id="{72A4042C-4430-F943-AAA2-CE146CBCC968}"/>
              </a:ext>
            </a:extLst>
          </p:cNvPr>
          <p:cNvSpPr>
            <a:spLocks noGrp="1"/>
          </p:cNvSpPr>
          <p:nvPr>
            <p:ph type="title"/>
          </p:nvPr>
        </p:nvSpPr>
        <p:spPr>
          <a:xfrm>
            <a:off x="588169" y="142282"/>
            <a:ext cx="8169596" cy="606700"/>
          </a:xfrm>
        </p:spPr>
        <p:txBody>
          <a:bodyPr/>
          <a:lstStyle/>
          <a:p>
            <a:r>
              <a:rPr lang="en-US" b="1">
                <a:solidFill>
                  <a:srgbClr val="EB5A4A"/>
                </a:solidFill>
              </a:rPr>
              <a:t>Soybean Industry Ecosystem - Platform Vision</a:t>
            </a:r>
          </a:p>
        </p:txBody>
      </p:sp>
      <p:sp>
        <p:nvSpPr>
          <p:cNvPr id="20" name="TextBox 19">
            <a:extLst>
              <a:ext uri="{FF2B5EF4-FFF2-40B4-BE49-F238E27FC236}">
                <a16:creationId xmlns:a16="http://schemas.microsoft.com/office/drawing/2014/main" id="{83085DEC-0089-764D-B7F4-1113B014EEA5}"/>
              </a:ext>
            </a:extLst>
          </p:cNvPr>
          <p:cNvSpPr txBox="1"/>
          <p:nvPr/>
        </p:nvSpPr>
        <p:spPr bwMode="gray">
          <a:xfrm>
            <a:off x="5019872" y="5677390"/>
            <a:ext cx="4115420" cy="730351"/>
          </a:xfrm>
          <a:prstGeom prst="rect">
            <a:avLst/>
          </a:prstGeom>
          <a:noFill/>
        </p:spPr>
        <p:txBody>
          <a:bodyPr wrap="square" lIns="0" tIns="0" rIns="0" bIns="0" rtlCol="0">
            <a:noAutofit/>
          </a:bodyPr>
          <a:lstStyle/>
          <a:p>
            <a:r>
              <a:rPr lang="en-US" sz="1200" b="1">
                <a:solidFill>
                  <a:srgbClr val="EB5A4A"/>
                </a:solidFill>
              </a:rPr>
              <a:t>1- Value Capture Industry System </a:t>
            </a:r>
            <a:r>
              <a:rPr lang="en-US" sz="1200" b="1">
                <a:solidFill>
                  <a:srgbClr val="0D3756"/>
                </a:solidFill>
              </a:rPr>
              <a:t>(branded as ITS)</a:t>
            </a:r>
          </a:p>
          <a:p>
            <a:r>
              <a:rPr lang="en-US" sz="1200">
                <a:solidFill>
                  <a:srgbClr val="0D3756"/>
                </a:solidFill>
              </a:rPr>
              <a:t>Enable Trait Owners to capture the value of soybean technology and provide a standard U/X for partners.</a:t>
            </a:r>
          </a:p>
          <a:p>
            <a:r>
              <a:rPr lang="en-US" sz="1200" b="1">
                <a:solidFill>
                  <a:srgbClr val="0D3756"/>
                </a:solidFill>
              </a:rPr>
              <a:t>Scope: Multiplication, Sales, Legally Saved Seeds, POD.</a:t>
            </a:r>
            <a:endParaRPr lang="en-US" sz="1200">
              <a:solidFill>
                <a:srgbClr val="0D3756"/>
              </a:solidFill>
            </a:endParaRPr>
          </a:p>
        </p:txBody>
      </p:sp>
      <p:sp>
        <p:nvSpPr>
          <p:cNvPr id="21" name="TextBox 20">
            <a:extLst>
              <a:ext uri="{FF2B5EF4-FFF2-40B4-BE49-F238E27FC236}">
                <a16:creationId xmlns:a16="http://schemas.microsoft.com/office/drawing/2014/main" id="{CF0851B6-4005-814A-9FD2-5EE3E57DC1D7}"/>
              </a:ext>
            </a:extLst>
          </p:cNvPr>
          <p:cNvSpPr txBox="1"/>
          <p:nvPr/>
        </p:nvSpPr>
        <p:spPr bwMode="gray">
          <a:xfrm>
            <a:off x="2070205" y="4950275"/>
            <a:ext cx="2156927" cy="1457466"/>
          </a:xfrm>
          <a:prstGeom prst="rect">
            <a:avLst/>
          </a:prstGeom>
          <a:noFill/>
        </p:spPr>
        <p:txBody>
          <a:bodyPr wrap="square" lIns="0" tIns="0" rIns="0" bIns="0" rtlCol="0">
            <a:noAutofit/>
          </a:bodyPr>
          <a:lstStyle/>
          <a:p>
            <a:r>
              <a:rPr lang="en-US" sz="1200" b="1">
                <a:solidFill>
                  <a:srgbClr val="EB5A4A"/>
                </a:solidFill>
              </a:rPr>
              <a:t>2- Trait Owner Systems</a:t>
            </a:r>
          </a:p>
          <a:p>
            <a:r>
              <a:rPr lang="en-US" sz="1200">
                <a:solidFill>
                  <a:srgbClr val="0D3756"/>
                </a:solidFill>
              </a:rPr>
              <a:t>Decouple Trait Owner exclusive </a:t>
            </a:r>
          </a:p>
          <a:p>
            <a:r>
              <a:rPr lang="en-US" sz="1200">
                <a:solidFill>
                  <a:srgbClr val="0D3756"/>
                </a:solidFill>
              </a:rPr>
              <a:t>features from the Industry System and protect company confidential data.</a:t>
            </a:r>
          </a:p>
          <a:p>
            <a:r>
              <a:rPr lang="en-US" sz="1200" b="1">
                <a:solidFill>
                  <a:srgbClr val="0D3756"/>
                </a:solidFill>
              </a:rPr>
              <a:t>Scope: Master Data Flows, Billing, Revenue Recognition, Marketing Programs.</a:t>
            </a:r>
          </a:p>
        </p:txBody>
      </p:sp>
      <p:sp>
        <p:nvSpPr>
          <p:cNvPr id="22" name="TextBox 21">
            <a:extLst>
              <a:ext uri="{FF2B5EF4-FFF2-40B4-BE49-F238E27FC236}">
                <a16:creationId xmlns:a16="http://schemas.microsoft.com/office/drawing/2014/main" id="{04948569-0D1C-8045-8940-73C5CE301BD2}"/>
              </a:ext>
            </a:extLst>
          </p:cNvPr>
          <p:cNvSpPr txBox="1"/>
          <p:nvPr/>
        </p:nvSpPr>
        <p:spPr bwMode="gray">
          <a:xfrm>
            <a:off x="9369606" y="1863490"/>
            <a:ext cx="2670205" cy="1474051"/>
          </a:xfrm>
          <a:prstGeom prst="rect">
            <a:avLst/>
          </a:prstGeom>
          <a:noFill/>
        </p:spPr>
        <p:txBody>
          <a:bodyPr wrap="square" lIns="0" tIns="0" rIns="0" bIns="0" rtlCol="0">
            <a:noAutofit/>
          </a:bodyPr>
          <a:lstStyle/>
          <a:p>
            <a:pPr algn="r"/>
            <a:r>
              <a:rPr lang="en-US" sz="1200" b="1">
                <a:solidFill>
                  <a:srgbClr val="EB5A4A"/>
                </a:solidFill>
              </a:rPr>
              <a:t>3- API Gateway &amp; </a:t>
            </a:r>
            <a:br>
              <a:rPr lang="en-US" sz="1200" b="1">
                <a:solidFill>
                  <a:srgbClr val="EB5A4A"/>
                </a:solidFill>
              </a:rPr>
            </a:br>
            <a:r>
              <a:rPr lang="en-US" sz="1200" b="1">
                <a:solidFill>
                  <a:srgbClr val="EB5A4A"/>
                </a:solidFill>
              </a:rPr>
              <a:t>App Store</a:t>
            </a:r>
          </a:p>
          <a:p>
            <a:pPr algn="r"/>
            <a:r>
              <a:rPr lang="en-US" sz="1200">
                <a:solidFill>
                  <a:srgbClr val="0D3756"/>
                </a:solidFill>
              </a:rPr>
              <a:t>Enable the development </a:t>
            </a:r>
            <a:br>
              <a:rPr lang="en-US" sz="1200">
                <a:solidFill>
                  <a:srgbClr val="0D3756"/>
                </a:solidFill>
              </a:rPr>
            </a:br>
            <a:r>
              <a:rPr lang="en-US" sz="1200">
                <a:solidFill>
                  <a:srgbClr val="0D3756"/>
                </a:solidFill>
              </a:rPr>
              <a:t>of B2B integrations </a:t>
            </a:r>
          </a:p>
          <a:p>
            <a:pPr algn="r"/>
            <a:r>
              <a:rPr lang="en-US" sz="1200">
                <a:solidFill>
                  <a:srgbClr val="0D3756"/>
                </a:solidFill>
              </a:rPr>
              <a:t>and independent apps that </a:t>
            </a:r>
            <a:br>
              <a:rPr lang="en-US" sz="1200">
                <a:solidFill>
                  <a:srgbClr val="0D3756"/>
                </a:solidFill>
              </a:rPr>
            </a:br>
            <a:r>
              <a:rPr lang="en-US" sz="1200">
                <a:solidFill>
                  <a:srgbClr val="0D3756"/>
                </a:solidFill>
              </a:rPr>
              <a:t>leverage productivity and </a:t>
            </a:r>
            <a:br>
              <a:rPr lang="en-US" sz="1200">
                <a:solidFill>
                  <a:srgbClr val="0D3756"/>
                </a:solidFill>
              </a:rPr>
            </a:br>
            <a:r>
              <a:rPr lang="en-US" sz="1200">
                <a:solidFill>
                  <a:srgbClr val="0D3756"/>
                </a:solidFill>
              </a:rPr>
              <a:t>innovative solutions</a:t>
            </a:r>
          </a:p>
          <a:p>
            <a:pPr algn="r"/>
            <a:r>
              <a:rPr lang="en-US" sz="1200" b="1">
                <a:solidFill>
                  <a:srgbClr val="0D3756"/>
                </a:solidFill>
              </a:rPr>
              <a:t>Scope: Productivity and Innovation.</a:t>
            </a:r>
          </a:p>
        </p:txBody>
      </p:sp>
    </p:spTree>
    <p:extLst>
      <p:ext uri="{BB962C8B-B14F-4D97-AF65-F5344CB8AC3E}">
        <p14:creationId xmlns:p14="http://schemas.microsoft.com/office/powerpoint/2010/main" val="369964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a:t>Master Data, Parameters and Permissions</a:t>
            </a:r>
          </a:p>
        </p:txBody>
      </p:sp>
      <p:sp>
        <p:nvSpPr>
          <p:cNvPr id="3" name="Footer Placeholder 2"/>
          <p:cNvSpPr>
            <a:spLocks noGrp="1"/>
          </p:cNvSpPr>
          <p:nvPr>
            <p:ph type="ftr" sz="quarter" idx="11"/>
          </p:nvPr>
        </p:nvSpPr>
        <p:spPr bwMode="gray"/>
        <p:txBody>
          <a:bodyPr/>
          <a:lstStyle/>
          <a:p>
            <a:r>
              <a:rPr lang="en-US"/>
              <a:t>/// Bayer 16:9 Template /// June 2018</a:t>
            </a:r>
          </a:p>
        </p:txBody>
      </p:sp>
      <p:sp>
        <p:nvSpPr>
          <p:cNvPr id="4" name="Slide Number Placeholder 3"/>
          <p:cNvSpPr>
            <a:spLocks noGrp="1"/>
          </p:cNvSpPr>
          <p:nvPr>
            <p:ph type="sldNum" sz="quarter" idx="12"/>
          </p:nvPr>
        </p:nvSpPr>
        <p:spPr bwMode="gray"/>
        <p:txBody>
          <a:bodyPr/>
          <a:lstStyle/>
          <a:p>
            <a:fld id="{EEAD9179-7A6B-4268-BEB2-F3B8EB06115B}" type="slidenum">
              <a:rPr lang="en-US" smtClean="0"/>
              <a:pPr/>
              <a:t>7</a:t>
            </a:fld>
            <a:endParaRPr lang="en-US"/>
          </a:p>
        </p:txBody>
      </p:sp>
      <p:sp>
        <p:nvSpPr>
          <p:cNvPr id="9" name="Subtitle 8"/>
          <p:cNvSpPr>
            <a:spLocks noGrp="1"/>
          </p:cNvSpPr>
          <p:nvPr>
            <p:ph type="subTitle" idx="1"/>
          </p:nvPr>
        </p:nvSpPr>
        <p:spPr bwMode="gray">
          <a:xfrm>
            <a:off x="1666568" y="2134650"/>
            <a:ext cx="4735622" cy="720000"/>
          </a:xfrm>
        </p:spPr>
        <p:txBody>
          <a:bodyPr/>
          <a:lstStyle/>
          <a:p>
            <a:r>
              <a:rPr lang="en-US"/>
              <a:t>Multi-Trait and Industry System Assessment</a:t>
            </a:r>
          </a:p>
        </p:txBody>
      </p:sp>
    </p:spTree>
    <p:extLst>
      <p:ext uri="{BB962C8B-B14F-4D97-AF65-F5344CB8AC3E}">
        <p14:creationId xmlns:p14="http://schemas.microsoft.com/office/powerpoint/2010/main" val="380883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ubtitle 5"/>
          <p:cNvSpPr>
            <a:spLocks noGrp="1"/>
          </p:cNvSpPr>
          <p:nvPr>
            <p:ph type="subTitle" idx="13"/>
          </p:nvPr>
        </p:nvSpPr>
        <p:spPr>
          <a:xfrm>
            <a:off x="981821" y="1138299"/>
            <a:ext cx="10798460" cy="252000"/>
          </a:xfrm>
        </p:spPr>
        <p:txBody>
          <a:bodyPr/>
          <a:lstStyle/>
          <a:p>
            <a:r>
              <a:rPr lang="en-US" b="1">
                <a:solidFill>
                  <a:schemeClr val="tx2"/>
                </a:solidFill>
              </a:rPr>
              <a:t>AS-IS x TO-BE </a:t>
            </a:r>
            <a:endParaRPr lang="en-US"/>
          </a:p>
        </p:txBody>
      </p:sp>
      <p:sp>
        <p:nvSpPr>
          <p:cNvPr id="2" name="Title 1"/>
          <p:cNvSpPr>
            <a:spLocks noGrp="1"/>
          </p:cNvSpPr>
          <p:nvPr>
            <p:ph type="title"/>
          </p:nvPr>
        </p:nvSpPr>
        <p:spPr/>
        <p:txBody>
          <a:bodyPr/>
          <a:lstStyle/>
          <a:p>
            <a:r>
              <a:rPr lang="en-US" b="1">
                <a:solidFill>
                  <a:srgbClr val="0070C0"/>
                </a:solidFill>
              </a:rPr>
              <a:t>Master Data - Trait and Trait Owner</a:t>
            </a:r>
            <a:endParaRPr lang="en-US">
              <a:solidFill>
                <a:schemeClr val="tx2"/>
              </a:solidFill>
            </a:endParaRPr>
          </a:p>
        </p:txBody>
      </p:sp>
      <p:sp>
        <p:nvSpPr>
          <p:cNvPr id="9" name="Slide Number Placeholder 8"/>
          <p:cNvSpPr>
            <a:spLocks noGrp="1"/>
          </p:cNvSpPr>
          <p:nvPr>
            <p:ph type="sldNum" sz="quarter" idx="12"/>
          </p:nvPr>
        </p:nvSpPr>
        <p:spPr/>
        <p:txBody>
          <a:bodyPr/>
          <a:lstStyle/>
          <a:p>
            <a:fld id="{EEAD9179-7A6B-4268-BEB2-F3B8EB06115B}" type="slidenum">
              <a:rPr lang="en-US" smtClean="0"/>
              <a:pPr/>
              <a:t>8</a:t>
            </a:fld>
            <a:endParaRPr lang="en-US"/>
          </a:p>
        </p:txBody>
      </p:sp>
      <p:sp>
        <p:nvSpPr>
          <p:cNvPr id="7" name="Rectangle 6">
            <a:extLst>
              <a:ext uri="{FF2B5EF4-FFF2-40B4-BE49-F238E27FC236}">
                <a16:creationId xmlns:a16="http://schemas.microsoft.com/office/drawing/2014/main" id="{8A6FDC30-50D7-494A-BD7D-9B764911C4B3}"/>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sp>
        <p:nvSpPr>
          <p:cNvPr id="40" name="Rectangle 39">
            <a:extLst>
              <a:ext uri="{FF2B5EF4-FFF2-40B4-BE49-F238E27FC236}">
                <a16:creationId xmlns:a16="http://schemas.microsoft.com/office/drawing/2014/main" id="{8127117B-9A57-8743-8EA9-B336FAA4BCC1}"/>
              </a:ext>
            </a:extLst>
          </p:cNvPr>
          <p:cNvSpPr/>
          <p:nvPr/>
        </p:nvSpPr>
        <p:spPr>
          <a:xfrm>
            <a:off x="434101" y="3282574"/>
            <a:ext cx="2072640" cy="9233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Bayer</a:t>
            </a:r>
          </a:p>
        </p:txBody>
      </p:sp>
      <p:sp>
        <p:nvSpPr>
          <p:cNvPr id="41" name="Rectangle 40">
            <a:extLst>
              <a:ext uri="{FF2B5EF4-FFF2-40B4-BE49-F238E27FC236}">
                <a16:creationId xmlns:a16="http://schemas.microsoft.com/office/drawing/2014/main" id="{14352072-F6A9-5648-B249-A97A16F35661}"/>
              </a:ext>
            </a:extLst>
          </p:cNvPr>
          <p:cNvSpPr/>
          <p:nvPr/>
        </p:nvSpPr>
        <p:spPr>
          <a:xfrm>
            <a:off x="434101" y="4674093"/>
            <a:ext cx="2072640" cy="923330"/>
          </a:xfrm>
          <a:prstGeom prst="rect">
            <a:avLst/>
          </a:prstGeom>
          <a:solidFill>
            <a:schemeClr val="accent2">
              <a:lumMod val="20000"/>
              <a:lumOff val="80000"/>
            </a:schemeClr>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a:t>Intacta</a:t>
            </a:r>
          </a:p>
        </p:txBody>
      </p:sp>
      <p:sp>
        <p:nvSpPr>
          <p:cNvPr id="42" name="TextBox 41">
            <a:extLst>
              <a:ext uri="{FF2B5EF4-FFF2-40B4-BE49-F238E27FC236}">
                <a16:creationId xmlns:a16="http://schemas.microsoft.com/office/drawing/2014/main" id="{BFA2816D-7A5D-BB4A-9C95-12573B808F8E}"/>
              </a:ext>
            </a:extLst>
          </p:cNvPr>
          <p:cNvSpPr txBox="1"/>
          <p:nvPr/>
        </p:nvSpPr>
        <p:spPr>
          <a:xfrm>
            <a:off x="434101" y="2001705"/>
            <a:ext cx="2218944" cy="923330"/>
          </a:xfrm>
          <a:prstGeom prst="rect">
            <a:avLst/>
          </a:prstGeom>
          <a:noFill/>
        </p:spPr>
        <p:txBody>
          <a:bodyPr wrap="square" rtlCol="0">
            <a:spAutoFit/>
          </a:bodyPr>
          <a:lstStyle/>
          <a:p>
            <a:r>
              <a:rPr lang="en-US" b="1">
                <a:solidFill>
                  <a:schemeClr val="tx1">
                    <a:lumMod val="65000"/>
                    <a:lumOff val="35000"/>
                  </a:schemeClr>
                </a:solidFill>
              </a:rPr>
              <a:t>AS-IS: one trait connected to one trait owner</a:t>
            </a:r>
          </a:p>
        </p:txBody>
      </p:sp>
      <p:sp>
        <p:nvSpPr>
          <p:cNvPr id="43" name="TextBox 42">
            <a:extLst>
              <a:ext uri="{FF2B5EF4-FFF2-40B4-BE49-F238E27FC236}">
                <a16:creationId xmlns:a16="http://schemas.microsoft.com/office/drawing/2014/main" id="{ED879D07-1A10-BB4A-8EDD-E9F4F27F3045}"/>
              </a:ext>
            </a:extLst>
          </p:cNvPr>
          <p:cNvSpPr txBox="1"/>
          <p:nvPr/>
        </p:nvSpPr>
        <p:spPr>
          <a:xfrm>
            <a:off x="2842021" y="2001705"/>
            <a:ext cx="5740908" cy="369332"/>
          </a:xfrm>
          <a:prstGeom prst="rect">
            <a:avLst/>
          </a:prstGeom>
          <a:noFill/>
        </p:spPr>
        <p:txBody>
          <a:bodyPr wrap="square" rtlCol="0">
            <a:spAutoFit/>
          </a:bodyPr>
          <a:lstStyle/>
          <a:p>
            <a:pPr algn="ctr"/>
            <a:r>
              <a:rPr lang="en-US" b="1">
                <a:solidFill>
                  <a:schemeClr val="tx1">
                    <a:lumMod val="65000"/>
                    <a:lumOff val="35000"/>
                  </a:schemeClr>
                </a:solidFill>
              </a:rPr>
              <a:t>TO-BE: multiple trait owners with multiple traits</a:t>
            </a:r>
          </a:p>
        </p:txBody>
      </p:sp>
      <p:sp>
        <p:nvSpPr>
          <p:cNvPr id="44" name="Rectangle 43">
            <a:extLst>
              <a:ext uri="{FF2B5EF4-FFF2-40B4-BE49-F238E27FC236}">
                <a16:creationId xmlns:a16="http://schemas.microsoft.com/office/drawing/2014/main" id="{DC04A8DA-41E8-E443-B276-5D2D69F32A84}"/>
              </a:ext>
            </a:extLst>
          </p:cNvPr>
          <p:cNvSpPr/>
          <p:nvPr/>
        </p:nvSpPr>
        <p:spPr>
          <a:xfrm>
            <a:off x="2842021" y="3254219"/>
            <a:ext cx="2240280" cy="923330"/>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Bayer</a:t>
            </a:r>
          </a:p>
        </p:txBody>
      </p:sp>
      <p:sp>
        <p:nvSpPr>
          <p:cNvPr id="45" name="Rectangle 44">
            <a:extLst>
              <a:ext uri="{FF2B5EF4-FFF2-40B4-BE49-F238E27FC236}">
                <a16:creationId xmlns:a16="http://schemas.microsoft.com/office/drawing/2014/main" id="{CE1ECD57-642A-A448-943A-F3BCC03BECDA}"/>
              </a:ext>
            </a:extLst>
          </p:cNvPr>
          <p:cNvSpPr/>
          <p:nvPr/>
        </p:nvSpPr>
        <p:spPr>
          <a:xfrm>
            <a:off x="2842021" y="4645738"/>
            <a:ext cx="1066800" cy="923330"/>
          </a:xfrm>
          <a:prstGeom prst="rect">
            <a:avLst/>
          </a:prstGeom>
          <a:solidFill>
            <a:schemeClr val="accent2">
              <a:lumMod val="20000"/>
              <a:lumOff val="80000"/>
            </a:schemeClr>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a:t>Intacta</a:t>
            </a:r>
          </a:p>
        </p:txBody>
      </p:sp>
      <p:sp>
        <p:nvSpPr>
          <p:cNvPr id="46" name="Rectangle 45">
            <a:extLst>
              <a:ext uri="{FF2B5EF4-FFF2-40B4-BE49-F238E27FC236}">
                <a16:creationId xmlns:a16="http://schemas.microsoft.com/office/drawing/2014/main" id="{3188C011-7B18-9C44-B67C-E3C44366ACC2}"/>
              </a:ext>
            </a:extLst>
          </p:cNvPr>
          <p:cNvSpPr/>
          <p:nvPr/>
        </p:nvSpPr>
        <p:spPr>
          <a:xfrm>
            <a:off x="4015501" y="4645738"/>
            <a:ext cx="1066800" cy="923330"/>
          </a:xfrm>
          <a:prstGeom prst="rect">
            <a:avLst/>
          </a:prstGeom>
          <a:solidFill>
            <a:schemeClr val="accent2">
              <a:lumMod val="20000"/>
              <a:lumOff val="80000"/>
            </a:schemeClr>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a:t>Xtend</a:t>
            </a:r>
          </a:p>
        </p:txBody>
      </p:sp>
      <p:sp>
        <p:nvSpPr>
          <p:cNvPr id="47" name="Rectangle 46">
            <a:extLst>
              <a:ext uri="{FF2B5EF4-FFF2-40B4-BE49-F238E27FC236}">
                <a16:creationId xmlns:a16="http://schemas.microsoft.com/office/drawing/2014/main" id="{9F0760DB-FEF0-7B46-B537-6806E9DA42B7}"/>
              </a:ext>
            </a:extLst>
          </p:cNvPr>
          <p:cNvSpPr/>
          <p:nvPr/>
        </p:nvSpPr>
        <p:spPr>
          <a:xfrm>
            <a:off x="5188981" y="3254219"/>
            <a:ext cx="2240280" cy="923330"/>
          </a:xfrm>
          <a:prstGeom prst="rect">
            <a:avLst/>
          </a:prstGeom>
          <a:solidFill>
            <a:srgbClr val="FF3162"/>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Trait Owner 2</a:t>
            </a:r>
          </a:p>
        </p:txBody>
      </p:sp>
      <p:sp>
        <p:nvSpPr>
          <p:cNvPr id="48" name="Rectangle 47">
            <a:extLst>
              <a:ext uri="{FF2B5EF4-FFF2-40B4-BE49-F238E27FC236}">
                <a16:creationId xmlns:a16="http://schemas.microsoft.com/office/drawing/2014/main" id="{48CF590E-696F-6C42-ADD8-C5D2A96BBB11}"/>
              </a:ext>
            </a:extLst>
          </p:cNvPr>
          <p:cNvSpPr/>
          <p:nvPr/>
        </p:nvSpPr>
        <p:spPr>
          <a:xfrm>
            <a:off x="5188981" y="4645738"/>
            <a:ext cx="1066800" cy="923330"/>
          </a:xfrm>
          <a:prstGeom prst="rect">
            <a:avLst/>
          </a:prstGeom>
          <a:solidFill>
            <a:schemeClr val="tx2">
              <a:lumMod val="20000"/>
              <a:lumOff val="80000"/>
            </a:schemeClr>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a:t>Trait 3</a:t>
            </a:r>
          </a:p>
        </p:txBody>
      </p:sp>
      <p:sp>
        <p:nvSpPr>
          <p:cNvPr id="49" name="Rectangle 48">
            <a:extLst>
              <a:ext uri="{FF2B5EF4-FFF2-40B4-BE49-F238E27FC236}">
                <a16:creationId xmlns:a16="http://schemas.microsoft.com/office/drawing/2014/main" id="{9C117CDF-1B06-9B4E-8A0E-CF7EF647946C}"/>
              </a:ext>
            </a:extLst>
          </p:cNvPr>
          <p:cNvSpPr/>
          <p:nvPr/>
        </p:nvSpPr>
        <p:spPr>
          <a:xfrm>
            <a:off x="6362461" y="4645738"/>
            <a:ext cx="1066800" cy="923330"/>
          </a:xfrm>
          <a:prstGeom prst="rect">
            <a:avLst/>
          </a:prstGeom>
          <a:solidFill>
            <a:schemeClr val="tx2">
              <a:lumMod val="20000"/>
              <a:lumOff val="80000"/>
            </a:schemeClr>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a:t>Trait 4</a:t>
            </a:r>
          </a:p>
        </p:txBody>
      </p:sp>
      <p:sp>
        <p:nvSpPr>
          <p:cNvPr id="50" name="Rectangle 49">
            <a:extLst>
              <a:ext uri="{FF2B5EF4-FFF2-40B4-BE49-F238E27FC236}">
                <a16:creationId xmlns:a16="http://schemas.microsoft.com/office/drawing/2014/main" id="{8021A336-C6E2-9447-927E-5115F2083DD0}"/>
              </a:ext>
            </a:extLst>
          </p:cNvPr>
          <p:cNvSpPr/>
          <p:nvPr/>
        </p:nvSpPr>
        <p:spPr>
          <a:xfrm>
            <a:off x="7535941" y="3254219"/>
            <a:ext cx="1066800" cy="923330"/>
          </a:xfrm>
          <a:prstGeom prst="rect">
            <a:avLst/>
          </a:prstGeom>
          <a:solidFill>
            <a:srgbClr val="8DF019"/>
          </a:solid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a:t>Trait Owner 3</a:t>
            </a:r>
          </a:p>
        </p:txBody>
      </p:sp>
      <p:sp>
        <p:nvSpPr>
          <p:cNvPr id="51" name="Rectangle 50">
            <a:extLst>
              <a:ext uri="{FF2B5EF4-FFF2-40B4-BE49-F238E27FC236}">
                <a16:creationId xmlns:a16="http://schemas.microsoft.com/office/drawing/2014/main" id="{FCE209BF-16C2-C24E-9720-73ECB4F7BD01}"/>
              </a:ext>
            </a:extLst>
          </p:cNvPr>
          <p:cNvSpPr/>
          <p:nvPr/>
        </p:nvSpPr>
        <p:spPr>
          <a:xfrm>
            <a:off x="7535941" y="4645738"/>
            <a:ext cx="1066800" cy="923330"/>
          </a:xfrm>
          <a:prstGeom prst="rect">
            <a:avLst/>
          </a:prstGeom>
          <a:solidFill>
            <a:srgbClr val="C9FFBB"/>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a:t>Trait 5</a:t>
            </a:r>
          </a:p>
        </p:txBody>
      </p:sp>
      <p:cxnSp>
        <p:nvCxnSpPr>
          <p:cNvPr id="52" name="Straight Connector 51">
            <a:extLst>
              <a:ext uri="{FF2B5EF4-FFF2-40B4-BE49-F238E27FC236}">
                <a16:creationId xmlns:a16="http://schemas.microsoft.com/office/drawing/2014/main" id="{5AF7024D-1240-D74A-B5B9-9754D504EF27}"/>
              </a:ext>
            </a:extLst>
          </p:cNvPr>
          <p:cNvCxnSpPr>
            <a:stCxn id="40" idx="2"/>
            <a:endCxn id="41" idx="0"/>
          </p:cNvCxnSpPr>
          <p:nvPr/>
        </p:nvCxnSpPr>
        <p:spPr>
          <a:xfrm>
            <a:off x="1470421" y="4205904"/>
            <a:ext cx="0" cy="468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ctor: Elbow 18">
            <a:extLst>
              <a:ext uri="{FF2B5EF4-FFF2-40B4-BE49-F238E27FC236}">
                <a16:creationId xmlns:a16="http://schemas.microsoft.com/office/drawing/2014/main" id="{1536DE38-C8D4-564A-B18C-1602562229E8}"/>
              </a:ext>
            </a:extLst>
          </p:cNvPr>
          <p:cNvCxnSpPr>
            <a:stCxn id="44" idx="2"/>
            <a:endCxn id="45" idx="0"/>
          </p:cNvCxnSpPr>
          <p:nvPr/>
        </p:nvCxnSpPr>
        <p:spPr>
          <a:xfrm rot="5400000">
            <a:off x="3434697" y="4118273"/>
            <a:ext cx="468189" cy="5867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20">
            <a:extLst>
              <a:ext uri="{FF2B5EF4-FFF2-40B4-BE49-F238E27FC236}">
                <a16:creationId xmlns:a16="http://schemas.microsoft.com/office/drawing/2014/main" id="{8824E0BF-4F04-BB42-9CC9-2BED6BD1797F}"/>
              </a:ext>
            </a:extLst>
          </p:cNvPr>
          <p:cNvCxnSpPr>
            <a:stCxn id="44" idx="2"/>
            <a:endCxn id="46" idx="0"/>
          </p:cNvCxnSpPr>
          <p:nvPr/>
        </p:nvCxnSpPr>
        <p:spPr>
          <a:xfrm rot="16200000" flipH="1">
            <a:off x="4021437" y="4118273"/>
            <a:ext cx="468189" cy="5867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5" name="Connector: Elbow 22">
            <a:extLst>
              <a:ext uri="{FF2B5EF4-FFF2-40B4-BE49-F238E27FC236}">
                <a16:creationId xmlns:a16="http://schemas.microsoft.com/office/drawing/2014/main" id="{596C061C-DA8C-944E-940B-E0FCA6746F1A}"/>
              </a:ext>
            </a:extLst>
          </p:cNvPr>
          <p:cNvCxnSpPr>
            <a:stCxn id="47" idx="2"/>
            <a:endCxn id="48" idx="0"/>
          </p:cNvCxnSpPr>
          <p:nvPr/>
        </p:nvCxnSpPr>
        <p:spPr>
          <a:xfrm rot="5400000">
            <a:off x="5781657" y="4118273"/>
            <a:ext cx="468189" cy="5867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6" name="Connector: Elbow 24">
            <a:extLst>
              <a:ext uri="{FF2B5EF4-FFF2-40B4-BE49-F238E27FC236}">
                <a16:creationId xmlns:a16="http://schemas.microsoft.com/office/drawing/2014/main" id="{4338A78F-2DE9-F94C-927A-610178FEDBCB}"/>
              </a:ext>
            </a:extLst>
          </p:cNvPr>
          <p:cNvCxnSpPr>
            <a:stCxn id="47" idx="2"/>
            <a:endCxn id="49" idx="0"/>
          </p:cNvCxnSpPr>
          <p:nvPr/>
        </p:nvCxnSpPr>
        <p:spPr>
          <a:xfrm rot="16200000" flipH="1">
            <a:off x="6368397" y="4118273"/>
            <a:ext cx="468189" cy="5867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80D0BC4-D536-BD4B-841A-AE6C9326E9E1}"/>
              </a:ext>
            </a:extLst>
          </p:cNvPr>
          <p:cNvCxnSpPr>
            <a:stCxn id="50" idx="2"/>
            <a:endCxn id="51" idx="0"/>
          </p:cNvCxnSpPr>
          <p:nvPr/>
        </p:nvCxnSpPr>
        <p:spPr>
          <a:xfrm>
            <a:off x="8069341" y="4177549"/>
            <a:ext cx="0" cy="468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3079DA-24CF-C943-9B42-480FF6EF7265}"/>
              </a:ext>
            </a:extLst>
          </p:cNvPr>
          <p:cNvCxnSpPr>
            <a:cxnSpLocks/>
          </p:cNvCxnSpPr>
          <p:nvPr/>
        </p:nvCxnSpPr>
        <p:spPr>
          <a:xfrm flipH="1">
            <a:off x="2679714" y="1987421"/>
            <a:ext cx="32003" cy="402336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A0A8A7D-9F9C-AB48-AF3F-14C65EC634F7}"/>
              </a:ext>
            </a:extLst>
          </p:cNvPr>
          <p:cNvCxnSpPr>
            <a:cxnSpLocks/>
          </p:cNvCxnSpPr>
          <p:nvPr/>
        </p:nvCxnSpPr>
        <p:spPr>
          <a:xfrm flipH="1">
            <a:off x="8817243" y="1987420"/>
            <a:ext cx="19812" cy="402336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77404DF-B375-9A4E-883E-3B355878FBA0}"/>
              </a:ext>
            </a:extLst>
          </p:cNvPr>
          <p:cNvSpPr txBox="1"/>
          <p:nvPr/>
        </p:nvSpPr>
        <p:spPr>
          <a:xfrm>
            <a:off x="9071369" y="2001704"/>
            <a:ext cx="2708912" cy="923330"/>
          </a:xfrm>
          <a:prstGeom prst="rect">
            <a:avLst/>
          </a:prstGeom>
          <a:noFill/>
        </p:spPr>
        <p:txBody>
          <a:bodyPr wrap="square" rtlCol="0">
            <a:spAutoFit/>
          </a:bodyPr>
          <a:lstStyle/>
          <a:p>
            <a:pPr algn="ctr"/>
            <a:r>
              <a:rPr lang="en-US" b="1">
                <a:solidFill>
                  <a:schemeClr val="tx1">
                    <a:lumMod val="65000"/>
                    <a:lumOff val="35000"/>
                  </a:schemeClr>
                </a:solidFill>
              </a:rPr>
              <a:t>“NOT SUPPORTED”: a trait connected to two different trait owners</a:t>
            </a:r>
          </a:p>
        </p:txBody>
      </p:sp>
      <p:sp>
        <p:nvSpPr>
          <p:cNvPr id="61" name="Rectangle 60">
            <a:extLst>
              <a:ext uri="{FF2B5EF4-FFF2-40B4-BE49-F238E27FC236}">
                <a16:creationId xmlns:a16="http://schemas.microsoft.com/office/drawing/2014/main" id="{282F4B38-755A-8143-8333-3840DF947873}"/>
              </a:ext>
            </a:extLst>
          </p:cNvPr>
          <p:cNvSpPr/>
          <p:nvPr/>
        </p:nvSpPr>
        <p:spPr>
          <a:xfrm>
            <a:off x="9071369" y="3282574"/>
            <a:ext cx="1066800" cy="923330"/>
          </a:xfrm>
          <a:prstGeom prst="rect">
            <a:avLst/>
          </a:prstGeom>
          <a:solidFill>
            <a:srgbClr val="8DF019"/>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Trait Owner 1</a:t>
            </a:r>
          </a:p>
        </p:txBody>
      </p:sp>
      <p:sp>
        <p:nvSpPr>
          <p:cNvPr id="62" name="Rectangle 61">
            <a:extLst>
              <a:ext uri="{FF2B5EF4-FFF2-40B4-BE49-F238E27FC236}">
                <a16:creationId xmlns:a16="http://schemas.microsoft.com/office/drawing/2014/main" id="{FE2C0394-BAE4-5B4F-B9BA-1B1DAF593284}"/>
              </a:ext>
            </a:extLst>
          </p:cNvPr>
          <p:cNvSpPr/>
          <p:nvPr/>
        </p:nvSpPr>
        <p:spPr>
          <a:xfrm>
            <a:off x="10485640" y="3282574"/>
            <a:ext cx="1066800" cy="923330"/>
          </a:xfrm>
          <a:prstGeom prst="rect">
            <a:avLst/>
          </a:prstGeom>
          <a:solidFill>
            <a:srgbClr val="0070C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Trait Owner 2</a:t>
            </a:r>
          </a:p>
        </p:txBody>
      </p:sp>
      <p:sp>
        <p:nvSpPr>
          <p:cNvPr id="63" name="Rectangle 62">
            <a:extLst>
              <a:ext uri="{FF2B5EF4-FFF2-40B4-BE49-F238E27FC236}">
                <a16:creationId xmlns:a16="http://schemas.microsoft.com/office/drawing/2014/main" id="{E2176EC3-10E2-094B-98CF-FB8CC28867E8}"/>
              </a:ext>
            </a:extLst>
          </p:cNvPr>
          <p:cNvSpPr/>
          <p:nvPr/>
        </p:nvSpPr>
        <p:spPr>
          <a:xfrm>
            <a:off x="9075179" y="4645738"/>
            <a:ext cx="2474976" cy="923330"/>
          </a:xfrm>
          <a:prstGeom prst="rect">
            <a:avLst/>
          </a:prstGeom>
          <a:solidFill>
            <a:schemeClr val="bg1">
              <a:lumMod val="85000"/>
              <a:alpha val="50196"/>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Trait 6</a:t>
            </a:r>
          </a:p>
        </p:txBody>
      </p:sp>
      <p:cxnSp>
        <p:nvCxnSpPr>
          <p:cNvPr id="64" name="Connector: Elbow 36">
            <a:extLst>
              <a:ext uri="{FF2B5EF4-FFF2-40B4-BE49-F238E27FC236}">
                <a16:creationId xmlns:a16="http://schemas.microsoft.com/office/drawing/2014/main" id="{1DE219A6-4D49-2844-9FEE-195C1FD71B5E}"/>
              </a:ext>
            </a:extLst>
          </p:cNvPr>
          <p:cNvCxnSpPr>
            <a:stCxn id="61" idx="2"/>
            <a:endCxn id="63" idx="0"/>
          </p:cNvCxnSpPr>
          <p:nvPr/>
        </p:nvCxnSpPr>
        <p:spPr>
          <a:xfrm rot="16200000" flipH="1">
            <a:off x="9738801" y="4071872"/>
            <a:ext cx="439834" cy="70789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Connector: Elbow 38">
            <a:extLst>
              <a:ext uri="{FF2B5EF4-FFF2-40B4-BE49-F238E27FC236}">
                <a16:creationId xmlns:a16="http://schemas.microsoft.com/office/drawing/2014/main" id="{E78C40D6-5220-404F-B3F2-051903B05DA3}"/>
              </a:ext>
            </a:extLst>
          </p:cNvPr>
          <p:cNvCxnSpPr>
            <a:stCxn id="62" idx="2"/>
            <a:endCxn id="63" idx="0"/>
          </p:cNvCxnSpPr>
          <p:nvPr/>
        </p:nvCxnSpPr>
        <p:spPr>
          <a:xfrm rot="5400000">
            <a:off x="10445937" y="4072635"/>
            <a:ext cx="439834" cy="70637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quot;Not Allowed&quot; Symbol 39">
            <a:extLst>
              <a:ext uri="{FF2B5EF4-FFF2-40B4-BE49-F238E27FC236}">
                <a16:creationId xmlns:a16="http://schemas.microsoft.com/office/drawing/2014/main" id="{261B4AD3-A8A8-BB40-AB1A-5A23C1CA4141}"/>
              </a:ext>
            </a:extLst>
          </p:cNvPr>
          <p:cNvSpPr/>
          <p:nvPr/>
        </p:nvSpPr>
        <p:spPr>
          <a:xfrm>
            <a:off x="8946403" y="2875342"/>
            <a:ext cx="3025902" cy="2949601"/>
          </a:xfrm>
          <a:prstGeom prst="noSmoking">
            <a:avLst>
              <a:gd name="adj" fmla="val 5779"/>
            </a:avLst>
          </a:prstGeom>
          <a:solidFill>
            <a:srgbClr val="CA4749"/>
          </a:solidFill>
          <a:ln>
            <a:solidFill>
              <a:srgbClr val="CA4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47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70C0"/>
                </a:solidFill>
              </a:rPr>
              <a:t>Master Data - Trait and Trait Owner</a:t>
            </a:r>
            <a:endParaRPr lang="en-US">
              <a:solidFill>
                <a:schemeClr val="tx2"/>
              </a:solidFill>
            </a:endParaRPr>
          </a:p>
        </p:txBody>
      </p:sp>
      <p:sp>
        <p:nvSpPr>
          <p:cNvPr id="9" name="Slide Number Placeholder 8"/>
          <p:cNvSpPr>
            <a:spLocks noGrp="1"/>
          </p:cNvSpPr>
          <p:nvPr>
            <p:ph type="sldNum" sz="quarter" idx="12"/>
          </p:nvPr>
        </p:nvSpPr>
        <p:spPr/>
        <p:txBody>
          <a:bodyPr/>
          <a:lstStyle/>
          <a:p>
            <a:fld id="{EEAD9179-7A6B-4268-BEB2-F3B8EB06115B}" type="slidenum">
              <a:rPr lang="en-US" smtClean="0"/>
              <a:pPr/>
              <a:t>9</a:t>
            </a:fld>
            <a:endParaRPr lang="en-US"/>
          </a:p>
        </p:txBody>
      </p:sp>
      <p:sp>
        <p:nvSpPr>
          <p:cNvPr id="7" name="Rectangle 6">
            <a:extLst>
              <a:ext uri="{FF2B5EF4-FFF2-40B4-BE49-F238E27FC236}">
                <a16:creationId xmlns:a16="http://schemas.microsoft.com/office/drawing/2014/main" id="{8A6FDC30-50D7-494A-BD7D-9B764911C4B3}"/>
              </a:ext>
            </a:extLst>
          </p:cNvPr>
          <p:cNvSpPr/>
          <p:nvPr/>
        </p:nvSpPr>
        <p:spPr bwMode="gray">
          <a:xfrm>
            <a:off x="-637141" y="1732751"/>
            <a:ext cx="72000" cy="47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7">
            <a:extLst>
              <a:ext uri="{FF2B5EF4-FFF2-40B4-BE49-F238E27FC236}">
                <a16:creationId xmlns:a16="http://schemas.microsoft.com/office/drawing/2014/main" id="{EC8E2F12-9FC5-44A3-86A4-C44ED159EE98}"/>
              </a:ext>
            </a:extLst>
          </p:cNvPr>
          <p:cNvSpPr/>
          <p:nvPr/>
        </p:nvSpPr>
        <p:spPr bwMode="gray">
          <a:xfrm>
            <a:off x="981821" y="-312285"/>
            <a:ext cx="10800000"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a:p>
        </p:txBody>
      </p:sp>
      <p:pic>
        <p:nvPicPr>
          <p:cNvPr id="5" name="Imagem 4">
            <a:extLst>
              <a:ext uri="{FF2B5EF4-FFF2-40B4-BE49-F238E27FC236}">
                <a16:creationId xmlns:a16="http://schemas.microsoft.com/office/drawing/2014/main" id="{46FC5A4A-77F3-DB4F-A7D3-2DD99EB5DE16}"/>
              </a:ext>
            </a:extLst>
          </p:cNvPr>
          <p:cNvPicPr>
            <a:picLocks noChangeAspect="1"/>
          </p:cNvPicPr>
          <p:nvPr/>
        </p:nvPicPr>
        <p:blipFill>
          <a:blip r:embed="rId3"/>
          <a:stretch>
            <a:fillRect/>
          </a:stretch>
        </p:blipFill>
        <p:spPr>
          <a:xfrm>
            <a:off x="1743948" y="1537833"/>
            <a:ext cx="8702516" cy="4999789"/>
          </a:xfrm>
          <a:prstGeom prst="rect">
            <a:avLst/>
          </a:prstGeom>
        </p:spPr>
      </p:pic>
      <p:sp>
        <p:nvSpPr>
          <p:cNvPr id="38" name="Subtitle 5">
            <a:extLst>
              <a:ext uri="{FF2B5EF4-FFF2-40B4-BE49-F238E27FC236}">
                <a16:creationId xmlns:a16="http://schemas.microsoft.com/office/drawing/2014/main" id="{EEC50593-4FFF-FF49-AABF-0DB6FE64369B}"/>
              </a:ext>
            </a:extLst>
          </p:cNvPr>
          <p:cNvSpPr>
            <a:spLocks noGrp="1"/>
          </p:cNvSpPr>
          <p:nvPr>
            <p:ph type="subTitle" idx="13"/>
          </p:nvPr>
        </p:nvSpPr>
        <p:spPr>
          <a:xfrm>
            <a:off x="981821" y="1138299"/>
            <a:ext cx="10798460" cy="252000"/>
          </a:xfrm>
        </p:spPr>
        <p:txBody>
          <a:bodyPr/>
          <a:lstStyle/>
          <a:p>
            <a:r>
              <a:rPr lang="en-US" b="1">
                <a:solidFill>
                  <a:schemeClr val="tx2"/>
                </a:solidFill>
              </a:rPr>
              <a:t>AS-IS</a:t>
            </a:r>
            <a:endParaRPr lang="en-US"/>
          </a:p>
        </p:txBody>
      </p:sp>
    </p:spTree>
    <p:extLst>
      <p:ext uri="{BB962C8B-B14F-4D97-AF65-F5344CB8AC3E}">
        <p14:creationId xmlns:p14="http://schemas.microsoft.com/office/powerpoint/2010/main" val="95075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_BAG_PPT-master_16-9">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chs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36"/>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62d6d06d-a480-4d1f-bdc3-59315625907e">MRFKEDKP2SQP-116860203-6675</_dlc_DocId>
    <_dlc_DocIdUrl xmlns="62d6d06d-a480-4d1f-bdc3-59315625907e">
      <Url>https://monsanto365.sharepoint.com/teams/britvaluecapture/_layouts/15/DocIdRedir.aspx?ID=MRFKEDKP2SQP-116860203-6675</Url>
      <Description>MRFKEDKP2SQP-116860203-6675</Description>
    </_dlc_DocIdUrl>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0536EE30707D49884667ED6C8D06D0" ma:contentTypeVersion="15" ma:contentTypeDescription="Create a new document." ma:contentTypeScope="" ma:versionID="5267987a1ce3537524b7120004a77049">
  <xsd:schema xmlns:xsd="http://www.w3.org/2001/XMLSchema" xmlns:xs="http://www.w3.org/2001/XMLSchema" xmlns:p="http://schemas.microsoft.com/office/2006/metadata/properties" xmlns:ns1="http://schemas.microsoft.com/sharepoint/v3" xmlns:ns2="62d6d06d-a480-4d1f-bdc3-59315625907e" xmlns:ns3="7927dae1-17b8-460f-b4f9-2604af3d3a6c" targetNamespace="http://schemas.microsoft.com/office/2006/metadata/properties" ma:root="true" ma:fieldsID="95a4f253999cfa4dc4a008ed4189afb4" ns1:_="" ns2:_="" ns3:_="">
    <xsd:import namespace="http://schemas.microsoft.com/sharepoint/v3"/>
    <xsd:import namespace="62d6d06d-a480-4d1f-bdc3-59315625907e"/>
    <xsd:import namespace="7927dae1-17b8-460f-b4f9-2604af3d3a6c"/>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d6d06d-a480-4d1f-bdc3-5931562590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internalName="LastSharedByUser" ma:readOnly="true">
      <xsd:simpleType>
        <xsd:restriction base="dms:Note">
          <xsd:maxLength value="255"/>
        </xsd:restriction>
      </xsd:simpleType>
    </xsd:element>
    <xsd:element name="LastSharedByTime" ma:index="16"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927dae1-17b8-460f-b4f9-2604af3d3a6c"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description="" ma:hidden="true" ma:internalName="MediaServiceDateTaken" ma:readOnly="true">
      <xsd:simpleType>
        <xsd:restriction base="dms:Text"/>
      </xsd:simpleType>
    </xsd:element>
    <xsd:element name="MediaServiceAutoTags" ma:index="20" nillable="true" ma:displayName="MediaServiceAutoTags" ma:description=""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element name="MediaServiceLocation" ma:index="22"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F394713-75B4-4A84-A772-825AF78131E2}">
  <ds:schemaRefs>
    <ds:schemaRef ds:uri="http://schemas.microsoft.com/sharepoint/v3/contenttype/forms"/>
  </ds:schemaRefs>
</ds:datastoreItem>
</file>

<file path=customXml/itemProps2.xml><?xml version="1.0" encoding="utf-8"?>
<ds:datastoreItem xmlns:ds="http://schemas.openxmlformats.org/officeDocument/2006/customXml" ds:itemID="{29386E35-267F-4BF9-B233-B38817E446DA}">
  <ds:schemaRefs>
    <ds:schemaRef ds:uri="http://schemas.microsoft.com/sharepoint/v3"/>
    <ds:schemaRef ds:uri="7927dae1-17b8-460f-b4f9-2604af3d3a6c"/>
    <ds:schemaRef ds:uri="http://purl.org/dc/terms/"/>
    <ds:schemaRef ds:uri="http://www.w3.org/XML/1998/namespace"/>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62d6d06d-a480-4d1f-bdc3-59315625907e"/>
  </ds:schemaRefs>
</ds:datastoreItem>
</file>

<file path=customXml/itemProps3.xml><?xml version="1.0" encoding="utf-8"?>
<ds:datastoreItem xmlns:ds="http://schemas.openxmlformats.org/officeDocument/2006/customXml" ds:itemID="{63ABB197-CC09-467B-9611-40B82A887FF4}">
  <ds:schemaRefs>
    <ds:schemaRef ds:uri="62d6d06d-a480-4d1f-bdc3-59315625907e"/>
    <ds:schemaRef ds:uri="7927dae1-17b8-460f-b4f9-2604af3d3a6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F66897E2-F04E-473B-A2F0-0F4CCBE1725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PR_BAG_PPT-master_16-9_2018-06-18</Template>
  <TotalTime>235</TotalTime>
  <Words>4148</Words>
  <Application>Microsoft Office PowerPoint</Application>
  <PresentationFormat>Custom</PresentationFormat>
  <Paragraphs>541</Paragraphs>
  <Slides>34</Slides>
  <Notes>27</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 Unicode MS</vt:lpstr>
      <vt:lpstr>Arial</vt:lpstr>
      <vt:lpstr>PR_BAG_PPT-master_16-9</vt:lpstr>
      <vt:lpstr>Multi-Trait and Industry System -  Functional Assessment</vt:lpstr>
      <vt:lpstr>Agenda</vt:lpstr>
      <vt:lpstr>Introduction</vt:lpstr>
      <vt:lpstr>Introduction to the Assessment</vt:lpstr>
      <vt:lpstr>Vision for the Future</vt:lpstr>
      <vt:lpstr>Soybean Industry Ecosystem - Platform Vision</vt:lpstr>
      <vt:lpstr>Master Data, Parameters and Permissions</vt:lpstr>
      <vt:lpstr>Master Data - Trait and Trait Owner</vt:lpstr>
      <vt:lpstr>Master Data - Trait and Trait Owner</vt:lpstr>
      <vt:lpstr>Master Data - Trait and Trait Owner</vt:lpstr>
      <vt:lpstr>Master Data - Trait and Trait Owner</vt:lpstr>
      <vt:lpstr>Master Data - Partners and Contracts</vt:lpstr>
      <vt:lpstr>Master Data - Partners and Contracts</vt:lpstr>
      <vt:lpstr>Master Data - Partners and Permissions</vt:lpstr>
      <vt:lpstr>Master Data – System Parameters</vt:lpstr>
      <vt:lpstr>Master Data – Commercial Hierarchy</vt:lpstr>
      <vt:lpstr>Flow of permissions and contracts</vt:lpstr>
      <vt:lpstr>Master Data – Single x Segregated Volume</vt:lpstr>
      <vt:lpstr>Multiplication</vt:lpstr>
      <vt:lpstr>Multiplication</vt:lpstr>
      <vt:lpstr>Sales</vt:lpstr>
      <vt:lpstr>Licensed Sales (1/2)</vt:lpstr>
      <vt:lpstr>Licensed Sales (2/2)</vt:lpstr>
      <vt:lpstr>(Agroeste) Branded Sales (1/2)</vt:lpstr>
      <vt:lpstr>(Agroeste) Branded Sales (2/2)</vt:lpstr>
      <vt:lpstr>Demo Sales</vt:lpstr>
      <vt:lpstr>Seed Production Sales</vt:lpstr>
      <vt:lpstr>POD (Point of Delivery)</vt:lpstr>
      <vt:lpstr>POD (1/2)</vt:lpstr>
      <vt:lpstr>POD (2/2)</vt:lpstr>
      <vt:lpstr>Legally Saved Seeds</vt:lpstr>
      <vt:lpstr>Legally Saved Seeds</vt:lpstr>
      <vt:lpstr>Backup Slides</vt:lpstr>
      <vt:lpstr>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dc:title>
  <dc:creator>MIRANDA, EDUARDO [AG/5050]</dc:creator>
  <cp:lastModifiedBy>GIOVANINI RODRIGUES, RAQUEL [AG-Contractor/5050]</cp:lastModifiedBy>
  <cp:revision>19</cp:revision>
  <cp:lastPrinted>2017-10-23T10:44:12Z</cp:lastPrinted>
  <dcterms:created xsi:type="dcterms:W3CDTF">2018-09-06T12:50:41Z</dcterms:created>
  <dcterms:modified xsi:type="dcterms:W3CDTF">2019-02-14T12:29:07Z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0x010100D80536EE30707D49884667ED6C8D06D0</vt:lpwstr>
  </property>
  <property fmtid="{D5CDD505-2E9C-101B-9397-08002B2CF9AE}" pid="4" name="_dlc_DocIdItemGuid">
    <vt:lpwstr>3914cb8d-aca5-43ab-ae2b-1eee59b01382</vt:lpwstr>
  </property>
</Properties>
</file>