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4752-B215-40C3-91D8-F59F23B7FC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FC83-6684-42F9-982E-780A90D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Arrow 24"/>
          <p:cNvSpPr/>
          <p:nvPr/>
        </p:nvSpPr>
        <p:spPr>
          <a:xfrm>
            <a:off x="2089434" y="5959595"/>
            <a:ext cx="9354245" cy="946983"/>
          </a:xfrm>
          <a:prstGeom prst="leftArrow">
            <a:avLst/>
          </a:prstGeom>
          <a:solidFill>
            <a:srgbClr val="E6BB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Fee Payment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27" y="2250108"/>
            <a:ext cx="952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370" y="2250108"/>
            <a:ext cx="952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679" y="2250109"/>
            <a:ext cx="950958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82" y="2250108"/>
            <a:ext cx="952500" cy="1714500"/>
          </a:xfrm>
          <a:prstGeom prst="rect">
            <a:avLst/>
          </a:prstGeom>
        </p:spPr>
      </p:pic>
      <p:pic>
        <p:nvPicPr>
          <p:cNvPr id="1026" name="Picture 2" descr="Image result for Monsant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" y="2250108"/>
            <a:ext cx="2057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375" y="96248"/>
            <a:ext cx="118511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Technology Fee</a:t>
            </a:r>
          </a:p>
          <a:p>
            <a:pPr algn="ctr"/>
            <a:r>
              <a:rPr lang="en-US" sz="2000" dirty="0"/>
              <a:t>The payment for Intacta technology is made by the Multiplier to Monsanto during Phase 1 of Multiplication.  </a:t>
            </a:r>
          </a:p>
          <a:p>
            <a:pPr algn="ctr"/>
            <a:r>
              <a:rPr lang="en-US" sz="2000" dirty="0"/>
              <a:t>That cost flows through the chain from sellers to grower. </a:t>
            </a:r>
          </a:p>
          <a:p>
            <a:pPr algn="ctr"/>
            <a:r>
              <a:rPr lang="en-US" sz="2000" dirty="0"/>
              <a:t>It is ‘seamless’ and not shown as a line-item on any purchase.</a:t>
            </a:r>
          </a:p>
          <a:p>
            <a:pPr algn="ctr"/>
            <a:r>
              <a:rPr lang="en-US" sz="2000" dirty="0"/>
              <a:t>It’s simply included in the cost of the seed. 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428315" y="1378275"/>
            <a:ext cx="2736639" cy="1836657"/>
          </a:xfrm>
          <a:prstGeom prst="bentConnector3">
            <a:avLst>
              <a:gd name="adj1" fmla="val 33293"/>
            </a:avLst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590206" y="1975788"/>
            <a:ext cx="1572674" cy="1714500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</a:t>
            </a:r>
          </a:p>
          <a:p>
            <a:pPr algn="ctr"/>
            <a:r>
              <a:rPr lang="en-US" dirty="0"/>
              <a:t>with TF included in  price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914825" y="3455922"/>
            <a:ext cx="1795208" cy="946983"/>
          </a:xfrm>
          <a:prstGeom prst="leftArrow">
            <a:avLst/>
          </a:prstGeom>
          <a:solidFill>
            <a:srgbClr val="E6BB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Fee Payment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05073" y="2113550"/>
            <a:ext cx="1565054" cy="6705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27" y="4473695"/>
            <a:ext cx="952500" cy="1714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370" y="4473695"/>
            <a:ext cx="952500" cy="171450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9646670" y="2962148"/>
            <a:ext cx="1543700" cy="1257004"/>
          </a:xfrm>
          <a:prstGeom prst="leftArrow">
            <a:avLst>
              <a:gd name="adj1" fmla="val 621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for Delivery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9646670" y="4865599"/>
            <a:ext cx="1543700" cy="1678904"/>
          </a:xfrm>
          <a:prstGeom prst="leftArrow">
            <a:avLst>
              <a:gd name="adj1" fmla="val 621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i="1" dirty="0"/>
              <a:t>Reduced</a:t>
            </a:r>
            <a:r>
              <a:rPr lang="en-US" sz="1900" dirty="0"/>
              <a:t> </a:t>
            </a:r>
            <a:r>
              <a:rPr lang="en-US" dirty="0"/>
              <a:t>Payment for Delivery</a:t>
            </a:r>
          </a:p>
        </p:txBody>
      </p:sp>
      <p:pic>
        <p:nvPicPr>
          <p:cNvPr id="26" name="Picture 2" descr="Image result for Monsant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9" y="5170421"/>
            <a:ext cx="2057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45080" y="4911992"/>
            <a:ext cx="6131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“Black Market” Scenario</a:t>
            </a:r>
          </a:p>
          <a:p>
            <a:pPr algn="ctr"/>
            <a:r>
              <a:rPr lang="en-US" dirty="0"/>
              <a:t>That does not start with a Technology Fee Payment.</a:t>
            </a:r>
          </a:p>
          <a:p>
            <a:pPr algn="ctr"/>
            <a:r>
              <a:rPr lang="en-US" dirty="0"/>
              <a:t>Instead, it ends with a Technology Fee Payment. 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4636723" y="3561081"/>
            <a:ext cx="1543700" cy="677847"/>
          </a:xfrm>
          <a:prstGeom prst="leftArrow">
            <a:avLst>
              <a:gd name="adj1" fmla="val 756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7132925" y="1975788"/>
            <a:ext cx="1572674" cy="1714500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</a:t>
            </a:r>
          </a:p>
          <a:p>
            <a:pPr algn="ctr"/>
            <a:r>
              <a:rPr lang="en-US" dirty="0"/>
              <a:t>with TF included in  price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7179442" y="3561081"/>
            <a:ext cx="1543700" cy="677847"/>
          </a:xfrm>
          <a:prstGeom prst="leftArrow">
            <a:avLst>
              <a:gd name="adj1" fmla="val 756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9616190" y="2347794"/>
            <a:ext cx="1676650" cy="582262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Harvest Seed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9631430" y="4435674"/>
            <a:ext cx="1676650" cy="582262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Harvest Seed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2070129" y="2738010"/>
            <a:ext cx="1543700" cy="677847"/>
          </a:xfrm>
          <a:prstGeom prst="leftArrow">
            <a:avLst>
              <a:gd name="adj1" fmla="val 621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1453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375" y="96248"/>
            <a:ext cx="11851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Quota and Credit</a:t>
            </a:r>
          </a:p>
          <a:p>
            <a:pPr algn="ctr"/>
            <a:r>
              <a:rPr lang="en-US" sz="2400" dirty="0"/>
              <a:t>In simple terms, Quota is an amount eligible to sell.  </a:t>
            </a:r>
          </a:p>
          <a:p>
            <a:pPr algn="ctr"/>
            <a:r>
              <a:rPr lang="en-US" sz="2400" dirty="0"/>
              <a:t>                                     Credit is an amount eligible to delivery.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97468"/>
              </p:ext>
            </p:extLst>
          </p:nvPr>
        </p:nvGraphicFramePr>
        <p:xfrm>
          <a:off x="144375" y="1405483"/>
          <a:ext cx="11851108" cy="539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2777">
                  <a:extLst>
                    <a:ext uri="{9D8B030D-6E8A-4147-A177-3AD203B41FA5}">
                      <a16:colId xmlns:a16="http://schemas.microsoft.com/office/drawing/2014/main" val="1551117833"/>
                    </a:ext>
                  </a:extLst>
                </a:gridCol>
                <a:gridCol w="2962777">
                  <a:extLst>
                    <a:ext uri="{9D8B030D-6E8A-4147-A177-3AD203B41FA5}">
                      <a16:colId xmlns:a16="http://schemas.microsoft.com/office/drawing/2014/main" val="3467229124"/>
                    </a:ext>
                  </a:extLst>
                </a:gridCol>
                <a:gridCol w="2962777">
                  <a:extLst>
                    <a:ext uri="{9D8B030D-6E8A-4147-A177-3AD203B41FA5}">
                      <a16:colId xmlns:a16="http://schemas.microsoft.com/office/drawing/2014/main" val="3165657003"/>
                    </a:ext>
                  </a:extLst>
                </a:gridCol>
                <a:gridCol w="2962777">
                  <a:extLst>
                    <a:ext uri="{9D8B030D-6E8A-4147-A177-3AD203B41FA5}">
                      <a16:colId xmlns:a16="http://schemas.microsoft.com/office/drawing/2014/main" val="361639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Monsanto and Multiplier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“sellers”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Multiplier to Multiplier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Multiplier to Dealer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Dealer to Dealer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 to Grower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Multiplier to Grower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Dealer to Grower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 to POD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Usually a Grower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Could</a:t>
                      </a:r>
                      <a:r>
                        <a:rPr lang="en-US" baseline="0" dirty="0"/>
                        <a:t> be Dealer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Could be Multiplier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During Phase 4 of the Multiplication Process</a:t>
                      </a:r>
                      <a:r>
                        <a:rPr lang="en-US" sz="1500" baseline="0" dirty="0"/>
                        <a:t> (harvest), Quota is created from Monsanto to the Multiplier.  </a:t>
                      </a:r>
                      <a:endParaRPr lang="en-US" sz="15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Quota</a:t>
                      </a:r>
                      <a:r>
                        <a:rPr lang="en-US" sz="1500" baseline="0" dirty="0"/>
                        <a:t> can be transferred from a seller to a seller. 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/>
                        <a:t>One seller’s Quota is reduced while the other seller’s Quota is increased.  </a:t>
                      </a:r>
                      <a:endParaRPr lang="en-US" sz="15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A true sale (to a grower) converts Quota</a:t>
                      </a:r>
                      <a:r>
                        <a:rPr lang="en-US" sz="1500" baseline="0" dirty="0"/>
                        <a:t> to a Credit (also known as Credit Exemption).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/>
                        <a:t>The seller’s Quota is reduced while the Grower’s Credit increases.  </a:t>
                      </a:r>
                      <a:endParaRPr lang="en-US" sz="15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A delivery of Intacta seed to a Point of Delivery requires the deliverer to have Credit in the ITS system, confirming</a:t>
                      </a:r>
                      <a:r>
                        <a:rPr lang="en-US" sz="1500" baseline="0" dirty="0"/>
                        <a:t> they have an amount they can sell to the POD.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/>
                        <a:t>Dealers and Multipliers can have Credit too.   This comes from “discard” or “disposal” of what they had grown or bought and did not intend to sell to a grower.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/>
                        <a:t>With Credit, the deliverer’s Credit in ITS is reduce per the weight of the delivery.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baseline="0" dirty="0"/>
                        <a:t>Without Credit in ITS, the deliverer must pay the POD a 7.5% penalty.  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01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9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03" y="201529"/>
            <a:ext cx="95250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49" y="201529"/>
            <a:ext cx="9525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75" y="96248"/>
            <a:ext cx="11851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When a Grower </a:t>
            </a:r>
          </a:p>
          <a:p>
            <a:pPr algn="ctr"/>
            <a:r>
              <a:rPr lang="en-US" sz="3600" dirty="0"/>
              <a:t>takes Intacta Seed </a:t>
            </a:r>
          </a:p>
          <a:p>
            <a:pPr algn="ctr"/>
            <a:r>
              <a:rPr lang="en-US" sz="3600" dirty="0"/>
              <a:t>to a Point of Delivery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And the Grower has a Grower License Agreement </a:t>
            </a:r>
          </a:p>
          <a:p>
            <a:pPr algn="ctr"/>
            <a:r>
              <a:rPr lang="en-US" sz="2800" dirty="0"/>
              <a:t>and sufficient Credit.  (Happy Path)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25303" y="1916029"/>
            <a:ext cx="4123823" cy="261687"/>
          </a:xfrm>
          <a:prstGeom prst="rightArrow">
            <a:avLst/>
          </a:prstGeom>
          <a:solidFill>
            <a:srgbClr val="F99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55329"/>
              </p:ext>
            </p:extLst>
          </p:nvPr>
        </p:nvGraphicFramePr>
        <p:xfrm>
          <a:off x="144375" y="3220803"/>
          <a:ext cx="11851107" cy="371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520">
                  <a:extLst>
                    <a:ext uri="{9D8B030D-6E8A-4147-A177-3AD203B41FA5}">
                      <a16:colId xmlns:a16="http://schemas.microsoft.com/office/drawing/2014/main" val="546962981"/>
                    </a:ext>
                  </a:extLst>
                </a:gridCol>
                <a:gridCol w="7928810">
                  <a:extLst>
                    <a:ext uri="{9D8B030D-6E8A-4147-A177-3AD203B41FA5}">
                      <a16:colId xmlns:a16="http://schemas.microsoft.com/office/drawing/2014/main" val="1214256231"/>
                    </a:ext>
                  </a:extLst>
                </a:gridCol>
                <a:gridCol w="2201777">
                  <a:extLst>
                    <a:ext uri="{9D8B030D-6E8A-4147-A177-3AD203B41FA5}">
                      <a16:colId xmlns:a16="http://schemas.microsoft.com/office/drawing/2014/main" val="4277171142"/>
                    </a:ext>
                  </a:extLst>
                </a:gridCol>
              </a:tblGrid>
              <a:tr h="83432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Bonus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(like a reward to the Grower for following the rules)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Service Fee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(a Thank you for cooperating with the processes)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78122"/>
                  </a:ext>
                </a:extLst>
              </a:tr>
              <a:tr h="2802873">
                <a:tc>
                  <a:txBody>
                    <a:bodyPr/>
                    <a:lstStyle/>
                    <a:p>
                      <a:r>
                        <a:rPr lang="en-US" sz="1500" dirty="0"/>
                        <a:t>Reduced</a:t>
                      </a:r>
                      <a:r>
                        <a:rPr lang="en-US" sz="1500" baseline="0" dirty="0"/>
                        <a:t> in ITS for the Grower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Grower generates Bonus for himself.  (But note that he won’t be able to use it for</a:t>
                      </a:r>
                      <a:r>
                        <a:rPr lang="en-US" sz="1500" baseline="0" dirty="0"/>
                        <a:t> several months.)</a:t>
                      </a:r>
                      <a:endParaRPr lang="en-US" sz="1500" dirty="0"/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The</a:t>
                      </a:r>
                      <a:r>
                        <a:rPr lang="en-US" sz="1500" baseline="0" dirty="0"/>
                        <a:t> Bonus is logged with whomever the Grower purchased the seed.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Note that a POD transaction has to be traced back to a seller.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Also note this means the grower needs to purchase from the same seller again.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Monsanto pays the Seller (who sold the seed to the grower).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The Seller keeps track of each Grower’s Bonus. 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The Grower consumes the Bonus the following season to help pay for seed. 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Monsanto</a:t>
                      </a:r>
                      <a:r>
                        <a:rPr lang="en-US" sz="1500" baseline="0" dirty="0"/>
                        <a:t> pays a Service Fee to the POD.</a:t>
                      </a:r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Monsanto also pays a Service Fee to the Seller.</a:t>
                      </a:r>
                    </a:p>
                    <a:p>
                      <a:pPr lvl="1"/>
                      <a:r>
                        <a:rPr lang="en-US" sz="1500" dirty="0"/>
                        <a:t>It’s an annual payment for all POD transaction that track back to the Seller.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3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03" y="201529"/>
            <a:ext cx="95250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49" y="201529"/>
            <a:ext cx="952500" cy="171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75" y="96248"/>
            <a:ext cx="118511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When a Grower </a:t>
            </a:r>
          </a:p>
          <a:p>
            <a:pPr algn="ctr"/>
            <a:r>
              <a:rPr lang="en-US" sz="3600" dirty="0"/>
              <a:t>takes Intacta Seed </a:t>
            </a:r>
          </a:p>
          <a:p>
            <a:pPr algn="ctr"/>
            <a:r>
              <a:rPr lang="en-US" sz="3600" dirty="0"/>
              <a:t>to a Point of Delivery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/>
              <a:t>And the Grower does not have a GLA or Credit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25303" y="1916029"/>
            <a:ext cx="4123823" cy="261687"/>
          </a:xfrm>
          <a:prstGeom prst="rightArrow">
            <a:avLst/>
          </a:prstGeom>
          <a:solidFill>
            <a:srgbClr val="F99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7181"/>
              </p:ext>
            </p:extLst>
          </p:nvPr>
        </p:nvGraphicFramePr>
        <p:xfrm>
          <a:off x="144375" y="3220803"/>
          <a:ext cx="11851106" cy="34376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43838">
                  <a:extLst>
                    <a:ext uri="{9D8B030D-6E8A-4147-A177-3AD203B41FA5}">
                      <a16:colId xmlns:a16="http://schemas.microsoft.com/office/drawing/2014/main" val="546962981"/>
                    </a:ext>
                  </a:extLst>
                </a:gridCol>
                <a:gridCol w="2501188">
                  <a:extLst>
                    <a:ext uri="{9D8B030D-6E8A-4147-A177-3AD203B41FA5}">
                      <a16:colId xmlns:a16="http://schemas.microsoft.com/office/drawing/2014/main" val="1214256231"/>
                    </a:ext>
                  </a:extLst>
                </a:gridCol>
                <a:gridCol w="3953040">
                  <a:extLst>
                    <a:ext uri="{9D8B030D-6E8A-4147-A177-3AD203B41FA5}">
                      <a16:colId xmlns:a16="http://schemas.microsoft.com/office/drawing/2014/main" val="4277171142"/>
                    </a:ext>
                  </a:extLst>
                </a:gridCol>
                <a:gridCol w="3953040">
                  <a:extLst>
                    <a:ext uri="{9D8B030D-6E8A-4147-A177-3AD203B41FA5}">
                      <a16:colId xmlns:a16="http://schemas.microsoft.com/office/drawing/2014/main" val="3149388109"/>
                    </a:ext>
                  </a:extLst>
                </a:gridCol>
              </a:tblGrid>
              <a:tr h="336708"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Fee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Fee</a:t>
                      </a:r>
                    </a:p>
                  </a:txBody>
                  <a:tcPr>
                    <a:solidFill>
                      <a:srgbClr val="F99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78122"/>
                  </a:ext>
                </a:extLst>
              </a:tr>
              <a:tr h="3071885">
                <a:tc>
                  <a:txBody>
                    <a:bodyPr/>
                    <a:lstStyle/>
                    <a:p>
                      <a:r>
                        <a:rPr lang="en-US" sz="1500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Monsanto pays a Service Fee to the POD.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The calculation, rules, rates, etc. are different for various scenarios.</a:t>
                      </a:r>
                      <a:r>
                        <a:rPr lang="en-US" sz="1500" baseline="0" dirty="0"/>
                        <a:t> 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POD</a:t>
                      </a:r>
                      <a:r>
                        <a:rPr lang="en-US" sz="1500" baseline="0" dirty="0"/>
                        <a:t> pays Monsanto for the Technology Fee collected from the Grower (from the 7.5% penalty on the Grower’s harvest). 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3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4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755986" y="150390"/>
            <a:ext cx="1660358" cy="121519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Contract</a:t>
            </a:r>
          </a:p>
        </p:txBody>
      </p:sp>
      <p:sp>
        <p:nvSpPr>
          <p:cNvPr id="3" name="Flowchart: Predefined Process 2"/>
          <p:cNvSpPr/>
          <p:nvPr/>
        </p:nvSpPr>
        <p:spPr>
          <a:xfrm>
            <a:off x="3072066" y="150390"/>
            <a:ext cx="1949115" cy="12151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Customer in SAP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5406192" y="150390"/>
            <a:ext cx="1949115" cy="12151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Sales Order Contract for Dealer in SAP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3116180" y="2298031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Sales Template</a:t>
            </a:r>
          </a:p>
        </p:txBody>
      </p:sp>
      <p:sp>
        <p:nvSpPr>
          <p:cNvPr id="6" name="Flowchart: Predefined Process 5"/>
          <p:cNvSpPr/>
          <p:nvPr/>
        </p:nvSpPr>
        <p:spPr>
          <a:xfrm>
            <a:off x="3116180" y="3958388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Associate Sales Template to Dealer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9444790" y="2298031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Product</a:t>
            </a:r>
          </a:p>
        </p:txBody>
      </p:sp>
      <p:sp>
        <p:nvSpPr>
          <p:cNvPr id="8" name="Flowchart: Predefined Process 7"/>
          <p:cNvSpPr/>
          <p:nvPr/>
        </p:nvSpPr>
        <p:spPr>
          <a:xfrm>
            <a:off x="9946106" y="3797968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Productivity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9946106" y="5297905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Plantability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6280485" y="3130215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Associate Product to Sales Template</a:t>
            </a:r>
          </a:p>
        </p:txBody>
      </p:sp>
      <p:cxnSp>
        <p:nvCxnSpPr>
          <p:cNvPr id="12" name="Straight Connector 11"/>
          <p:cNvCxnSpPr>
            <a:stCxn id="5" idx="3"/>
            <a:endCxn id="10" idx="1"/>
          </p:cNvCxnSpPr>
          <p:nvPr/>
        </p:nvCxnSpPr>
        <p:spPr>
          <a:xfrm>
            <a:off x="5257801" y="2965784"/>
            <a:ext cx="1022684" cy="832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  <a:endCxn id="10" idx="3"/>
          </p:cNvCxnSpPr>
          <p:nvPr/>
        </p:nvCxnSpPr>
        <p:spPr>
          <a:xfrm flipH="1">
            <a:off x="8422106" y="2965784"/>
            <a:ext cx="1022684" cy="8321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0316" y="1491914"/>
            <a:ext cx="11706726" cy="4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128" y="1648321"/>
            <a:ext cx="553451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 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lowchart: Predefined Process 17"/>
          <p:cNvSpPr/>
          <p:nvPr/>
        </p:nvSpPr>
        <p:spPr>
          <a:xfrm>
            <a:off x="723901" y="1648321"/>
            <a:ext cx="2141621" cy="133550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User (Multiplier or Dealer)</a:t>
            </a:r>
          </a:p>
        </p:txBody>
      </p:sp>
      <p:sp>
        <p:nvSpPr>
          <p:cNvPr id="19" name="Flowchart: Predefined Process 18"/>
          <p:cNvSpPr/>
          <p:nvPr/>
        </p:nvSpPr>
        <p:spPr>
          <a:xfrm>
            <a:off x="723901" y="3308678"/>
            <a:ext cx="2141621" cy="1335506"/>
          </a:xfrm>
          <a:prstGeom prst="flowChartPredefinedProcess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Associate User to Customer</a:t>
            </a:r>
          </a:p>
        </p:txBody>
      </p:sp>
    </p:spTree>
    <p:extLst>
      <p:ext uri="{BB962C8B-B14F-4D97-AF65-F5344CB8AC3E}">
        <p14:creationId xmlns:p14="http://schemas.microsoft.com/office/powerpoint/2010/main" val="40288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664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WINKLE, JEANNINE A [AG/1000]</dc:creator>
  <cp:lastModifiedBy>WINKLE, JEANNINE A [AG/1000]</cp:lastModifiedBy>
  <cp:revision>14</cp:revision>
  <dcterms:created xsi:type="dcterms:W3CDTF">2017-01-31T15:27:57Z</dcterms:created>
  <dcterms:modified xsi:type="dcterms:W3CDTF">2017-01-31T22:06:18Z</dcterms:modified>
</cp:coreProperties>
</file>