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8101-2388-43D0-9D73-8FEBFDB52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A8CF-D2C8-4C38-AAA8-A625DA493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D2073-A991-4F39-895D-D4428229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3CFB-961B-46CD-A794-F39878420DB9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D1A88-E424-4E38-BDC0-61DD37B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A958E-2924-4339-B1D8-A81B0A16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3609-657F-458A-8BD2-96570803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0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01-7E69-4C10-9146-AC87AC47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746CC-DFA1-4761-A2EF-8C68DEB42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AAE93-462E-4E4A-A466-4677281A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3CFB-961B-46CD-A794-F39878420DB9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41BD-D8FE-4C73-AB0A-A221349A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A6274-3623-41C5-9B43-63867151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3609-657F-458A-8BD2-96570803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C0332-D98A-40C3-9E06-88910C873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AE46-4146-4B7E-BB41-06CD638F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3976-0F44-482F-8675-93143C55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3CFB-961B-46CD-A794-F39878420DB9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50D24-F2FD-47F3-8015-7C77913F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CA00-49F5-4A59-AF32-3871E8C8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3609-657F-458A-8BD2-96570803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2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0202-1B72-4680-A1BE-F356FFD0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E814-C13D-4DB9-B92D-FF6854A3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63150-0677-4923-ABB4-537094FE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3CFB-961B-46CD-A794-F39878420DB9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D0139-2064-412B-A435-BEE973B3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4AF0-38FF-4BF0-B3E4-16ADB793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3609-657F-458A-8BD2-96570803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3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6501-5FE7-4701-92C8-91902B5E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9AA94-EF98-4C40-8154-8443AF7D8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FC9D7-D6B0-417A-B1D4-A8874930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3CFB-961B-46CD-A794-F39878420DB9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FC0A5-BFEF-4ABF-99F6-C558528B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DF477-5C9D-4A1E-B6B4-42919F3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3609-657F-458A-8BD2-96570803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24FE-506B-414A-B4E3-8D645B39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636A-D768-402D-9954-DCC0A1F47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22729-92C3-4A95-B526-9CEB42BF5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BF51A-68C4-4090-987E-9C30C14F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3CFB-961B-46CD-A794-F39878420DB9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8B418-7733-487E-982B-91B5807B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2F42B-7938-453E-AA67-A5FDFAAE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3609-657F-458A-8BD2-96570803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7D61-EBD4-49F4-8B74-9823494C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61DFF-87CC-4A30-A2BE-BA5C6DB8C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9D025-263A-4322-8398-165FE261A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4D059-2099-4E08-B5AC-CF346B1D3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30C90-FEA9-4B2B-98AC-3F1DCF1F1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246B5-4D94-422D-BBCE-0DEEAADA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3CFB-961B-46CD-A794-F39878420DB9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4DDBD-C3E1-42ED-86D0-C8A369E4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BD88F-D32A-4A98-985B-9CA93FE0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3609-657F-458A-8BD2-96570803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9CBC-1B9F-4213-B553-33E9C34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947B4-8C65-44E9-B20D-BCE93840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3CFB-961B-46CD-A794-F39878420DB9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18F8F-D913-4401-B876-D01CA196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AE19-FE26-438F-8C0C-742D637F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3609-657F-458A-8BD2-96570803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6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EEB31-07FF-4383-BAFB-FFA8C2B2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3CFB-961B-46CD-A794-F39878420DB9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09515-84C4-450B-91A3-9AC3AE82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5CAD1-2E5B-4B40-8BBA-ACA93D20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3609-657F-458A-8BD2-96570803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35A3-9130-418D-973C-116D88B6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6533-CC6B-480A-BD2A-00B14E7E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44DD6-6029-493A-9974-01D2F030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D9EB6-8EBD-4E3B-BD11-8D26A34A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3CFB-961B-46CD-A794-F39878420DB9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7A954-DF03-4725-B9D4-90B223DB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FD4A3-DE89-47C4-8BC3-83B8EAB0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3609-657F-458A-8BD2-96570803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8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1B47-E56A-45DC-9772-4510BAD5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2DAC1-E699-4831-ABCA-D0FF4EF23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59BC6-EE4D-405D-B6B9-5A998ABCC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4C5D5-CD2C-43A6-BA4F-BAF5828B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3CFB-961B-46CD-A794-F39878420DB9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8AF68-7B30-4581-8191-E1858F87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B097E-ECB4-44D3-8844-5A13F753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3609-657F-458A-8BD2-96570803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0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790E9-67DB-4C6E-AD05-4259093A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DD39-1C45-45C7-AF5A-4A6703D9A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277CE-C7A0-45B6-8948-9786F05DE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3CFB-961B-46CD-A794-F39878420DB9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E7D12-E610-4FD1-ADA7-684EBC1C9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340F2-7B97-4FFA-83E5-3FCB0BE99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F3609-657F-458A-8BD2-96570803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5A2516-BAD4-4FA0-B5DF-2EC67CB47133}"/>
              </a:ext>
            </a:extLst>
          </p:cNvPr>
          <p:cNvSpPr txBox="1"/>
          <p:nvPr/>
        </p:nvSpPr>
        <p:spPr>
          <a:xfrm>
            <a:off x="834887" y="728870"/>
            <a:ext cx="107210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the level of subject matter knowledge?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 soybean?</a:t>
            </a:r>
          </a:p>
          <a:p>
            <a:endParaRPr lang="en-US" dirty="0"/>
          </a:p>
          <a:p>
            <a:r>
              <a:rPr lang="en-US" dirty="0"/>
              <a:t>How are soybeans manufactured?</a:t>
            </a:r>
          </a:p>
          <a:p>
            <a:endParaRPr lang="en-US" dirty="0"/>
          </a:p>
          <a:p>
            <a:r>
              <a:rPr lang="en-US" dirty="0"/>
              <a:t>What gives a soybean it’s characteristics including “traits”?  </a:t>
            </a:r>
          </a:p>
          <a:p>
            <a:endParaRPr lang="en-US" dirty="0"/>
          </a:p>
          <a:p>
            <a:r>
              <a:rPr lang="en-US" dirty="0"/>
              <a:t>What is a multiplier?</a:t>
            </a:r>
          </a:p>
          <a:p>
            <a:endParaRPr lang="en-US" dirty="0"/>
          </a:p>
          <a:p>
            <a:r>
              <a:rPr lang="en-US" dirty="0"/>
              <a:t>What is a Point of Delivery?  </a:t>
            </a:r>
          </a:p>
          <a:p>
            <a:endParaRPr lang="en-US" dirty="0"/>
          </a:p>
          <a:p>
            <a:r>
              <a:rPr lang="en-US" dirty="0"/>
              <a:t>Why is Brazil’s business drastically different from the US?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know nothing about the soybean “flow” in the US, that’s actually an advantage.  </a:t>
            </a:r>
          </a:p>
        </p:txBody>
      </p:sp>
    </p:spTree>
    <p:extLst>
      <p:ext uri="{BB962C8B-B14F-4D97-AF65-F5344CB8AC3E}">
        <p14:creationId xmlns:p14="http://schemas.microsoft.com/office/powerpoint/2010/main" val="293630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139025-F786-4707-88A4-DFE8F51F1E11}"/>
              </a:ext>
            </a:extLst>
          </p:cNvPr>
          <p:cNvSpPr txBox="1"/>
          <p:nvPr/>
        </p:nvSpPr>
        <p:spPr>
          <a:xfrm>
            <a:off x="702364" y="265043"/>
            <a:ext cx="1148963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If we need to go deeper, we can talk about these:</a:t>
            </a:r>
          </a:p>
          <a:p>
            <a:endParaRPr lang="en-US" dirty="0"/>
          </a:p>
          <a:p>
            <a:r>
              <a:rPr lang="en-US" dirty="0"/>
              <a:t>Timing issues with moving quota. </a:t>
            </a:r>
          </a:p>
          <a:p>
            <a:r>
              <a:rPr lang="en-US" dirty="0"/>
              <a:t>“Quota Requests”</a:t>
            </a:r>
          </a:p>
          <a:p>
            <a:endParaRPr lang="en-US" dirty="0"/>
          </a:p>
          <a:p>
            <a:r>
              <a:rPr lang="en-US" dirty="0"/>
              <a:t>Calculations for creating Credits. </a:t>
            </a:r>
          </a:p>
          <a:p>
            <a:r>
              <a:rPr lang="en-US" dirty="0"/>
              <a:t>Fixing the estimation used to calculate credits.</a:t>
            </a:r>
          </a:p>
          <a:p>
            <a:endParaRPr lang="en-US" dirty="0"/>
          </a:p>
          <a:p>
            <a:r>
              <a:rPr lang="en-US" dirty="0"/>
              <a:t>Other ways to gain or loose credits (See Grower “Extract”) </a:t>
            </a:r>
          </a:p>
          <a:p>
            <a:endParaRPr lang="en-US" dirty="0"/>
          </a:p>
          <a:p>
            <a:r>
              <a:rPr lang="en-US" dirty="0"/>
              <a:t>Returns (outside the system)</a:t>
            </a:r>
          </a:p>
          <a:p>
            <a:endParaRPr lang="en-US" dirty="0"/>
          </a:p>
          <a:p>
            <a:r>
              <a:rPr lang="en-US" dirty="0"/>
              <a:t>Expiration of credits</a:t>
            </a:r>
          </a:p>
          <a:p>
            <a:endParaRPr lang="en-US" dirty="0"/>
          </a:p>
          <a:p>
            <a:r>
              <a:rPr lang="en-US" dirty="0"/>
              <a:t>Blocking and unblocking credits</a:t>
            </a:r>
          </a:p>
          <a:p>
            <a:endParaRPr lang="en-US" dirty="0"/>
          </a:p>
          <a:p>
            <a:r>
              <a:rPr lang="en-US" dirty="0"/>
              <a:t>Any much more</a:t>
            </a:r>
          </a:p>
          <a:p>
            <a:endParaRPr lang="en-US" dirty="0"/>
          </a:p>
          <a:p>
            <a:r>
              <a:rPr lang="en-US" sz="2800" b="1" dirty="0">
                <a:solidFill>
                  <a:srgbClr val="4472C4"/>
                </a:solidFill>
              </a:rPr>
              <a:t>But let’s get back to the end of the story, the event that started all of this.  </a:t>
            </a:r>
          </a:p>
        </p:txBody>
      </p:sp>
    </p:spTree>
    <p:extLst>
      <p:ext uri="{BB962C8B-B14F-4D97-AF65-F5344CB8AC3E}">
        <p14:creationId xmlns:p14="http://schemas.microsoft.com/office/powerpoint/2010/main" val="293317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0B612-3BE2-4002-AF29-AE73337B9479}"/>
              </a:ext>
            </a:extLst>
          </p:cNvPr>
          <p:cNvSpPr txBox="1"/>
          <p:nvPr/>
        </p:nvSpPr>
        <p:spPr>
          <a:xfrm>
            <a:off x="503582" y="156587"/>
            <a:ext cx="1148963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But let’s get back to the end of the story, the event that started all of this.</a:t>
            </a:r>
          </a:p>
          <a:p>
            <a:r>
              <a:rPr lang="en-US" sz="2800" b="1" dirty="0">
                <a:solidFill>
                  <a:srgbClr val="4472C4"/>
                </a:solidFill>
              </a:rPr>
              <a:t>How do we “catch” the illegally saved seeds at time of delivery?  </a:t>
            </a:r>
          </a:p>
          <a:p>
            <a:endParaRPr lang="en-US" sz="2800" b="1" dirty="0">
              <a:solidFill>
                <a:srgbClr val="4472C4"/>
              </a:solidFill>
            </a:endParaRPr>
          </a:p>
          <a:p>
            <a:r>
              <a:rPr lang="en-US" sz="2800" dirty="0"/>
              <a:t>A grower who purchased certified seeds and</a:t>
            </a:r>
          </a:p>
          <a:p>
            <a:r>
              <a:rPr lang="en-US" sz="2800" dirty="0"/>
              <a:t>A grower who saved seeds and registered them and paid a bank slip</a:t>
            </a:r>
          </a:p>
          <a:p>
            <a:r>
              <a:rPr lang="en-US" sz="2800" u="sng" dirty="0"/>
              <a:t>WILL HAVE CREDITS </a:t>
            </a:r>
            <a:r>
              <a:rPr lang="en-US" sz="2800" dirty="0"/>
              <a:t>at the time of delivery.    </a:t>
            </a:r>
          </a:p>
          <a:p>
            <a:r>
              <a:rPr lang="en-US" sz="2800" dirty="0"/>
              <a:t>Their credits will “cover” the seeds they bring to the POD.  </a:t>
            </a:r>
          </a:p>
          <a:p>
            <a:endParaRPr lang="en-US" sz="2800" dirty="0"/>
          </a:p>
          <a:p>
            <a:r>
              <a:rPr lang="en-US" sz="2800" dirty="0"/>
              <a:t>Growers who illegally saved seeds will not have credits.  </a:t>
            </a:r>
          </a:p>
          <a:p>
            <a:r>
              <a:rPr lang="en-US" sz="2800" dirty="0"/>
              <a:t>They will have “uncovered” seeds.  </a:t>
            </a:r>
          </a:p>
          <a:p>
            <a:endParaRPr lang="en-US" sz="2800" dirty="0"/>
          </a:p>
          <a:p>
            <a:r>
              <a:rPr lang="en-US" sz="2800" dirty="0"/>
              <a:t>So 2 things happen at POD: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the soybeans for the trait(s)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Check the growers credits</a:t>
            </a:r>
          </a:p>
        </p:txBody>
      </p:sp>
    </p:spTree>
    <p:extLst>
      <p:ext uri="{BB962C8B-B14F-4D97-AF65-F5344CB8AC3E}">
        <p14:creationId xmlns:p14="http://schemas.microsoft.com/office/powerpoint/2010/main" val="264502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F629CA-14A2-4711-8305-CF0A28526C01}"/>
              </a:ext>
            </a:extLst>
          </p:cNvPr>
          <p:cNvSpPr/>
          <p:nvPr/>
        </p:nvSpPr>
        <p:spPr>
          <a:xfrm>
            <a:off x="993914" y="1404732"/>
            <a:ext cx="2438400" cy="1179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Grower “declares” the truck </a:t>
            </a:r>
            <a:r>
              <a:rPr lang="en-US" b="1" dirty="0">
                <a:solidFill>
                  <a:schemeClr val="tx1"/>
                </a:solidFill>
              </a:rPr>
              <a:t>contains</a:t>
            </a:r>
            <a:r>
              <a:rPr lang="en-US" dirty="0"/>
              <a:t> Intacta seeds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ACEA1-40F4-4D3A-86D1-B01BC90E5541}"/>
              </a:ext>
            </a:extLst>
          </p:cNvPr>
          <p:cNvSpPr/>
          <p:nvPr/>
        </p:nvSpPr>
        <p:spPr>
          <a:xfrm>
            <a:off x="993914" y="4008783"/>
            <a:ext cx="2438400" cy="1179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Grower “declares” the truck </a:t>
            </a:r>
            <a:r>
              <a:rPr lang="en-US" b="1" dirty="0">
                <a:solidFill>
                  <a:schemeClr val="tx1"/>
                </a:solidFill>
              </a:rPr>
              <a:t>has no</a:t>
            </a:r>
            <a:r>
              <a:rPr lang="en-US" dirty="0"/>
              <a:t> Intacta seeds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129FE2-6CF6-4C22-8FC7-447303F824D9}"/>
              </a:ext>
            </a:extLst>
          </p:cNvPr>
          <p:cNvSpPr/>
          <p:nvPr/>
        </p:nvSpPr>
        <p:spPr>
          <a:xfrm>
            <a:off x="3810001" y="1404732"/>
            <a:ext cx="2438400" cy="1179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weighs the seeds, logs the transaction in the POD’s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85370-8DB9-4F1F-9D1D-F807937D183C}"/>
              </a:ext>
            </a:extLst>
          </p:cNvPr>
          <p:cNvSpPr/>
          <p:nvPr/>
        </p:nvSpPr>
        <p:spPr>
          <a:xfrm>
            <a:off x="6626088" y="1404732"/>
            <a:ext cx="2438400" cy="1179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opens the grower’s credits account and consumes the volume delivered.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EF5927-FB66-40A1-A063-D433203776C4}"/>
              </a:ext>
            </a:extLst>
          </p:cNvPr>
          <p:cNvSpPr/>
          <p:nvPr/>
        </p:nvSpPr>
        <p:spPr>
          <a:xfrm>
            <a:off x="3810001" y="4008782"/>
            <a:ext cx="2438400" cy="1179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takes samples from the truck and tests for Intacta.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DA7D0-AC96-448A-979E-9325F39A0CA7}"/>
              </a:ext>
            </a:extLst>
          </p:cNvPr>
          <p:cNvSpPr/>
          <p:nvPr/>
        </p:nvSpPr>
        <p:spPr>
          <a:xfrm>
            <a:off x="6639340" y="3127513"/>
            <a:ext cx="2438400" cy="1179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weighs the seeds, logs the transaction in the POD’s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253B2-5FFE-4726-8D50-BD8E6276B80C}"/>
              </a:ext>
            </a:extLst>
          </p:cNvPr>
          <p:cNvSpPr txBox="1"/>
          <p:nvPr/>
        </p:nvSpPr>
        <p:spPr>
          <a:xfrm>
            <a:off x="4280453" y="3127513"/>
            <a:ext cx="234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“negative” for Intacta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E270031-D8AF-4D7D-BE08-1DCE68FFA095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5579167" y="2948610"/>
            <a:ext cx="510207" cy="1610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ED79BE-98C7-48B2-9918-B11F4D461F3C}"/>
              </a:ext>
            </a:extLst>
          </p:cNvPr>
          <p:cNvSpPr txBox="1"/>
          <p:nvPr/>
        </p:nvSpPr>
        <p:spPr>
          <a:xfrm>
            <a:off x="4280452" y="5718313"/>
            <a:ext cx="288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“positive” for Intacta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3B2A8F2-F9A6-4392-AB8B-AEFCE4F75F79}"/>
              </a:ext>
            </a:extLst>
          </p:cNvPr>
          <p:cNvCxnSpPr>
            <a:stCxn id="7" idx="2"/>
            <a:endCxn id="5" idx="0"/>
          </p:cNvCxnSpPr>
          <p:nvPr/>
        </p:nvCxnSpPr>
        <p:spPr>
          <a:xfrm rot="5400000" flipH="1">
            <a:off x="3137454" y="3296479"/>
            <a:ext cx="3783493" cy="12700"/>
          </a:xfrm>
          <a:prstGeom prst="bentConnector5">
            <a:avLst>
              <a:gd name="adj1" fmla="val -14098"/>
              <a:gd name="adj2" fmla="val -43173937"/>
              <a:gd name="adj3" fmla="val 117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169077-D720-4C2D-AEAC-3BC087D634E0}"/>
              </a:ext>
            </a:extLst>
          </p:cNvPr>
          <p:cNvSpPr txBox="1"/>
          <p:nvPr/>
        </p:nvSpPr>
        <p:spPr>
          <a:xfrm>
            <a:off x="8203096" y="5902979"/>
            <a:ext cx="3988904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So, what happens when the grower does not have enough credits to “cover” the delivered volume?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A72FAA-AC90-481E-891E-55A3575FAEB0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432314" y="1994454"/>
            <a:ext cx="377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61E3FC-BB26-482C-A42D-0AB05527E6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248401" y="1994454"/>
            <a:ext cx="39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F4B2EF-9E88-453F-A35B-2082D29D6CA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432314" y="4598504"/>
            <a:ext cx="377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72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47C73-7F45-428F-A9A5-F64D88B3D73C}"/>
              </a:ext>
            </a:extLst>
          </p:cNvPr>
          <p:cNvSpPr txBox="1"/>
          <p:nvPr/>
        </p:nvSpPr>
        <p:spPr>
          <a:xfrm>
            <a:off x="490330" y="429832"/>
            <a:ext cx="11555896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happens when the grower does not have enough credits to “cover” the delivered volume? </a:t>
            </a:r>
          </a:p>
          <a:p>
            <a:endParaRPr lang="en-US" dirty="0"/>
          </a:p>
          <a:p>
            <a:r>
              <a:rPr lang="en-US" dirty="0"/>
              <a:t>No, the grower’s account does not go negative.   This is where it gets more complicated.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875CB5-65F3-4546-8800-BC46074437CC}"/>
              </a:ext>
            </a:extLst>
          </p:cNvPr>
          <p:cNvSpPr/>
          <p:nvPr/>
        </p:nvSpPr>
        <p:spPr>
          <a:xfrm>
            <a:off x="1391478" y="2249557"/>
            <a:ext cx="2438400" cy="1179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the POD sees that the grower has insufficient credits…..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258EA-1067-498D-BFE6-57FFE3580D1E}"/>
              </a:ext>
            </a:extLst>
          </p:cNvPr>
          <p:cNvSpPr/>
          <p:nvPr/>
        </p:nvSpPr>
        <p:spPr>
          <a:xfrm>
            <a:off x="4340087" y="2249557"/>
            <a:ext cx="2438400" cy="1179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POD is supposed to consume all </a:t>
            </a:r>
            <a:r>
              <a:rPr lang="en-US" u="sng" dirty="0"/>
              <a:t>available</a:t>
            </a:r>
            <a:r>
              <a:rPr lang="en-US" dirty="0"/>
              <a:t> credits so the grower’s balance goes to zero.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D9617-C1B8-4119-9EA4-6681004247D4}"/>
              </a:ext>
            </a:extLst>
          </p:cNvPr>
          <p:cNvSpPr/>
          <p:nvPr/>
        </p:nvSpPr>
        <p:spPr>
          <a:xfrm>
            <a:off x="7295322" y="2249556"/>
            <a:ext cx="2948607" cy="1179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POD add the grower to “the list” of growers who have uncovered seeds at their location.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4AB69-1F22-4864-99F2-865F6A321E3D}"/>
              </a:ext>
            </a:extLst>
          </p:cNvPr>
          <p:cNvSpPr/>
          <p:nvPr/>
        </p:nvSpPr>
        <p:spPr>
          <a:xfrm>
            <a:off x="490330" y="4030533"/>
            <a:ext cx="8262733" cy="589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there are many variations to what actually happens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860A2-5DD3-41CC-B6C8-EFD788E1AA8C}"/>
              </a:ext>
            </a:extLst>
          </p:cNvPr>
          <p:cNvSpPr/>
          <p:nvPr/>
        </p:nvSpPr>
        <p:spPr>
          <a:xfrm>
            <a:off x="2236303" y="4903739"/>
            <a:ext cx="8262733" cy="589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Regardless, each POD has </a:t>
            </a:r>
            <a:r>
              <a:rPr lang="en-US" u="sng" dirty="0"/>
              <a:t>some way of knowing </a:t>
            </a:r>
            <a:r>
              <a:rPr lang="en-US" dirty="0"/>
              <a:t>which growers are short on credits for what has already been delivered.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B3C304-1BE5-4882-B49A-1BBC28DC3D9F}"/>
              </a:ext>
            </a:extLst>
          </p:cNvPr>
          <p:cNvSpPr/>
          <p:nvPr/>
        </p:nvSpPr>
        <p:spPr>
          <a:xfrm>
            <a:off x="3409121" y="5838448"/>
            <a:ext cx="8637105" cy="589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story finally ends when the grower calls the POD and says “I want to sell my seeds.”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591895-BD22-4188-8E71-1713241DEE64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829878" y="2839279"/>
            <a:ext cx="510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E4684A-08F8-4546-BEF3-6C89A305475B}"/>
              </a:ext>
            </a:extLst>
          </p:cNvPr>
          <p:cNvCxnSpPr/>
          <p:nvPr/>
        </p:nvCxnSpPr>
        <p:spPr>
          <a:xfrm>
            <a:off x="6778487" y="2839279"/>
            <a:ext cx="510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0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 result for head icon">
            <a:extLst>
              <a:ext uri="{FF2B5EF4-FFF2-40B4-BE49-F238E27FC236}">
                <a16:creationId xmlns:a16="http://schemas.microsoft.com/office/drawing/2014/main" id="{2D584A60-BCBB-4EB6-B317-9709DA5D7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46"/>
          <a:stretch/>
        </p:blipFill>
        <p:spPr bwMode="auto">
          <a:xfrm>
            <a:off x="5448963" y="4973798"/>
            <a:ext cx="1830887" cy="160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0B08DC-24A9-4525-AF5A-A42DBAB7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83" y="3175578"/>
            <a:ext cx="2143125" cy="2143125"/>
          </a:xfrm>
          <a:prstGeom prst="rect">
            <a:avLst/>
          </a:prstGeom>
        </p:spPr>
      </p:pic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6555550F-AB9B-42C4-B201-304C84907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57" y="2905620"/>
            <a:ext cx="2612858" cy="26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702507-A81F-4530-9DCD-9D4B305B4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3362"/>
            <a:ext cx="2143125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7574CB-81C2-4B8B-997E-B850EA3A6C23}"/>
              </a:ext>
            </a:extLst>
          </p:cNvPr>
          <p:cNvSpPr txBox="1"/>
          <p:nvPr/>
        </p:nvSpPr>
        <p:spPr>
          <a:xfrm>
            <a:off x="192505" y="2376487"/>
            <a:ext cx="187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Grower calls POD to sell his beans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742D7-536A-4B0D-9670-D1F95C49DAA6}"/>
              </a:ext>
            </a:extLst>
          </p:cNvPr>
          <p:cNvSpPr txBox="1"/>
          <p:nvPr/>
        </p:nvSpPr>
        <p:spPr>
          <a:xfrm>
            <a:off x="3792112" y="1539297"/>
            <a:ext cx="1996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POD user will check if the grower is on “the list”.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If not, there is no need to check ITS.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468AB-6B86-4979-9E59-598ECBE8C3A2}"/>
              </a:ext>
            </a:extLst>
          </p:cNvPr>
          <p:cNvSpPr txBox="1"/>
          <p:nvPr/>
        </p:nvSpPr>
        <p:spPr>
          <a:xfrm>
            <a:off x="6660805" y="2327774"/>
            <a:ext cx="2255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POD user will check if the grower has new credits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9AA4B-2FDE-4005-8B77-71D000708D6E}"/>
              </a:ext>
            </a:extLst>
          </p:cNvPr>
          <p:cNvSpPr txBox="1"/>
          <p:nvPr/>
        </p:nvSpPr>
        <p:spPr>
          <a:xfrm>
            <a:off x="3782751" y="3739060"/>
            <a:ext cx="204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POD’s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F008B-7FB9-479D-96A9-73279876CA61}"/>
              </a:ext>
            </a:extLst>
          </p:cNvPr>
          <p:cNvSpPr txBox="1"/>
          <p:nvPr/>
        </p:nvSpPr>
        <p:spPr>
          <a:xfrm>
            <a:off x="6806686" y="3739061"/>
            <a:ext cx="204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ITS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393FDA-469A-4443-A29A-4D7278911481}"/>
              </a:ext>
            </a:extLst>
          </p:cNvPr>
          <p:cNvSpPr txBox="1"/>
          <p:nvPr/>
        </p:nvSpPr>
        <p:spPr>
          <a:xfrm>
            <a:off x="5368753" y="6534834"/>
            <a:ext cx="187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POD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6B4F2F-E469-4D7F-ABB5-0C0AD44AB6CA}"/>
              </a:ext>
            </a:extLst>
          </p:cNvPr>
          <p:cNvSpPr txBox="1"/>
          <p:nvPr/>
        </p:nvSpPr>
        <p:spPr>
          <a:xfrm>
            <a:off x="9720461" y="3739060"/>
            <a:ext cx="2255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case of new credits, the POD needs to consume those in ITS and update “the list”. </a:t>
            </a:r>
          </a:p>
          <a:p>
            <a:endParaRPr lang="en-US" dirty="0"/>
          </a:p>
          <a:p>
            <a:r>
              <a:rPr lang="en-US" dirty="0"/>
              <a:t>This might take the grower off “the list” or at least reduce the volume/kg for the grower on “the list”.  </a:t>
            </a:r>
          </a:p>
        </p:txBody>
      </p:sp>
    </p:spTree>
    <p:extLst>
      <p:ext uri="{BB962C8B-B14F-4D97-AF65-F5344CB8AC3E}">
        <p14:creationId xmlns:p14="http://schemas.microsoft.com/office/powerpoint/2010/main" val="164199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head icon">
            <a:extLst>
              <a:ext uri="{FF2B5EF4-FFF2-40B4-BE49-F238E27FC236}">
                <a16:creationId xmlns:a16="http://schemas.microsoft.com/office/drawing/2014/main" id="{463ECE80-404D-4F64-BF42-BD2BCBB65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46"/>
          <a:stretch/>
        </p:blipFill>
        <p:spPr bwMode="auto">
          <a:xfrm>
            <a:off x="5448963" y="4973798"/>
            <a:ext cx="1830887" cy="160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73C0F2-6343-49C8-9B1A-681746366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83" y="3175578"/>
            <a:ext cx="2143125" cy="2143125"/>
          </a:xfrm>
          <a:prstGeom prst="rect">
            <a:avLst/>
          </a:prstGeom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EAF01BAF-119B-4AA3-8C9C-46FF33F0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57" y="2905620"/>
            <a:ext cx="2612858" cy="26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12E57B-8F39-4110-BA07-406F39D91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3362"/>
            <a:ext cx="2143125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BCAFC1-A6F6-4878-BE2B-12FDEA1734CF}"/>
              </a:ext>
            </a:extLst>
          </p:cNvPr>
          <p:cNvSpPr txBox="1"/>
          <p:nvPr/>
        </p:nvSpPr>
        <p:spPr>
          <a:xfrm>
            <a:off x="192505" y="2376487"/>
            <a:ext cx="187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Grower calls POD to sell his beans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3CB57-7DB5-49EB-8BE2-56A4627D2FFA}"/>
              </a:ext>
            </a:extLst>
          </p:cNvPr>
          <p:cNvSpPr txBox="1"/>
          <p:nvPr/>
        </p:nvSpPr>
        <p:spPr>
          <a:xfrm>
            <a:off x="3686934" y="1274012"/>
            <a:ext cx="2612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 user will register the sale, but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/>
              <a:t> at the price-of-the-day.   </a:t>
            </a:r>
          </a:p>
          <a:p>
            <a:r>
              <a:rPr lang="en-US" dirty="0"/>
              <a:t>The POD will “charge” the grower 7.5% for Intacta royalties (reducing how much the grower is paid).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203726-AFE3-4231-B023-872CE850A763}"/>
              </a:ext>
            </a:extLst>
          </p:cNvPr>
          <p:cNvSpPr txBox="1"/>
          <p:nvPr/>
        </p:nvSpPr>
        <p:spPr>
          <a:xfrm>
            <a:off x="6703248" y="2237987"/>
            <a:ext cx="2255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POD user will check if the grower has credits and there are none.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2CB5A-DE6D-42F1-8A88-A3EAA8B24165}"/>
              </a:ext>
            </a:extLst>
          </p:cNvPr>
          <p:cNvSpPr txBox="1"/>
          <p:nvPr/>
        </p:nvSpPr>
        <p:spPr>
          <a:xfrm>
            <a:off x="3782751" y="3739060"/>
            <a:ext cx="204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POD’s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99D060-B2D7-4B76-A179-7BFC28B3C4B8}"/>
              </a:ext>
            </a:extLst>
          </p:cNvPr>
          <p:cNvSpPr txBox="1"/>
          <p:nvPr/>
        </p:nvSpPr>
        <p:spPr>
          <a:xfrm>
            <a:off x="6806686" y="3739061"/>
            <a:ext cx="204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ITS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5AB0AB-2291-4D0E-ABDE-F59CFB78BDE0}"/>
              </a:ext>
            </a:extLst>
          </p:cNvPr>
          <p:cNvSpPr txBox="1"/>
          <p:nvPr/>
        </p:nvSpPr>
        <p:spPr>
          <a:xfrm>
            <a:off x="592855" y="5518478"/>
            <a:ext cx="2143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Royalties are then paid to Bayer. </a:t>
            </a:r>
          </a:p>
          <a:p>
            <a:pPr algn="ctr"/>
            <a:r>
              <a:rPr lang="en-US" dirty="0"/>
              <a:t>And the story ends.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DEDE412-B44B-40A0-8DA3-9F332EF260F6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1401899" y="3198524"/>
            <a:ext cx="2582473" cy="2057435"/>
          </a:xfrm>
          <a:prstGeom prst="curvedConnector3">
            <a:avLst>
              <a:gd name="adj1" fmla="val -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A3B2FC-1E5E-4A76-B930-2F14D677F10C}"/>
              </a:ext>
            </a:extLst>
          </p:cNvPr>
          <p:cNvSpPr txBox="1"/>
          <p:nvPr/>
        </p:nvSpPr>
        <p:spPr>
          <a:xfrm>
            <a:off x="5368753" y="6534834"/>
            <a:ext cx="187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POD 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745437-FF86-4CB5-B7F3-ACE4A783BCDC}"/>
              </a:ext>
            </a:extLst>
          </p:cNvPr>
          <p:cNvSpPr txBox="1"/>
          <p:nvPr/>
        </p:nvSpPr>
        <p:spPr>
          <a:xfrm>
            <a:off x="2646941" y="233362"/>
            <a:ext cx="9028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case of a delivery of totally illegally saved seeds when </a:t>
            </a:r>
            <a:r>
              <a:rPr lang="en-US" sz="2000" b="1" dirty="0"/>
              <a:t>the grower has no credits</a:t>
            </a:r>
            <a:r>
              <a:rPr lang="en-US" dirty="0"/>
              <a:t>, </a:t>
            </a:r>
          </a:p>
          <a:p>
            <a:r>
              <a:rPr lang="en-US" sz="2800" b="1" dirty="0">
                <a:solidFill>
                  <a:srgbClr val="4472C4"/>
                </a:solidFill>
              </a:rPr>
              <a:t>The price must be “fixed”.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BA7218-9CD6-4578-96D4-EB6EDD3804F8}"/>
              </a:ext>
            </a:extLst>
          </p:cNvPr>
          <p:cNvSpPr txBox="1"/>
          <p:nvPr/>
        </p:nvSpPr>
        <p:spPr>
          <a:xfrm>
            <a:off x="9006967" y="5564991"/>
            <a:ext cx="2255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POD user will also update “the list” </a:t>
            </a:r>
            <a:r>
              <a:rPr lang="en-US" u="sng" dirty="0"/>
              <a:t>per the volume sold in that transaction.</a:t>
            </a:r>
          </a:p>
        </p:txBody>
      </p:sp>
    </p:spTree>
    <p:extLst>
      <p:ext uri="{BB962C8B-B14F-4D97-AF65-F5344CB8AC3E}">
        <p14:creationId xmlns:p14="http://schemas.microsoft.com/office/powerpoint/2010/main" val="405958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140BF-F648-4D8F-BAB2-B431AFD09974}"/>
              </a:ext>
            </a:extLst>
          </p:cNvPr>
          <p:cNvSpPr txBox="1"/>
          <p:nvPr/>
        </p:nvSpPr>
        <p:spPr>
          <a:xfrm>
            <a:off x="649357" y="10815"/>
            <a:ext cx="11449878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What we did not talk about:</a:t>
            </a:r>
          </a:p>
          <a:p>
            <a:endParaRPr lang="en-US" sz="1700" b="1" dirty="0">
              <a:solidFill>
                <a:srgbClr val="4472C4"/>
              </a:solidFill>
            </a:endParaRPr>
          </a:p>
          <a:p>
            <a:r>
              <a:rPr lang="en-US" sz="1700" dirty="0"/>
              <a:t>Growers delivering to multiple PODs</a:t>
            </a:r>
          </a:p>
          <a:p>
            <a:endParaRPr lang="en-US" sz="1700" dirty="0"/>
          </a:p>
          <a:p>
            <a:r>
              <a:rPr lang="en-US" sz="1700" dirty="0"/>
              <a:t>Grower License Agreements</a:t>
            </a:r>
          </a:p>
          <a:p>
            <a:endParaRPr lang="en-US" sz="1700" dirty="0"/>
          </a:p>
          <a:p>
            <a:r>
              <a:rPr lang="en-US" sz="1700" dirty="0"/>
              <a:t>RR, both of them ;-) </a:t>
            </a:r>
          </a:p>
          <a:p>
            <a:endParaRPr lang="en-US" sz="1700" dirty="0"/>
          </a:p>
          <a:p>
            <a:r>
              <a:rPr lang="en-US" sz="1700" dirty="0"/>
              <a:t>Cooperators who provide land for multipliers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700" dirty="0"/>
              <a:t>A farmer is a “grower” when they plant seed they purchase.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700" dirty="0"/>
              <a:t>A farmer is a “cooperator” when they plant seed that belongs to a multiplier.</a:t>
            </a:r>
          </a:p>
          <a:p>
            <a:endParaRPr lang="en-US" sz="1700" dirty="0"/>
          </a:p>
          <a:p>
            <a:r>
              <a:rPr lang="en-US" sz="1700" dirty="0"/>
              <a:t> When the next trait is commercialized …..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700" dirty="0"/>
              <a:t>And it belongs to Bayer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700" dirty="0"/>
              <a:t>And it belongs to Corteva or Syngenta</a:t>
            </a:r>
          </a:p>
          <a:p>
            <a:endParaRPr lang="en-US" sz="1700" dirty="0"/>
          </a:p>
          <a:p>
            <a:r>
              <a:rPr lang="en-US" sz="1700" dirty="0"/>
              <a:t>3 stages of multiplication</a:t>
            </a:r>
          </a:p>
          <a:p>
            <a:endParaRPr lang="en-US" sz="1700" dirty="0"/>
          </a:p>
          <a:p>
            <a:r>
              <a:rPr lang="en-US" sz="1700" dirty="0"/>
              <a:t>Approval Workflows</a:t>
            </a:r>
          </a:p>
          <a:p>
            <a:endParaRPr lang="en-US" sz="1700" dirty="0"/>
          </a:p>
          <a:p>
            <a:r>
              <a:rPr lang="en-US" sz="1700" dirty="0"/>
              <a:t>Edits vs. Adjustments</a:t>
            </a:r>
          </a:p>
          <a:p>
            <a:endParaRPr lang="en-US" sz="1700" dirty="0"/>
          </a:p>
          <a:p>
            <a:r>
              <a:rPr lang="en-US" sz="1700" dirty="0"/>
              <a:t>Dealer to Dealer Sales</a:t>
            </a:r>
          </a:p>
          <a:p>
            <a:endParaRPr lang="en-US" sz="1700" dirty="0"/>
          </a:p>
          <a:p>
            <a:r>
              <a:rPr lang="en-US" sz="1700" dirty="0"/>
              <a:t>And much more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164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BEF491-321A-4CA0-A8C1-B37A62CC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904496"/>
              </p:ext>
            </p:extLst>
          </p:nvPr>
        </p:nvGraphicFramePr>
        <p:xfrm>
          <a:off x="2456070" y="3608640"/>
          <a:ext cx="81381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94">
                  <a:extLst>
                    <a:ext uri="{9D8B030D-6E8A-4147-A177-3AD203B41FA5}">
                      <a16:colId xmlns:a16="http://schemas.microsoft.com/office/drawing/2014/main" val="3938745831"/>
                    </a:ext>
                  </a:extLst>
                </a:gridCol>
                <a:gridCol w="781058">
                  <a:extLst>
                    <a:ext uri="{9D8B030D-6E8A-4147-A177-3AD203B41FA5}">
                      <a16:colId xmlns:a16="http://schemas.microsoft.com/office/drawing/2014/main" val="420783327"/>
                    </a:ext>
                  </a:extLst>
                </a:gridCol>
                <a:gridCol w="1544130">
                  <a:extLst>
                    <a:ext uri="{9D8B030D-6E8A-4147-A177-3AD203B41FA5}">
                      <a16:colId xmlns:a16="http://schemas.microsoft.com/office/drawing/2014/main" val="125005234"/>
                    </a:ext>
                  </a:extLst>
                </a:gridCol>
                <a:gridCol w="2116908">
                  <a:extLst>
                    <a:ext uri="{9D8B030D-6E8A-4147-A177-3AD203B41FA5}">
                      <a16:colId xmlns:a16="http://schemas.microsoft.com/office/drawing/2014/main" val="115176292"/>
                    </a:ext>
                  </a:extLst>
                </a:gridCol>
                <a:gridCol w="1003727">
                  <a:extLst>
                    <a:ext uri="{9D8B030D-6E8A-4147-A177-3AD203B41FA5}">
                      <a16:colId xmlns:a16="http://schemas.microsoft.com/office/drawing/2014/main" val="111094349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069689828"/>
                    </a:ext>
                  </a:extLst>
                </a:gridCol>
                <a:gridCol w="575585">
                  <a:extLst>
                    <a:ext uri="{9D8B030D-6E8A-4147-A177-3AD203B41FA5}">
                      <a16:colId xmlns:a16="http://schemas.microsoft.com/office/drawing/2014/main" val="1799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9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657B8B-8ABB-4332-9E5A-E77566B57C94}"/>
              </a:ext>
            </a:extLst>
          </p:cNvPr>
          <p:cNvSpPr txBox="1"/>
          <p:nvPr/>
        </p:nvSpPr>
        <p:spPr>
          <a:xfrm>
            <a:off x="145774" y="3603819"/>
            <a:ext cx="2310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Grower “Guillermo”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the story does not start with Guillermo.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861E6-2A20-4A3F-B743-FC570FD34A2C}"/>
              </a:ext>
            </a:extLst>
          </p:cNvPr>
          <p:cNvSpPr txBox="1"/>
          <p:nvPr/>
        </p:nvSpPr>
        <p:spPr>
          <a:xfrm>
            <a:off x="278296" y="251791"/>
            <a:ext cx="9939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Groups: 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4472C4"/>
                </a:solidFill>
              </a:rPr>
              <a:t>Growers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Dealers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Multipliers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Points of Delivery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Customer Care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Disque</a:t>
            </a:r>
            <a:r>
              <a:rPr lang="en-US" dirty="0"/>
              <a:t> Intacta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Internal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in the future, Trait Owners</a:t>
            </a:r>
          </a:p>
        </p:txBody>
      </p:sp>
    </p:spTree>
    <p:extLst>
      <p:ext uri="{BB962C8B-B14F-4D97-AF65-F5344CB8AC3E}">
        <p14:creationId xmlns:p14="http://schemas.microsoft.com/office/powerpoint/2010/main" val="309174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BEF491-321A-4CA0-A8C1-B37A62CC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41325"/>
              </p:ext>
            </p:extLst>
          </p:nvPr>
        </p:nvGraphicFramePr>
        <p:xfrm>
          <a:off x="5658677" y="3603819"/>
          <a:ext cx="63875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07">
                  <a:extLst>
                    <a:ext uri="{9D8B030D-6E8A-4147-A177-3AD203B41FA5}">
                      <a16:colId xmlns:a16="http://schemas.microsoft.com/office/drawing/2014/main" val="3938745831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420783327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25005234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15176292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11094349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3069689828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799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9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657B8B-8ABB-4332-9E5A-E77566B57C94}"/>
              </a:ext>
            </a:extLst>
          </p:cNvPr>
          <p:cNvSpPr txBox="1"/>
          <p:nvPr/>
        </p:nvSpPr>
        <p:spPr>
          <a:xfrm>
            <a:off x="145774" y="3603819"/>
            <a:ext cx="23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Grower “Guillermo”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0B55A-0F2D-4F33-9C02-D15B5BDE911E}"/>
              </a:ext>
            </a:extLst>
          </p:cNvPr>
          <p:cNvSpPr txBox="1"/>
          <p:nvPr/>
        </p:nvSpPr>
        <p:spPr>
          <a:xfrm>
            <a:off x="145774" y="2884849"/>
            <a:ext cx="23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Dealer “Diego”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97CA8E-B858-4743-97B4-C8BB55D5C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42732"/>
              </p:ext>
            </p:extLst>
          </p:nvPr>
        </p:nvGraphicFramePr>
        <p:xfrm>
          <a:off x="5658677" y="2888421"/>
          <a:ext cx="18250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07">
                  <a:extLst>
                    <a:ext uri="{9D8B030D-6E8A-4147-A177-3AD203B41FA5}">
                      <a16:colId xmlns:a16="http://schemas.microsoft.com/office/drawing/2014/main" val="420783327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250052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9433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FDF301-C59E-4352-9A42-C6745A47D04D}"/>
              </a:ext>
            </a:extLst>
          </p:cNvPr>
          <p:cNvSpPr/>
          <p:nvPr/>
        </p:nvSpPr>
        <p:spPr>
          <a:xfrm>
            <a:off x="6571184" y="2478157"/>
            <a:ext cx="912507" cy="2014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08E3A-51FB-40A5-98AB-9FB8522EA135}"/>
              </a:ext>
            </a:extLst>
          </p:cNvPr>
          <p:cNvSpPr txBox="1"/>
          <p:nvPr/>
        </p:nvSpPr>
        <p:spPr>
          <a:xfrm>
            <a:off x="6571184" y="4777155"/>
            <a:ext cx="253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where does Diego get the soybeans to sell?  </a:t>
            </a:r>
          </a:p>
        </p:txBody>
      </p:sp>
    </p:spTree>
    <p:extLst>
      <p:ext uri="{BB962C8B-B14F-4D97-AF65-F5344CB8AC3E}">
        <p14:creationId xmlns:p14="http://schemas.microsoft.com/office/powerpoint/2010/main" val="135635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BEF491-321A-4CA0-A8C1-B37A62CC6ED6}"/>
              </a:ext>
            </a:extLst>
          </p:cNvPr>
          <p:cNvGraphicFramePr>
            <a:graphicFrameLocks noGrp="1"/>
          </p:cNvGraphicFramePr>
          <p:nvPr/>
        </p:nvGraphicFramePr>
        <p:xfrm>
          <a:off x="5658677" y="3603819"/>
          <a:ext cx="63875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07">
                  <a:extLst>
                    <a:ext uri="{9D8B030D-6E8A-4147-A177-3AD203B41FA5}">
                      <a16:colId xmlns:a16="http://schemas.microsoft.com/office/drawing/2014/main" val="3938745831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420783327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25005234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15176292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11094349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3069689828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799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9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657B8B-8ABB-4332-9E5A-E77566B57C94}"/>
              </a:ext>
            </a:extLst>
          </p:cNvPr>
          <p:cNvSpPr txBox="1"/>
          <p:nvPr/>
        </p:nvSpPr>
        <p:spPr>
          <a:xfrm>
            <a:off x="145774" y="3603819"/>
            <a:ext cx="23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Grower “Guillermo”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0B55A-0F2D-4F33-9C02-D15B5BDE911E}"/>
              </a:ext>
            </a:extLst>
          </p:cNvPr>
          <p:cNvSpPr txBox="1"/>
          <p:nvPr/>
        </p:nvSpPr>
        <p:spPr>
          <a:xfrm>
            <a:off x="145774" y="2884849"/>
            <a:ext cx="23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Dealer “Diego”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97CA8E-B858-4743-97B4-C8BB55D5CC3F}"/>
              </a:ext>
            </a:extLst>
          </p:cNvPr>
          <p:cNvGraphicFramePr>
            <a:graphicFrameLocks noGrp="1"/>
          </p:cNvGraphicFramePr>
          <p:nvPr/>
        </p:nvGraphicFramePr>
        <p:xfrm>
          <a:off x="5658677" y="2888421"/>
          <a:ext cx="18250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07">
                  <a:extLst>
                    <a:ext uri="{9D8B030D-6E8A-4147-A177-3AD203B41FA5}">
                      <a16:colId xmlns:a16="http://schemas.microsoft.com/office/drawing/2014/main" val="420783327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250052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94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9685B4-EEEA-43CE-BEEB-15FF6656AF8A}"/>
              </a:ext>
            </a:extLst>
          </p:cNvPr>
          <p:cNvSpPr txBox="1"/>
          <p:nvPr/>
        </p:nvSpPr>
        <p:spPr>
          <a:xfrm>
            <a:off x="165654" y="1791545"/>
            <a:ext cx="23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Multiplier “Mario”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7D53AC-212D-4330-BCC6-42F1277B4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31427"/>
              </p:ext>
            </p:extLst>
          </p:nvPr>
        </p:nvGraphicFramePr>
        <p:xfrm>
          <a:off x="155236" y="2152023"/>
          <a:ext cx="7303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07">
                  <a:extLst>
                    <a:ext uri="{9D8B030D-6E8A-4147-A177-3AD203B41FA5}">
                      <a16:colId xmlns:a16="http://schemas.microsoft.com/office/drawing/2014/main" val="3938745831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420783327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25005234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15176292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1109434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69689828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799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Acquire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Clean, …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94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61C123-392D-4DAB-85FE-BDB48A1E099D}"/>
              </a:ext>
            </a:extLst>
          </p:cNvPr>
          <p:cNvCxnSpPr/>
          <p:nvPr/>
        </p:nvCxnSpPr>
        <p:spPr>
          <a:xfrm flipH="1">
            <a:off x="6096000" y="2522863"/>
            <a:ext cx="901148" cy="36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214732E-45DA-4FF8-85A1-3C9ADA2F395D}"/>
              </a:ext>
            </a:extLst>
          </p:cNvPr>
          <p:cNvCxnSpPr/>
          <p:nvPr/>
        </p:nvCxnSpPr>
        <p:spPr>
          <a:xfrm rot="5400000">
            <a:off x="6598076" y="2718203"/>
            <a:ext cx="1284689" cy="486543"/>
          </a:xfrm>
          <a:prstGeom prst="bentConnector3">
            <a:avLst>
              <a:gd name="adj1" fmla="val 83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FD18D04-EDFE-4ACB-9A9D-3494FC67D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365193"/>
              </p:ext>
            </p:extLst>
          </p:nvPr>
        </p:nvGraphicFramePr>
        <p:xfrm>
          <a:off x="6571184" y="1787892"/>
          <a:ext cx="30233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390">
                  <a:extLst>
                    <a:ext uri="{9D8B030D-6E8A-4147-A177-3AD203B41FA5}">
                      <a16:colId xmlns:a16="http://schemas.microsoft.com/office/drawing/2014/main" val="420783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Transfer to Other Multipliers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943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102F263-171B-4BC7-A725-2658D9BDAD95}"/>
              </a:ext>
            </a:extLst>
          </p:cNvPr>
          <p:cNvSpPr txBox="1"/>
          <p:nvPr/>
        </p:nvSpPr>
        <p:spPr>
          <a:xfrm>
            <a:off x="1696278" y="4565201"/>
            <a:ext cx="10495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Mario and Diego own their businesses.   </a:t>
            </a:r>
          </a:p>
          <a:p>
            <a:r>
              <a:rPr lang="en-US" dirty="0"/>
              <a:t>They own the soybeans.   (This is not an agency model.)</a:t>
            </a:r>
          </a:p>
          <a:p>
            <a:endParaRPr lang="en-US" dirty="0"/>
          </a:p>
          <a:p>
            <a:r>
              <a:rPr lang="en-US" dirty="0"/>
              <a:t>The transactions between them and growers are invoices in THEIR business systems, not in Value Capture/ITS.</a:t>
            </a:r>
          </a:p>
          <a:p>
            <a:endParaRPr lang="en-US" dirty="0"/>
          </a:p>
          <a:p>
            <a:r>
              <a:rPr lang="en-US" dirty="0"/>
              <a:t>They have contracts, though, to “cooperate” with the Value Capture process in selling Bayer products.  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2033927-E166-4026-A7C6-D7671B83DF46}"/>
              </a:ext>
            </a:extLst>
          </p:cNvPr>
          <p:cNvSpPr/>
          <p:nvPr/>
        </p:nvSpPr>
        <p:spPr>
          <a:xfrm>
            <a:off x="2093843" y="980661"/>
            <a:ext cx="1749287" cy="461246"/>
          </a:xfrm>
          <a:prstGeom prst="wedgeRoundRectCallout">
            <a:avLst>
              <a:gd name="adj1" fmla="val -65530"/>
              <a:gd name="adj2" fmla="val 197537"/>
              <a:gd name="adj3" fmla="val 16667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From an Obtainer</a:t>
            </a:r>
          </a:p>
        </p:txBody>
      </p:sp>
    </p:spTree>
    <p:extLst>
      <p:ext uri="{BB962C8B-B14F-4D97-AF65-F5344CB8AC3E}">
        <p14:creationId xmlns:p14="http://schemas.microsoft.com/office/powerpoint/2010/main" val="393543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BEF491-321A-4CA0-A8C1-B37A62CC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68630"/>
              </p:ext>
            </p:extLst>
          </p:nvPr>
        </p:nvGraphicFramePr>
        <p:xfrm>
          <a:off x="2252865" y="3603819"/>
          <a:ext cx="63875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07">
                  <a:extLst>
                    <a:ext uri="{9D8B030D-6E8A-4147-A177-3AD203B41FA5}">
                      <a16:colId xmlns:a16="http://schemas.microsoft.com/office/drawing/2014/main" val="3938745831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420783327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25005234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15176292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11094349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3069689828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799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9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657B8B-8ABB-4332-9E5A-E77566B57C94}"/>
              </a:ext>
            </a:extLst>
          </p:cNvPr>
          <p:cNvSpPr txBox="1"/>
          <p:nvPr/>
        </p:nvSpPr>
        <p:spPr>
          <a:xfrm>
            <a:off x="145774" y="3603819"/>
            <a:ext cx="23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Grower “Guillermo”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0B55A-0F2D-4F33-9C02-D15B5BDE911E}"/>
              </a:ext>
            </a:extLst>
          </p:cNvPr>
          <p:cNvSpPr txBox="1"/>
          <p:nvPr/>
        </p:nvSpPr>
        <p:spPr>
          <a:xfrm>
            <a:off x="145773" y="4227407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of Delivery “Pedro”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97CA8E-B858-4743-97B4-C8BB55D5C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59562"/>
              </p:ext>
            </p:extLst>
          </p:nvPr>
        </p:nvGraphicFramePr>
        <p:xfrm>
          <a:off x="6788424" y="4230979"/>
          <a:ext cx="267362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39">
                  <a:extLst>
                    <a:ext uri="{9D8B030D-6E8A-4147-A177-3AD203B41FA5}">
                      <a16:colId xmlns:a16="http://schemas.microsoft.com/office/drawing/2014/main" val="420783327"/>
                    </a:ext>
                  </a:extLst>
                </a:gridCol>
                <a:gridCol w="865295">
                  <a:extLst>
                    <a:ext uri="{9D8B030D-6E8A-4147-A177-3AD203B41FA5}">
                      <a16:colId xmlns:a16="http://schemas.microsoft.com/office/drawing/2014/main" val="125005234"/>
                    </a:ext>
                  </a:extLst>
                </a:gridCol>
                <a:gridCol w="865295">
                  <a:extLst>
                    <a:ext uri="{9D8B030D-6E8A-4147-A177-3AD203B41FA5}">
                      <a16:colId xmlns:a16="http://schemas.microsoft.com/office/drawing/2014/main" val="3028546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9433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FDF301-C59E-4352-9A42-C6745A47D04D}"/>
              </a:ext>
            </a:extLst>
          </p:cNvPr>
          <p:cNvSpPr/>
          <p:nvPr/>
        </p:nvSpPr>
        <p:spPr>
          <a:xfrm>
            <a:off x="6809725" y="3220242"/>
            <a:ext cx="912507" cy="2014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08E3A-51FB-40A5-98AB-9FB8522EA135}"/>
              </a:ext>
            </a:extLst>
          </p:cNvPr>
          <p:cNvSpPr txBox="1"/>
          <p:nvPr/>
        </p:nvSpPr>
        <p:spPr>
          <a:xfrm>
            <a:off x="6788424" y="5320494"/>
            <a:ext cx="253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event looks like the end of the story, but this is where it really began.</a:t>
            </a:r>
          </a:p>
        </p:txBody>
      </p:sp>
    </p:spTree>
    <p:extLst>
      <p:ext uri="{BB962C8B-B14F-4D97-AF65-F5344CB8AC3E}">
        <p14:creationId xmlns:p14="http://schemas.microsoft.com/office/powerpoint/2010/main" val="195864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oybean">
            <a:extLst>
              <a:ext uri="{FF2B5EF4-FFF2-40B4-BE49-F238E27FC236}">
                <a16:creationId xmlns:a16="http://schemas.microsoft.com/office/drawing/2014/main" id="{759263B0-1DED-4A19-A415-B76059C9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830" y="887897"/>
            <a:ext cx="2991678" cy="199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88929E-A45C-4904-9B32-4BC18E7E3925}"/>
              </a:ext>
            </a:extLst>
          </p:cNvPr>
          <p:cNvSpPr txBox="1"/>
          <p:nvPr/>
        </p:nvSpPr>
        <p:spPr>
          <a:xfrm>
            <a:off x="569843" y="3273287"/>
            <a:ext cx="11516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“Conventional” soybeans only get their characteristics from “parents”  (which is really one plant that is both male and female, unlike corn).    But we can optimize some genetics with “breeding” across plants.</a:t>
            </a:r>
          </a:p>
          <a:p>
            <a:endParaRPr lang="en-US" dirty="0"/>
          </a:p>
          <a:p>
            <a:r>
              <a:rPr lang="en-US" dirty="0"/>
              <a:t>Traited soybeans have characteristics like conventional soybeans but are also genetically modified to acquire DNA to have highly desired traits such as pest control, herbicide resistance, drought tolerance, etc. </a:t>
            </a:r>
          </a:p>
          <a:p>
            <a:endParaRPr lang="en-US" dirty="0"/>
          </a:p>
          <a:p>
            <a:r>
              <a:rPr lang="en-US" dirty="0"/>
              <a:t>The traits are “owned” by the technology companies who “found” them and figured out how to “insert” them.     </a:t>
            </a:r>
          </a:p>
          <a:p>
            <a:endParaRPr lang="en-US" dirty="0"/>
          </a:p>
          <a:p>
            <a:r>
              <a:rPr lang="en-US" dirty="0"/>
              <a:t>The trait owner expects a grower to pay a percent of the value of that trait.   </a:t>
            </a:r>
          </a:p>
          <a:p>
            <a:endParaRPr lang="en-US" dirty="0"/>
          </a:p>
          <a:p>
            <a:r>
              <a:rPr lang="en-US" dirty="0"/>
              <a:t>If the soybean is bought through a dealer or multiplier, the cost of the trait is included in the cost of the “bag”. </a:t>
            </a:r>
          </a:p>
          <a:p>
            <a:r>
              <a:rPr lang="en-US" dirty="0"/>
              <a:t>If the soybean is saved from a grower’s harvest and replanted the next season,……. The trait owner should still be paid.  </a:t>
            </a:r>
          </a:p>
        </p:txBody>
      </p:sp>
    </p:spTree>
    <p:extLst>
      <p:ext uri="{BB962C8B-B14F-4D97-AF65-F5344CB8AC3E}">
        <p14:creationId xmlns:p14="http://schemas.microsoft.com/office/powerpoint/2010/main" val="391505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F80CA-7672-4544-B9BB-77622EEA0CBA}"/>
              </a:ext>
            </a:extLst>
          </p:cNvPr>
          <p:cNvSpPr txBox="1"/>
          <p:nvPr/>
        </p:nvSpPr>
        <p:spPr>
          <a:xfrm>
            <a:off x="2107096" y="364233"/>
            <a:ext cx="3988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Saved Seeds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 allowed in the US! </a:t>
            </a:r>
          </a:p>
          <a:p>
            <a:pPr algn="ctr"/>
            <a:r>
              <a:rPr lang="en-US" dirty="0"/>
              <a:t>Legal in Brazil and other countries. 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163E3E-4E30-4290-A8BE-E27CAE0F1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981227"/>
              </p:ext>
            </p:extLst>
          </p:nvPr>
        </p:nvGraphicFramePr>
        <p:xfrm>
          <a:off x="2279370" y="2291854"/>
          <a:ext cx="63875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07">
                  <a:extLst>
                    <a:ext uri="{9D8B030D-6E8A-4147-A177-3AD203B41FA5}">
                      <a16:colId xmlns:a16="http://schemas.microsoft.com/office/drawing/2014/main" val="3938745831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420783327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25005234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15176292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11094349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3069689828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799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94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F2492-3B64-43F5-91EB-3A1C6530BA31}"/>
              </a:ext>
            </a:extLst>
          </p:cNvPr>
          <p:cNvSpPr txBox="1"/>
          <p:nvPr/>
        </p:nvSpPr>
        <p:spPr>
          <a:xfrm>
            <a:off x="172279" y="2291854"/>
            <a:ext cx="23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Grower “Guillermo”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C6A41-5A19-4364-AD58-B94BB6A348CB}"/>
              </a:ext>
            </a:extLst>
          </p:cNvPr>
          <p:cNvSpPr txBox="1"/>
          <p:nvPr/>
        </p:nvSpPr>
        <p:spPr>
          <a:xfrm>
            <a:off x="172278" y="2915442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of Delivery “Pedro”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670CCF-0EDE-4DEA-A463-266099626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335239"/>
              </p:ext>
            </p:extLst>
          </p:nvPr>
        </p:nvGraphicFramePr>
        <p:xfrm>
          <a:off x="6814929" y="2919014"/>
          <a:ext cx="267362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39">
                  <a:extLst>
                    <a:ext uri="{9D8B030D-6E8A-4147-A177-3AD203B41FA5}">
                      <a16:colId xmlns:a16="http://schemas.microsoft.com/office/drawing/2014/main" val="420783327"/>
                    </a:ext>
                  </a:extLst>
                </a:gridCol>
                <a:gridCol w="865295">
                  <a:extLst>
                    <a:ext uri="{9D8B030D-6E8A-4147-A177-3AD203B41FA5}">
                      <a16:colId xmlns:a16="http://schemas.microsoft.com/office/drawing/2014/main" val="125005234"/>
                    </a:ext>
                  </a:extLst>
                </a:gridCol>
                <a:gridCol w="865295">
                  <a:extLst>
                    <a:ext uri="{9D8B030D-6E8A-4147-A177-3AD203B41FA5}">
                      <a16:colId xmlns:a16="http://schemas.microsoft.com/office/drawing/2014/main" val="3028546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94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7F4F53-A6F7-49F1-AEC8-95F226687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63812"/>
              </p:ext>
            </p:extLst>
          </p:nvPr>
        </p:nvGraphicFramePr>
        <p:xfrm>
          <a:off x="8666919" y="2291854"/>
          <a:ext cx="36500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07">
                  <a:extLst>
                    <a:ext uri="{9D8B030D-6E8A-4147-A177-3AD203B41FA5}">
                      <a16:colId xmlns:a16="http://schemas.microsoft.com/office/drawing/2014/main" val="3938745831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420783327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25005234"/>
                    </a:ext>
                  </a:extLst>
                </a:gridCol>
                <a:gridCol w="912507">
                  <a:extLst>
                    <a:ext uri="{9D8B030D-6E8A-4147-A177-3AD203B41FA5}">
                      <a16:colId xmlns:a16="http://schemas.microsoft.com/office/drawing/2014/main" val="115176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9433"/>
                  </a:ext>
                </a:extLst>
              </a:tr>
            </a:tbl>
          </a:graphicData>
        </a:graphic>
      </p:graphicFrame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211778C4-0090-4165-8832-4184ED8C5343}"/>
              </a:ext>
            </a:extLst>
          </p:cNvPr>
          <p:cNvSpPr/>
          <p:nvPr/>
        </p:nvSpPr>
        <p:spPr>
          <a:xfrm rot="16200000">
            <a:off x="8131464" y="-748962"/>
            <a:ext cx="1173708" cy="50010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5E4BB-048D-4943-8D73-34587B011AE5}"/>
              </a:ext>
            </a:extLst>
          </p:cNvPr>
          <p:cNvSpPr txBox="1"/>
          <p:nvPr/>
        </p:nvSpPr>
        <p:spPr>
          <a:xfrm>
            <a:off x="488123" y="4037753"/>
            <a:ext cx="3988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Legally Saved Seeds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Guillermo registers the soybeans saved from his harvest and pays a bank slip for the </a:t>
            </a:r>
            <a:r>
              <a:rPr lang="en-US" u="sng" dirty="0"/>
              <a:t>value of the trait </a:t>
            </a:r>
            <a:r>
              <a:rPr lang="en-US" dirty="0"/>
              <a:t>in those soybeans.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DB2A90-E2AB-4B51-A48A-ADACF37E28CC}"/>
              </a:ext>
            </a:extLst>
          </p:cNvPr>
          <p:cNvSpPr txBox="1"/>
          <p:nvPr/>
        </p:nvSpPr>
        <p:spPr>
          <a:xfrm>
            <a:off x="7068619" y="4037753"/>
            <a:ext cx="3988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Illegally Saved Seeds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Guillermo simply plants the saved seeds. 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How does the trait owner get paid?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8CF965-98BF-4E74-9B2E-81C730DFBE09}"/>
              </a:ext>
            </a:extLst>
          </p:cNvPr>
          <p:cNvSpPr txBox="1"/>
          <p:nvPr/>
        </p:nvSpPr>
        <p:spPr>
          <a:xfrm>
            <a:off x="7010833" y="5871314"/>
            <a:ext cx="3988904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Answer – we catch him at the Point of Delivery which requires a complex chain or events throughout the whole process. 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000592-63EE-4DA4-B33B-D3A1F87A76FB}"/>
              </a:ext>
            </a:extLst>
          </p:cNvPr>
          <p:cNvCxnSpPr/>
          <p:nvPr/>
        </p:nvCxnSpPr>
        <p:spPr>
          <a:xfrm>
            <a:off x="7287904" y="2661186"/>
            <a:ext cx="0" cy="25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901521-873C-4F75-9B7C-51F327D85A00}"/>
              </a:ext>
            </a:extLst>
          </p:cNvPr>
          <p:cNvSpPr txBox="1"/>
          <p:nvPr/>
        </p:nvSpPr>
        <p:spPr>
          <a:xfrm>
            <a:off x="7724112" y="1342919"/>
            <a:ext cx="268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Guillermo does not </a:t>
            </a:r>
          </a:p>
          <a:p>
            <a:r>
              <a:rPr lang="en-US" dirty="0"/>
              <a:t>deliver all his harvest.   Some is saved for planting. </a:t>
            </a:r>
          </a:p>
        </p:txBody>
      </p:sp>
    </p:spTree>
    <p:extLst>
      <p:ext uri="{BB962C8B-B14F-4D97-AF65-F5344CB8AC3E}">
        <p14:creationId xmlns:p14="http://schemas.microsoft.com/office/powerpoint/2010/main" val="184118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BF3A49-764C-460E-832A-53B8A39B1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65155"/>
              </p:ext>
            </p:extLst>
          </p:nvPr>
        </p:nvGraphicFramePr>
        <p:xfrm>
          <a:off x="418531" y="1511236"/>
          <a:ext cx="1135493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030">
                  <a:extLst>
                    <a:ext uri="{9D8B030D-6E8A-4147-A177-3AD203B41FA5}">
                      <a16:colId xmlns:a16="http://schemas.microsoft.com/office/drawing/2014/main" val="2492018383"/>
                    </a:ext>
                  </a:extLst>
                </a:gridCol>
                <a:gridCol w="4684698">
                  <a:extLst>
                    <a:ext uri="{9D8B030D-6E8A-4147-A177-3AD203B41FA5}">
                      <a16:colId xmlns:a16="http://schemas.microsoft.com/office/drawing/2014/main" val="294902297"/>
                    </a:ext>
                  </a:extLst>
                </a:gridCol>
                <a:gridCol w="5328210">
                  <a:extLst>
                    <a:ext uri="{9D8B030D-6E8A-4147-A177-3AD203B41FA5}">
                      <a16:colId xmlns:a16="http://schemas.microsoft.com/office/drawing/2014/main" val="331760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Quota (for multipliers and dealers)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Credits (for growers)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0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quantity value equal to the KG (weight) of what is owned and </a:t>
                      </a:r>
                      <a:r>
                        <a:rPr lang="en-US" sz="2400" b="1" dirty="0"/>
                        <a:t>“can be sold”.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Quota starts with multipliers but can be moved to dealers.  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quantity value equal to the KG (weight) of what </a:t>
                      </a:r>
                      <a:r>
                        <a:rPr lang="en-US" sz="2400" b="1" dirty="0"/>
                        <a:t>can be delivered</a:t>
                      </a:r>
                      <a:r>
                        <a:rPr lang="en-US" dirty="0"/>
                        <a:t> to a POD as “certified” seed (meaning the owner has already paid for the trait). 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Only growers have credits.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9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a multiplier finishes his processes and puts commercially-ready soybeans in LOTS, quota is created.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a multiplier or dealer sells to a grower, the quota is “converted” to credits.   It’s a complex formula to estimate the seeds the grower will harvest from the purchased seeds.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3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Quota in first owned by the multiplier who created it.   </a:t>
                      </a:r>
                    </a:p>
                    <a:p>
                      <a:r>
                        <a:rPr lang="en-US" dirty="0"/>
                        <a:t>If can move to dealers when a dealer purchases seed from a multiplier.   </a:t>
                      </a:r>
                    </a:p>
                    <a:p>
                      <a:r>
                        <a:rPr lang="en-US" dirty="0"/>
                        <a:t>It can move to another multiplier when a transfer happens.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credits come from “Sales” but there are many other transactions that create credits. 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Credits are “consumed” when a grower delivers his harvest to the POD.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454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D9A049-A79D-43D4-BC0C-AE3EBEBC4537}"/>
              </a:ext>
            </a:extLst>
          </p:cNvPr>
          <p:cNvSpPr txBox="1"/>
          <p:nvPr/>
        </p:nvSpPr>
        <p:spPr>
          <a:xfrm>
            <a:off x="2920621" y="423080"/>
            <a:ext cx="7239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fundamental “concepts”   (intangible things we invented)</a:t>
            </a:r>
          </a:p>
          <a:p>
            <a:endParaRPr lang="en-US" dirty="0"/>
          </a:p>
          <a:p>
            <a:r>
              <a:rPr lang="en-US" dirty="0"/>
              <a:t>Think of these like an account, like a bank account.  </a:t>
            </a:r>
          </a:p>
        </p:txBody>
      </p:sp>
    </p:spTree>
    <p:extLst>
      <p:ext uri="{BB962C8B-B14F-4D97-AF65-F5344CB8AC3E}">
        <p14:creationId xmlns:p14="http://schemas.microsoft.com/office/powerpoint/2010/main" val="57134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5078-14A2-4FA9-A699-B36D3F8A564F}"/>
              </a:ext>
            </a:extLst>
          </p:cNvPr>
          <p:cNvSpPr txBox="1"/>
          <p:nvPr/>
        </p:nvSpPr>
        <p:spPr>
          <a:xfrm>
            <a:off x="3260034" y="2729948"/>
            <a:ext cx="567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where I’ll switch to the other presentation that focuses on duplication of data, triggers and checkpoints, and “where is the truth” </a:t>
            </a:r>
          </a:p>
        </p:txBody>
      </p:sp>
    </p:spTree>
    <p:extLst>
      <p:ext uri="{BB962C8B-B14F-4D97-AF65-F5344CB8AC3E}">
        <p14:creationId xmlns:p14="http://schemas.microsoft.com/office/powerpoint/2010/main" val="43250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1555</Words>
  <Application>Microsoft Office PowerPoint</Application>
  <PresentationFormat>Widescreen</PresentationFormat>
  <Paragraphs>252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WINKLE, JEANNINE A [AG/1000]</dc:creator>
  <cp:lastModifiedBy>WINKLE, JEANNINE A [AG/1000]</cp:lastModifiedBy>
  <cp:revision>19</cp:revision>
  <dcterms:created xsi:type="dcterms:W3CDTF">2019-04-26T11:21:44Z</dcterms:created>
  <dcterms:modified xsi:type="dcterms:W3CDTF">2019-04-26T13:45:15Z</dcterms:modified>
</cp:coreProperties>
</file>