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6BB8-87AE-F544-84E4-BC19B95B9AA2}" type="datetimeFigureOut">
              <a:rPr lang="en-US" smtClean="0"/>
              <a:pPr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5280-A566-A94E-B5DC-00318ED8C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vcd4d.axshare.com/#g=1&amp;p=dealer_distributor_persona" TargetMode="External"/><Relationship Id="rId2" Type="http://schemas.openxmlformats.org/officeDocument/2006/relationships/hyperlink" Target="https://avcd4d.axshare.com/#g=1&amp;p=multipliers_person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vcd4d.axshare.com/#g=1&amp;p=growers_perso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-289561" y="3418840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1786845" y="3418839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957788" y="3418839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-2656841" y="3418840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2640" y="353568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7331" y="1262010"/>
            <a:ext cx="125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880" y="132080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8965" y="3535680"/>
            <a:ext cx="18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of Delivery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6079" y="353568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0880" y="353568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7000" y="55880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Disque</a:t>
            </a:r>
            <a:r>
              <a:rPr lang="en-US" dirty="0"/>
              <a:t> </a:t>
            </a:r>
            <a:r>
              <a:rPr lang="en-US" dirty="0" err="1"/>
              <a:t>Intacta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603823"/>
            <a:ext cx="98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Obtainer</a:t>
            </a:r>
          </a:p>
        </p:txBody>
      </p:sp>
      <p:sp>
        <p:nvSpPr>
          <p:cNvPr id="17" name="Terminator 16"/>
          <p:cNvSpPr/>
          <p:nvPr/>
        </p:nvSpPr>
        <p:spPr>
          <a:xfrm>
            <a:off x="1391920" y="2280920"/>
            <a:ext cx="7233920" cy="822960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ITS</a:t>
            </a:r>
          </a:p>
        </p:txBody>
      </p:sp>
      <p:sp>
        <p:nvSpPr>
          <p:cNvPr id="19" name="Terminator 18"/>
          <p:cNvSpPr/>
          <p:nvPr/>
        </p:nvSpPr>
        <p:spPr>
          <a:xfrm>
            <a:off x="6283960" y="949960"/>
            <a:ext cx="2057400" cy="822960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ITS copy?</a:t>
            </a:r>
          </a:p>
        </p:txBody>
      </p:sp>
      <p:sp>
        <p:nvSpPr>
          <p:cNvPr id="20" name="Terminator 19"/>
          <p:cNvSpPr/>
          <p:nvPr/>
        </p:nvSpPr>
        <p:spPr>
          <a:xfrm>
            <a:off x="5537199" y="5870358"/>
            <a:ext cx="1493521" cy="822960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Grower Portal</a:t>
            </a: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 rot="5400000">
            <a:off x="1691640" y="3276600"/>
            <a:ext cx="431800" cy="86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657600" y="3276600"/>
            <a:ext cx="431800" cy="86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7500620" y="3213100"/>
            <a:ext cx="431800" cy="213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805991" y="4890979"/>
            <a:ext cx="195875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2374900" y="1729740"/>
            <a:ext cx="584200" cy="51816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505115" y="4390701"/>
            <a:ext cx="2765688" cy="193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4345940" y="1729739"/>
            <a:ext cx="584200" cy="51816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2793" y="5843284"/>
            <a:ext cx="2572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Cooperators (Growers)</a:t>
            </a:r>
          </a:p>
          <a:p>
            <a:r>
              <a:rPr lang="en-US" sz="1200" dirty="0"/>
              <a:t>Who get credit exemptions for what they keep of the harvest (“discards”)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0023" y="3989577"/>
            <a:ext cx="22813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Quota is created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20564" y="3957765"/>
            <a:ext cx="227577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Quota is transferred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72823" y="4360764"/>
            <a:ext cx="2275777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Credit Exemptions are created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77760" y="4513164"/>
            <a:ext cx="16662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Credit Exemptions are consumed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4174513" y="3827287"/>
            <a:ext cx="1902418" cy="457196"/>
          </a:xfrm>
          <a:prstGeom prst="bentConnector3">
            <a:avLst>
              <a:gd name="adj1" fmla="val 100064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85775" y="5007094"/>
            <a:ext cx="1510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conversion between Quota and Credit Exemptions is a formula to estimate the expected harvest from planted seeds</a:t>
            </a:r>
          </a:p>
        </p:txBody>
      </p:sp>
      <p:sp>
        <p:nvSpPr>
          <p:cNvPr id="57" name="Pentagon 56"/>
          <p:cNvSpPr/>
          <p:nvPr/>
        </p:nvSpPr>
        <p:spPr>
          <a:xfrm>
            <a:off x="270534" y="82365"/>
            <a:ext cx="8355305" cy="535225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/>
              <a:t>The ‘chain’ for </a:t>
            </a:r>
            <a:r>
              <a:rPr lang="en-US" sz="1400" dirty="0" err="1"/>
              <a:t>traited</a:t>
            </a:r>
            <a:r>
              <a:rPr lang="en-US" sz="1400" dirty="0"/>
              <a:t> seed that is purchased by growers with license and purchase from contracted providers.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10927" y="4384838"/>
            <a:ext cx="1620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sz="1200" dirty="0"/>
              <a:t>Plan</a:t>
            </a:r>
          </a:p>
          <a:p>
            <a:pPr>
              <a:buFont typeface="Wingdings" charset="2"/>
              <a:buChar char="ü"/>
            </a:pPr>
            <a:r>
              <a:rPr lang="en-US" sz="1200" dirty="0"/>
              <a:t>Plant</a:t>
            </a:r>
          </a:p>
          <a:p>
            <a:pPr>
              <a:buFont typeface="Wingdings" charset="2"/>
              <a:buChar char="ü"/>
            </a:pPr>
            <a:r>
              <a:rPr lang="en-US" sz="1200" dirty="0"/>
              <a:t>Field care</a:t>
            </a:r>
          </a:p>
          <a:p>
            <a:pPr>
              <a:buFont typeface="Wingdings" charset="2"/>
              <a:buChar char="ü"/>
            </a:pPr>
            <a:r>
              <a:rPr lang="en-US" sz="1200" dirty="0"/>
              <a:t>Harvest</a:t>
            </a:r>
          </a:p>
          <a:p>
            <a:pPr>
              <a:buFont typeface="Wingdings" charset="2"/>
              <a:buChar char="ü"/>
            </a:pPr>
            <a:r>
              <a:rPr lang="en-US" sz="1200" dirty="0"/>
              <a:t>“</a:t>
            </a:r>
            <a:r>
              <a:rPr lang="en-US" sz="1200" dirty="0" err="1"/>
              <a:t>Bonification</a:t>
            </a:r>
            <a:r>
              <a:rPr lang="en-US" sz="1200" dirty="0"/>
              <a:t>”</a:t>
            </a:r>
          </a:p>
          <a:p>
            <a:pPr>
              <a:buFont typeface="Wingdings" charset="2"/>
              <a:buChar char="ü"/>
            </a:pPr>
            <a:r>
              <a:rPr lang="en-US" sz="1200" dirty="0"/>
              <a:t>Lots</a:t>
            </a:r>
          </a:p>
          <a:p>
            <a:pPr>
              <a:buFont typeface="Wingdings" charset="2"/>
              <a:buChar char="ü"/>
            </a:pPr>
            <a:r>
              <a:rPr lang="en-US" sz="1200" dirty="0"/>
              <a:t>Transfers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-289561" y="3418840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1786845" y="3418839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957788" y="3418839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-2656841" y="3418840"/>
            <a:ext cx="68580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2640" y="353568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8965" y="3535680"/>
            <a:ext cx="18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of Delivery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6079" y="353568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0880" y="3535680"/>
            <a:ext cx="21234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Dealer</a:t>
            </a:r>
          </a:p>
        </p:txBody>
      </p:sp>
      <p:sp>
        <p:nvSpPr>
          <p:cNvPr id="17" name="Terminator 16"/>
          <p:cNvSpPr/>
          <p:nvPr/>
        </p:nvSpPr>
        <p:spPr>
          <a:xfrm>
            <a:off x="1391920" y="2280920"/>
            <a:ext cx="7233920" cy="822960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ITS</a:t>
            </a:r>
          </a:p>
        </p:txBody>
      </p:sp>
      <p:sp>
        <p:nvSpPr>
          <p:cNvPr id="57" name="Pentagon 56"/>
          <p:cNvSpPr/>
          <p:nvPr/>
        </p:nvSpPr>
        <p:spPr>
          <a:xfrm>
            <a:off x="270535" y="6155220"/>
            <a:ext cx="8706189" cy="535225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Except for some large partners with significant IT resources (for B2B), our users are doing duplicate data entry.</a:t>
            </a:r>
          </a:p>
          <a:p>
            <a:pPr algn="ctr"/>
            <a:r>
              <a:rPr lang="en-US" sz="1400" dirty="0"/>
              <a:t>Some use Excel uploads. </a:t>
            </a:r>
          </a:p>
        </p:txBody>
      </p:sp>
      <p:sp>
        <p:nvSpPr>
          <p:cNvPr id="32" name="Internal Storage 31"/>
          <p:cNvSpPr/>
          <p:nvPr/>
        </p:nvSpPr>
        <p:spPr>
          <a:xfrm>
            <a:off x="1364111" y="4562260"/>
            <a:ext cx="822960" cy="822960"/>
          </a:xfrm>
          <a:prstGeom prst="flowChartInternalStorag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Magnetic Disk 32"/>
          <p:cNvSpPr/>
          <p:nvPr/>
        </p:nvSpPr>
        <p:spPr>
          <a:xfrm>
            <a:off x="1740395" y="4797425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nternal Storage 38"/>
          <p:cNvSpPr/>
          <p:nvPr/>
        </p:nvSpPr>
        <p:spPr>
          <a:xfrm>
            <a:off x="3540397" y="4562260"/>
            <a:ext cx="822960" cy="822960"/>
          </a:xfrm>
          <a:prstGeom prst="flowChartInternalStorag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Magnetic Disk 39"/>
          <p:cNvSpPr/>
          <p:nvPr/>
        </p:nvSpPr>
        <p:spPr>
          <a:xfrm>
            <a:off x="3916681" y="4797425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nternal Storage 40"/>
          <p:cNvSpPr/>
          <p:nvPr/>
        </p:nvSpPr>
        <p:spPr>
          <a:xfrm>
            <a:off x="7777480" y="4562260"/>
            <a:ext cx="822960" cy="822960"/>
          </a:xfrm>
          <a:prstGeom prst="flowChartInternalStorag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Magnetic Disk 41"/>
          <p:cNvSpPr/>
          <p:nvPr/>
        </p:nvSpPr>
        <p:spPr>
          <a:xfrm>
            <a:off x="8153764" y="4797425"/>
            <a:ext cx="822960" cy="82296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/>
          <p:cNvCxnSpPr/>
          <p:nvPr/>
        </p:nvCxnSpPr>
        <p:spPr>
          <a:xfrm rot="16200000" flipH="1">
            <a:off x="1075998" y="4039049"/>
            <a:ext cx="729011" cy="31740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7715878" y="4125962"/>
            <a:ext cx="729012" cy="1451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334596" y="4014617"/>
            <a:ext cx="729011" cy="31740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530927" y="3660834"/>
            <a:ext cx="1433947" cy="3200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3486364" y="3673227"/>
            <a:ext cx="1433947" cy="3200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V="1">
            <a:off x="7026115" y="3739981"/>
            <a:ext cx="1421909" cy="19857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75263" y="562038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Multiplier’s system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40396" y="5620385"/>
            <a:ext cx="164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Dealer’s system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37781" y="5620385"/>
            <a:ext cx="164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POD’s</a:t>
            </a:r>
            <a:r>
              <a:rPr lang="en-US" dirty="0"/>
              <a:t>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1798" y="731362"/>
            <a:ext cx="359475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Duplicate systems and duplicate data entry creates many problems.   </a:t>
            </a:r>
          </a:p>
          <a:p>
            <a:r>
              <a:rPr lang="en-US" dirty="0"/>
              <a:t>For example, the request for “poke”.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431" y="151106"/>
            <a:ext cx="651334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Primary Topics</a:t>
            </a:r>
          </a:p>
          <a:p>
            <a:endParaRPr lang="en-US" sz="1700" dirty="0"/>
          </a:p>
          <a:p>
            <a:r>
              <a:rPr lang="en-US" sz="1700" dirty="0"/>
              <a:t>Head offices, Affiliates, and Independent Partners</a:t>
            </a:r>
          </a:p>
          <a:p>
            <a:endParaRPr lang="en-US" sz="1700" dirty="0"/>
          </a:p>
          <a:p>
            <a:r>
              <a:rPr lang="en-US" sz="1700" dirty="0"/>
              <a:t>Grower licensing</a:t>
            </a:r>
          </a:p>
          <a:p>
            <a:endParaRPr lang="en-US" sz="1700" dirty="0"/>
          </a:p>
          <a:p>
            <a:r>
              <a:rPr lang="en-US" sz="1700" dirty="0"/>
              <a:t>Edit vs Adjust</a:t>
            </a:r>
          </a:p>
          <a:p>
            <a:endParaRPr lang="en-US" sz="1700" dirty="0"/>
          </a:p>
          <a:p>
            <a:r>
              <a:rPr lang="en-US" sz="1700" dirty="0"/>
              <a:t>Approval Flows </a:t>
            </a:r>
            <a:r>
              <a:rPr lang="en-US" sz="1700" u="sng" dirty="0"/>
              <a:t>when</a:t>
            </a:r>
            <a:r>
              <a:rPr lang="en-US" sz="1700" dirty="0"/>
              <a:t> they apply</a:t>
            </a:r>
          </a:p>
          <a:p>
            <a:endParaRPr lang="en-US" sz="1700" dirty="0"/>
          </a:p>
          <a:p>
            <a:r>
              <a:rPr lang="en-US" sz="1700" dirty="0"/>
              <a:t>Audit Requirements</a:t>
            </a:r>
          </a:p>
          <a:p>
            <a:endParaRPr lang="en-US" sz="1700" dirty="0"/>
          </a:p>
          <a:p>
            <a:r>
              <a:rPr lang="en-US" sz="1700" dirty="0"/>
              <a:t>Billing in Multiplication and in Sales</a:t>
            </a:r>
          </a:p>
          <a:p>
            <a:endParaRPr lang="en-US" sz="1700" dirty="0"/>
          </a:p>
          <a:p>
            <a:r>
              <a:rPr lang="en-US" sz="1700" dirty="0"/>
              <a:t>Monthly reporting (</a:t>
            </a:r>
            <a:r>
              <a:rPr lang="en-US" sz="1700" dirty="0"/>
              <a:t>in Multiplication and in Sales and in POD)</a:t>
            </a:r>
          </a:p>
          <a:p>
            <a:endParaRPr lang="en-US" sz="1700" dirty="0"/>
          </a:p>
          <a:p>
            <a:r>
              <a:rPr lang="en-US" sz="1700" dirty="0"/>
              <a:t>Upcoming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Multiple Traits (including mixed deliveries)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Shared system for all Technology companies</a:t>
            </a:r>
          </a:p>
          <a:p>
            <a:endParaRPr lang="en-US" sz="1700" dirty="0"/>
          </a:p>
          <a:p>
            <a:r>
              <a:rPr lang="en-US" sz="1700" dirty="0"/>
              <a:t>Parameters and other internal functions</a:t>
            </a:r>
          </a:p>
          <a:p>
            <a:endParaRPr lang="en-US" sz="1700" dirty="0"/>
          </a:p>
          <a:p>
            <a:r>
              <a:rPr lang="en-US" sz="1700" dirty="0"/>
              <a:t>Happy Deliveries and Insufficient Credits Deliveries</a:t>
            </a:r>
          </a:p>
          <a:p>
            <a:endParaRPr lang="en-US" sz="1700" dirty="0"/>
          </a:p>
          <a:p>
            <a:r>
              <a:rPr lang="en-US" sz="1700" dirty="0"/>
              <a:t>Saved Seeds (which is why all this exists)</a:t>
            </a:r>
          </a:p>
        </p:txBody>
      </p:sp>
    </p:spTree>
    <p:extLst>
      <p:ext uri="{BB962C8B-B14F-4D97-AF65-F5344CB8AC3E}">
        <p14:creationId xmlns:p14="http://schemas.microsoft.com/office/powerpoint/2010/main" val="324970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7" y="379828"/>
            <a:ext cx="8581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Personas</a:t>
            </a:r>
          </a:p>
          <a:p>
            <a:endParaRPr lang="en-US" dirty="0"/>
          </a:p>
          <a:p>
            <a:r>
              <a:rPr lang="en-US" dirty="0"/>
              <a:t>Multipliers </a:t>
            </a:r>
            <a:r>
              <a:rPr lang="en-US" dirty="0">
                <a:hlinkClick r:id="rId2"/>
              </a:rPr>
              <a:t>https://avcd4d.axshare.com/#g=1&amp;p=multipliers_persona</a:t>
            </a:r>
            <a:endParaRPr lang="en-US" dirty="0"/>
          </a:p>
          <a:p>
            <a:endParaRPr lang="en-US" dirty="0"/>
          </a:p>
          <a:p>
            <a:r>
              <a:rPr lang="en-US" dirty="0"/>
              <a:t>Dealers  </a:t>
            </a:r>
            <a:r>
              <a:rPr lang="en-US" dirty="0">
                <a:hlinkClick r:id="rId3"/>
              </a:rPr>
              <a:t>https://avcd4d.axshare.com/#g=1&amp;p=dealer_distributor_persona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Growers  </a:t>
            </a:r>
            <a:r>
              <a:rPr lang="en-US" dirty="0">
                <a:hlinkClick r:id="rId4"/>
              </a:rPr>
              <a:t>https://avcd4d.axshare.com/#g=1&amp;p=growers_persona</a:t>
            </a:r>
            <a:endParaRPr lang="en-US" dirty="0"/>
          </a:p>
          <a:p>
            <a:endParaRPr lang="en-US" dirty="0"/>
          </a:p>
          <a:p>
            <a:r>
              <a:rPr lang="en-US" dirty="0"/>
              <a:t>Points of Delivery    these dimensions are important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92559"/>
              </p:ext>
            </p:extLst>
          </p:nvPr>
        </p:nvGraphicFramePr>
        <p:xfrm>
          <a:off x="1383323" y="302885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738617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22255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2186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617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6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In-between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3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8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304</Words>
  <Application>Microsoft Office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Winkle</dc:creator>
  <cp:lastModifiedBy>WINKLE, JEANNINE A [AG/1000]</cp:lastModifiedBy>
  <cp:revision>4</cp:revision>
  <dcterms:created xsi:type="dcterms:W3CDTF">2018-09-07T04:37:52Z</dcterms:created>
  <dcterms:modified xsi:type="dcterms:W3CDTF">2018-09-07T14:52:21Z</dcterms:modified>
</cp:coreProperties>
</file>