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5"/>
  </p:sldMasterIdLst>
  <p:notesMasterIdLst>
    <p:notesMasterId r:id="rId7"/>
  </p:notesMasterIdLst>
  <p:handoutMasterIdLst>
    <p:handoutMasterId r:id="rId8"/>
  </p:handoutMasterIdLst>
  <p:sldIdLst>
    <p:sldId id="373" r:id="rId6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049"/>
    <a:srgbClr val="77765C"/>
    <a:srgbClr val="7C7469"/>
    <a:srgbClr val="2B778E"/>
    <a:srgbClr val="B2562A"/>
    <a:srgbClr val="AD8226"/>
    <a:srgbClr val="7A5D37"/>
    <a:srgbClr val="10384F"/>
    <a:srgbClr val="FF6600"/>
    <a:srgbClr val="74C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 autoAdjust="0"/>
    <p:restoredTop sz="88738" autoAdjust="0"/>
  </p:normalViewPr>
  <p:slideViewPr>
    <p:cSldViewPr snapToGrid="0" snapToObjects="1" showGuides="1">
      <p:cViewPr>
        <p:scale>
          <a:sx n="50" d="100"/>
          <a:sy n="50" d="100"/>
        </p:scale>
        <p:origin x="1506" y="282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14EE25-B0A6-4C4A-8FE3-13AD8AE7D98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92D2D8-DCB9-4F65-81AE-0C946BEE5F8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3BC2FC-D4F7-4D79-83E6-5798C51CD9A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0BFF6B-F625-4112-A1DC-C44A6FB2D2B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60B2C-2432-4F4A-A9F4-43A183EF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6847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3A09B-0E2C-D643-AEF1-BA8BB49F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E2FAC-26BC-594A-85F6-197CD8610498}"/>
              </a:ext>
            </a:extLst>
          </p:cNvPr>
          <p:cNvSpPr txBox="1"/>
          <p:nvPr/>
        </p:nvSpPr>
        <p:spPr>
          <a:xfrm>
            <a:off x="258907" y="516418"/>
            <a:ext cx="180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B778E"/>
                </a:solidFill>
              </a:rPr>
              <a:t>Trait R&amp;D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762DA-9C4B-974C-8C8D-0055B313AB1E}"/>
              </a:ext>
            </a:extLst>
          </p:cNvPr>
          <p:cNvSpPr txBox="1"/>
          <p:nvPr/>
        </p:nvSpPr>
        <p:spPr>
          <a:xfrm>
            <a:off x="2716741" y="516418"/>
            <a:ext cx="176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7765C"/>
                </a:solidFill>
              </a:rPr>
              <a:t>Seed 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D3F84-56B9-A247-98B3-452CFC605FE5}"/>
              </a:ext>
            </a:extLst>
          </p:cNvPr>
          <p:cNvSpPr txBox="1"/>
          <p:nvPr/>
        </p:nvSpPr>
        <p:spPr>
          <a:xfrm>
            <a:off x="5084098" y="516418"/>
            <a:ext cx="199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56049"/>
                </a:solidFill>
              </a:rPr>
              <a:t>Seed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69762-70B6-9E4E-A2CB-B8375AB7801A}"/>
              </a:ext>
            </a:extLst>
          </p:cNvPr>
          <p:cNvSpPr txBox="1"/>
          <p:nvPr/>
        </p:nvSpPr>
        <p:spPr>
          <a:xfrm>
            <a:off x="7671574" y="516418"/>
            <a:ext cx="175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56049"/>
                </a:solidFill>
              </a:rPr>
              <a:t>Grain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EE224-5173-1040-8760-C88DD7EF01A5}"/>
              </a:ext>
            </a:extLst>
          </p:cNvPr>
          <p:cNvSpPr txBox="1"/>
          <p:nvPr/>
        </p:nvSpPr>
        <p:spPr>
          <a:xfrm>
            <a:off x="10032001" y="516418"/>
            <a:ext cx="179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C7469"/>
                </a:solidFill>
              </a:rPr>
              <a:t>Grain Receiving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8BBFC-6FD4-E649-892F-4FA44D2AE960}"/>
              </a:ext>
            </a:extLst>
          </p:cNvPr>
          <p:cNvSpPr txBox="1"/>
          <p:nvPr/>
        </p:nvSpPr>
        <p:spPr>
          <a:xfrm>
            <a:off x="2087450" y="6027630"/>
            <a:ext cx="226473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00617F"/>
                </a:solidFill>
              </a:rPr>
              <a:t>Revenue over </a:t>
            </a:r>
            <a:r>
              <a:rPr lang="en-US" sz="1600" b="1" dirty="0">
                <a:solidFill>
                  <a:srgbClr val="00617F"/>
                </a:solidFill>
              </a:rPr>
              <a:t>Multiplication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B8A6F-06A4-8244-91F8-C2C72801B8B2}"/>
              </a:ext>
            </a:extLst>
          </p:cNvPr>
          <p:cNvSpPr txBox="1"/>
          <p:nvPr/>
        </p:nvSpPr>
        <p:spPr>
          <a:xfrm>
            <a:off x="4670898" y="6027630"/>
            <a:ext cx="226473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00617F"/>
                </a:solidFill>
              </a:rPr>
              <a:t>Revenue over Seed </a:t>
            </a:r>
            <a:r>
              <a:rPr lang="en-US" sz="1600" b="1" dirty="0">
                <a:solidFill>
                  <a:srgbClr val="00617F"/>
                </a:solidFill>
              </a:rPr>
              <a:t>Sales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5C193B-33BC-F148-84E6-32813B9B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91" y="5998602"/>
            <a:ext cx="631031" cy="631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36D42C-AD71-DE49-AF7A-2ADE3325D66E}"/>
              </a:ext>
            </a:extLst>
          </p:cNvPr>
          <p:cNvSpPr txBox="1"/>
          <p:nvPr/>
        </p:nvSpPr>
        <p:spPr>
          <a:xfrm>
            <a:off x="7132894" y="6027630"/>
            <a:ext cx="24605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00617F"/>
                </a:solidFill>
              </a:rPr>
              <a:t>Revenue over </a:t>
            </a:r>
          </a:p>
          <a:p>
            <a:pPr algn="ctr"/>
            <a:r>
              <a:rPr lang="en-US" sz="1600" b="1" dirty="0">
                <a:solidFill>
                  <a:srgbClr val="00617F"/>
                </a:solidFill>
              </a:rPr>
              <a:t>Legally Saved Seeds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C807E-4F03-274C-916F-467ED0CED96D}"/>
              </a:ext>
            </a:extLst>
          </p:cNvPr>
          <p:cNvSpPr txBox="1"/>
          <p:nvPr/>
        </p:nvSpPr>
        <p:spPr>
          <a:xfrm>
            <a:off x="9668910" y="6027630"/>
            <a:ext cx="24605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00617F"/>
                </a:solidFill>
              </a:rPr>
              <a:t>Revenue over </a:t>
            </a:r>
            <a:r>
              <a:rPr lang="en-US" sz="1600" b="1" dirty="0">
                <a:solidFill>
                  <a:srgbClr val="00617F"/>
                </a:solidFill>
              </a:rPr>
              <a:t>POD</a:t>
            </a:r>
          </a:p>
          <a:p>
            <a:pPr algn="ctr"/>
            <a:r>
              <a:rPr lang="en-US" sz="1600" dirty="0">
                <a:solidFill>
                  <a:srgbClr val="00617F"/>
                </a:solidFill>
              </a:rPr>
              <a:t>(Illegally Saved Seeds)</a:t>
            </a:r>
          </a:p>
        </p:txBody>
      </p:sp>
      <p:sp>
        <p:nvSpPr>
          <p:cNvPr id="26" name="Subtitle 5">
            <a:extLst>
              <a:ext uri="{FF2B5EF4-FFF2-40B4-BE49-F238E27FC236}">
                <a16:creationId xmlns:a16="http://schemas.microsoft.com/office/drawing/2014/main" id="{2FBB6DD2-7978-A64F-9D15-19E4BD01C96F}"/>
              </a:ext>
            </a:extLst>
          </p:cNvPr>
          <p:cNvSpPr>
            <a:spLocks noGrp="1"/>
          </p:cNvSpPr>
          <p:nvPr>
            <p:ph type="subTitle" idx="13"/>
          </p:nvPr>
        </p:nvSpPr>
        <p:spPr bwMode="gray">
          <a:xfrm>
            <a:off x="3111590" y="3895807"/>
            <a:ext cx="3482250" cy="900000"/>
          </a:xfrm>
        </p:spPr>
        <p:txBody>
          <a:bodyPr/>
          <a:lstStyle/>
          <a:p>
            <a:r>
              <a:rPr lang="en-US" sz="1400" dirty="0">
                <a:solidFill>
                  <a:srgbClr val="443247"/>
                </a:solidFill>
              </a:rPr>
              <a:t>The system enables Trait Owners* to collect revenue related to intellectual property rights in countries where growers are allowed to save seeds.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1902FC2-6788-E948-9C14-A0F8362D561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22969" y="3933600"/>
            <a:ext cx="1932281" cy="446247"/>
          </a:xfrm>
        </p:spPr>
        <p:txBody>
          <a:bodyPr/>
          <a:lstStyle/>
          <a:p>
            <a:pPr algn="r"/>
            <a:r>
              <a:rPr lang="en-US" sz="4000" b="1" dirty="0"/>
              <a:t>VALU</a:t>
            </a:r>
            <a:r>
              <a:rPr lang="en-US" sz="4000" b="1" dirty="0">
                <a:solidFill>
                  <a:srgbClr val="10384F"/>
                </a:solidFill>
              </a:rPr>
              <a:t>E</a:t>
            </a:r>
            <a:endParaRPr lang="en-US" sz="4000" b="1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1E446A7C-E842-8344-B9B9-0266E1DADA80}"/>
              </a:ext>
            </a:extLst>
          </p:cNvPr>
          <p:cNvCxnSpPr>
            <a:cxnSpLocks/>
          </p:cNvCxnSpPr>
          <p:nvPr/>
        </p:nvCxnSpPr>
        <p:spPr bwMode="gray">
          <a:xfrm>
            <a:off x="1233254" y="2147777"/>
            <a:ext cx="1347098" cy="926177"/>
          </a:xfrm>
          <a:prstGeom prst="curvedConnector3">
            <a:avLst>
              <a:gd name="adj1" fmla="val 50000"/>
            </a:avLst>
          </a:prstGeom>
          <a:ln w="19050">
            <a:solidFill>
              <a:srgbClr val="B5604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88500A-5AC3-1944-805C-489EF5434E35}"/>
              </a:ext>
            </a:extLst>
          </p:cNvPr>
          <p:cNvSpPr txBox="1"/>
          <p:nvPr/>
        </p:nvSpPr>
        <p:spPr>
          <a:xfrm>
            <a:off x="914029" y="2541085"/>
            <a:ext cx="10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en-US" sz="1100" b="1" dirty="0">
                <a:solidFill>
                  <a:srgbClr val="B56049"/>
                </a:solidFill>
              </a:rPr>
              <a:t>Trait</a:t>
            </a:r>
          </a:p>
          <a:p>
            <a:r>
              <a:rPr lang="en-US" sz="1100" b="1" dirty="0">
                <a:solidFill>
                  <a:srgbClr val="B56049"/>
                </a:solidFill>
              </a:rPr>
              <a:t>License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6F94D7C-D567-7E44-9C01-75CA395123B6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2187" y="2349795"/>
            <a:ext cx="1127187" cy="1105786"/>
          </a:xfrm>
          <a:prstGeom prst="curvedConnector3">
            <a:avLst/>
          </a:prstGeom>
          <a:ln w="19050">
            <a:solidFill>
              <a:srgbClr val="B5604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4404A3-2278-584B-A0AD-5E270D785D03}"/>
              </a:ext>
            </a:extLst>
          </p:cNvPr>
          <p:cNvSpPr txBox="1"/>
          <p:nvPr/>
        </p:nvSpPr>
        <p:spPr>
          <a:xfrm>
            <a:off x="7172391" y="2570113"/>
            <a:ext cx="993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en-US" sz="1100" b="1" dirty="0">
                <a:solidFill>
                  <a:srgbClr val="B56049"/>
                </a:solidFill>
              </a:rPr>
              <a:t>Certified</a:t>
            </a:r>
          </a:p>
          <a:p>
            <a:r>
              <a:rPr lang="en-US" sz="1100" b="1" dirty="0">
                <a:solidFill>
                  <a:srgbClr val="B56049"/>
                </a:solidFill>
              </a:rPr>
              <a:t>Seeds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CAA69D77-3EAA-CF48-B10B-6DE284A747AF}"/>
              </a:ext>
            </a:extLst>
          </p:cNvPr>
          <p:cNvCxnSpPr>
            <a:cxnSpLocks/>
          </p:cNvCxnSpPr>
          <p:nvPr/>
        </p:nvCxnSpPr>
        <p:spPr bwMode="gray">
          <a:xfrm>
            <a:off x="6698512" y="2349795"/>
            <a:ext cx="745415" cy="724159"/>
          </a:xfrm>
          <a:prstGeom prst="curvedConnector3">
            <a:avLst/>
          </a:prstGeom>
          <a:ln w="19050">
            <a:solidFill>
              <a:srgbClr val="B5604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C3BBB57-FAE8-7E4A-B1F2-26FCDE8B45BD}"/>
              </a:ext>
            </a:extLst>
          </p:cNvPr>
          <p:cNvSpPr txBox="1"/>
          <p:nvPr/>
        </p:nvSpPr>
        <p:spPr>
          <a:xfrm>
            <a:off x="8663065" y="2303812"/>
            <a:ext cx="1291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en-US" sz="1100" b="1" dirty="0">
                <a:solidFill>
                  <a:srgbClr val="B56049"/>
                </a:solidFill>
              </a:rPr>
              <a:t>Saved Seeds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8E3B30-F36B-5B48-9DDE-0282B9E8CC07}"/>
              </a:ext>
            </a:extLst>
          </p:cNvPr>
          <p:cNvSpPr txBox="1"/>
          <p:nvPr/>
        </p:nvSpPr>
        <p:spPr>
          <a:xfrm>
            <a:off x="307005" y="5076873"/>
            <a:ext cx="6370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B56049"/>
                </a:solidFill>
              </a:rPr>
              <a:t>* Currently only Bayer, but the vision is to become an Industry System (serving other Trait Owners).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E4309D-A442-7A49-9BF2-89EA63D16C49}"/>
              </a:ext>
            </a:extLst>
          </p:cNvPr>
          <p:cNvSpPr txBox="1"/>
          <p:nvPr/>
        </p:nvSpPr>
        <p:spPr>
          <a:xfrm>
            <a:off x="3900153" y="5391240"/>
            <a:ext cx="439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17F"/>
                </a:solidFill>
              </a:rPr>
              <a:t>Value Capture System Core Modules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185118-9CD2-FB43-B450-95DDDB7DB50B}"/>
              </a:ext>
            </a:extLst>
          </p:cNvPr>
          <p:cNvSpPr txBox="1">
            <a:spLocks/>
          </p:cNvSpPr>
          <p:nvPr/>
        </p:nvSpPr>
        <p:spPr bwMode="gray">
          <a:xfrm>
            <a:off x="-174894" y="4393641"/>
            <a:ext cx="3030144" cy="4462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10384F"/>
                </a:solidFill>
              </a:rPr>
              <a:t>CAPTURE</a:t>
            </a:r>
            <a:endParaRPr lang="en-US" sz="4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E0F535-2164-5646-9978-065DC60224C2}"/>
              </a:ext>
            </a:extLst>
          </p:cNvPr>
          <p:cNvSpPr txBox="1"/>
          <p:nvPr/>
        </p:nvSpPr>
        <p:spPr>
          <a:xfrm>
            <a:off x="4361712" y="1932333"/>
            <a:ext cx="94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en-US" sz="1100" b="1" dirty="0">
                <a:solidFill>
                  <a:srgbClr val="B56049"/>
                </a:solidFill>
              </a:rPr>
              <a:t>Certified</a:t>
            </a:r>
          </a:p>
          <a:p>
            <a:r>
              <a:rPr lang="en-US" sz="1100" b="1" dirty="0">
                <a:solidFill>
                  <a:srgbClr val="B56049"/>
                </a:solidFill>
              </a:rPr>
              <a:t>Seeds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429D589-7ECC-5345-94A4-C3AB9A1724B4}"/>
              </a:ext>
            </a:extLst>
          </p:cNvPr>
          <p:cNvCxnSpPr>
            <a:cxnSpLocks/>
          </p:cNvCxnSpPr>
          <p:nvPr/>
        </p:nvCxnSpPr>
        <p:spPr bwMode="gray">
          <a:xfrm rot="5400000" flipH="1" flipV="1">
            <a:off x="10234458" y="3372382"/>
            <a:ext cx="1316724" cy="1216600"/>
          </a:xfrm>
          <a:prstGeom prst="curvedConnector3">
            <a:avLst/>
          </a:prstGeom>
          <a:ln w="19050">
            <a:solidFill>
              <a:srgbClr val="B5604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911C679-17B6-444E-A2C8-68449E57B9E6}"/>
              </a:ext>
            </a:extLst>
          </p:cNvPr>
          <p:cNvSpPr txBox="1"/>
          <p:nvPr/>
        </p:nvSpPr>
        <p:spPr>
          <a:xfrm>
            <a:off x="10770435" y="3997343"/>
            <a:ext cx="993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en-US" sz="1100" b="1" dirty="0">
                <a:solidFill>
                  <a:srgbClr val="B56049"/>
                </a:solidFill>
              </a:rPr>
              <a:t>Grains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7CCC3D-3F26-B248-8192-411740DD68CA}"/>
              </a:ext>
            </a:extLst>
          </p:cNvPr>
          <p:cNvGrpSpPr/>
          <p:nvPr/>
        </p:nvGrpSpPr>
        <p:grpSpPr>
          <a:xfrm>
            <a:off x="8848893" y="2935021"/>
            <a:ext cx="1500124" cy="2307935"/>
            <a:chOff x="8848893" y="2935021"/>
            <a:chExt cx="1500124" cy="2307935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919B33FA-F696-6344-B046-D6A3751232BD}"/>
                </a:ext>
              </a:extLst>
            </p:cNvPr>
            <p:cNvSpPr/>
            <p:nvPr/>
          </p:nvSpPr>
          <p:spPr bwMode="gray">
            <a:xfrm>
              <a:off x="8848893" y="2971972"/>
              <a:ext cx="1500124" cy="2270984"/>
            </a:xfrm>
            <a:prstGeom prst="arc">
              <a:avLst>
                <a:gd name="adj1" fmla="val 16200000"/>
                <a:gd name="adj2" fmla="val 1811797"/>
              </a:avLst>
            </a:prstGeom>
            <a:ln w="19050">
              <a:solidFill>
                <a:srgbClr val="B5604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6EBB448F-7559-9D49-9E71-A617A8C30A84}"/>
                </a:ext>
              </a:extLst>
            </p:cNvPr>
            <p:cNvSpPr/>
            <p:nvPr/>
          </p:nvSpPr>
          <p:spPr bwMode="gray">
            <a:xfrm rot="16200000">
              <a:off x="9562004" y="2940117"/>
              <a:ext cx="73902" cy="63709"/>
            </a:xfrm>
            <a:prstGeom prst="triangle">
              <a:avLst/>
            </a:prstGeom>
            <a:solidFill>
              <a:srgbClr val="B56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urved Connector 62">
            <a:extLst/>
          </p:cNvPr>
          <p:cNvCxnSpPr>
            <a:cxnSpLocks/>
          </p:cNvCxnSpPr>
          <p:nvPr/>
        </p:nvCxnSpPr>
        <p:spPr bwMode="gray">
          <a:xfrm rot="10800000" flipV="1">
            <a:off x="8843892" y="2862717"/>
            <a:ext cx="216000" cy="216000"/>
          </a:xfrm>
          <a:prstGeom prst="curvedConnector3">
            <a:avLst>
              <a:gd name="adj1" fmla="val 89163"/>
            </a:avLst>
          </a:prstGeom>
          <a:ln w="19050">
            <a:solidFill>
              <a:srgbClr val="B5604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2d6d06d-a480-4d1f-bdc3-59315625907e">MRFKEDKP2SQP-116860203-4730</_dlc_DocId>
    <_dlc_DocIdUrl xmlns="62d6d06d-a480-4d1f-bdc3-59315625907e">
      <Url>https://monsanto365.sharepoint.com/teams/britvaluecapture/_layouts/15/DocIdRedir.aspx?ID=MRFKEDKP2SQP-116860203-4730</Url>
      <Description>MRFKEDKP2SQP-116860203-4730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536EE30707D49884667ED6C8D06D0" ma:contentTypeVersion="15" ma:contentTypeDescription="Create a new document." ma:contentTypeScope="" ma:versionID="fd6586d1664684343499112a27607fec">
  <xsd:schema xmlns:xsd="http://www.w3.org/2001/XMLSchema" xmlns:xs="http://www.w3.org/2001/XMLSchema" xmlns:p="http://schemas.microsoft.com/office/2006/metadata/properties" xmlns:ns1="http://schemas.microsoft.com/sharepoint/v3" xmlns:ns2="62d6d06d-a480-4d1f-bdc3-59315625907e" xmlns:ns3="7927dae1-17b8-460f-b4f9-2604af3d3a6c" targetNamespace="http://schemas.microsoft.com/office/2006/metadata/properties" ma:root="true" ma:fieldsID="f0b61f3dca7d25fe959bc50c2bb4d903" ns1:_="" ns2:_="" ns3:_="">
    <xsd:import namespace="http://schemas.microsoft.com/sharepoint/v3"/>
    <xsd:import namespace="62d6d06d-a480-4d1f-bdc3-59315625907e"/>
    <xsd:import namespace="7927dae1-17b8-460f-b4f9-2604af3d3a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6d06d-a480-4d1f-bdc3-5931562590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7dae1-17b8-460f-b4f9-2604af3d3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240F1-53DB-41CC-BE9B-0CDA5828F85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9123D25-60A9-46B5-9434-D274CEF6F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A5F04-3B67-441D-AB0F-A2EF911862AE}">
  <ds:schemaRefs>
    <ds:schemaRef ds:uri="http://schemas.microsoft.com/sharepoint/v3"/>
    <ds:schemaRef ds:uri="62d6d06d-a480-4d1f-bdc3-59315625907e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927dae1-17b8-460f-b4f9-2604af3d3a6c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A5CF5D9-34E2-4509-9695-EF27CAC1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2d6d06d-a480-4d1f-bdc3-59315625907e"/>
    <ds:schemaRef ds:uri="7927dae1-17b8-460f-b4f9-2604af3d3a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PR_BAG_PPT-master_16-9_2018-06-18</Template>
  <TotalTime>4493</TotalTime>
  <Words>92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PR_BAG_PPT-master_16-9</vt:lpstr>
      <vt:lpstr>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MIRANDA, EDUARDO [AG/5050]</dc:creator>
  <cp:lastModifiedBy>MIRANDA, EDUARDO [AG/5050]</cp:lastModifiedBy>
  <cp:revision>220</cp:revision>
  <cp:lastPrinted>2017-10-23T10:44:12Z</cp:lastPrinted>
  <dcterms:created xsi:type="dcterms:W3CDTF">2018-09-06T12:50:41Z</dcterms:created>
  <dcterms:modified xsi:type="dcterms:W3CDTF">2018-10-03T15:03:24Z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0x010100D80536EE30707D49884667ED6C8D06D0</vt:lpwstr>
  </property>
  <property fmtid="{D5CDD505-2E9C-101B-9397-08002B2CF9AE}" pid="4" name="_dlc_DocIdItemGuid">
    <vt:lpwstr>7b2fb3a4-6c3c-43d8-b38b-270d1cc63461</vt:lpwstr>
  </property>
</Properties>
</file>