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wholeTbl>
    <a:band2H>
      <a:tcTxStyle b="def" i="def"/>
      <a:tcStyle>
        <a:tcBdr/>
        <a:fill>
          <a:solidFill>
            <a:srgbClr val="E6E1C6">
              <a:alpha val="19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3175" cap="flat">
              <a:solidFill>
                <a:srgbClr val="766246"/>
              </a:solidFill>
              <a:prstDash val="solid"/>
              <a:miter lim="400000"/>
            </a:ln>
          </a:left>
          <a:right>
            <a:ln w="12700" cap="flat">
              <a:solidFill>
                <a:srgbClr val="766246"/>
              </a:solidFill>
              <a:prstDash val="solid"/>
              <a:miter lim="400000"/>
            </a:ln>
          </a:right>
          <a:top>
            <a:ln w="12700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firstCol>
    <a:lastRow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6246"/>
              </a:solidFill>
              <a:prstDash val="solid"/>
              <a:miter lim="400000"/>
            </a:ln>
          </a:top>
          <a:bottom>
            <a:ln w="3175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E8E4D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7A698"/>
              </a:solidFill>
              <a:prstDash val="solid"/>
              <a:miter lim="400000"/>
            </a:ln>
          </a:top>
          <a:bottom>
            <a:ln w="12700" cap="flat">
              <a:solidFill>
                <a:srgbClr val="A7A698"/>
              </a:solidFill>
              <a:prstDash val="solid"/>
              <a:miter lim="400000"/>
            </a:ln>
          </a:bottom>
          <a:insideH>
            <a:ln w="12700" cap="flat">
              <a:solidFill>
                <a:srgbClr val="A7A69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8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FFFCF2"/>
      </a:tcTxStyle>
      <a:tcStyle>
        <a:tcBdr>
          <a:left>
            <a:ln w="12700" cap="flat">
              <a:solidFill>
                <a:srgbClr val="A7A698"/>
              </a:solidFill>
              <a:prstDash val="solid"/>
              <a:miter lim="400000"/>
            </a:ln>
          </a:left>
          <a:right>
            <a:ln w="12700" cap="flat">
              <a:solidFill>
                <a:srgbClr val="4C4F57"/>
              </a:solidFill>
              <a:prstDash val="solid"/>
              <a:miter lim="400000"/>
            </a:ln>
          </a:right>
          <a:top>
            <a:ln w="12700" cap="flat">
              <a:solidFill>
                <a:srgbClr val="727264"/>
              </a:solidFill>
              <a:prstDash val="solid"/>
              <a:miter lim="400000"/>
            </a:ln>
          </a:top>
          <a:bottom>
            <a:ln w="12700" cap="flat">
              <a:solidFill>
                <a:srgbClr val="727264"/>
              </a:solidFill>
              <a:prstDash val="solid"/>
              <a:miter lim="400000"/>
            </a:ln>
          </a:bottom>
          <a:insideH>
            <a:ln w="12700" cap="flat">
              <a:solidFill>
                <a:srgbClr val="727264"/>
              </a:solidFill>
              <a:prstDash val="solid"/>
              <a:miter lim="400000"/>
            </a:ln>
          </a:insideH>
          <a:insideV>
            <a:ln w="12700" cap="flat">
              <a:solidFill>
                <a:srgbClr val="727264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C4F57"/>
              </a:solidFill>
              <a:prstDash val="solid"/>
              <a:miter lim="400000"/>
            </a:ln>
          </a:top>
          <a:bottom>
            <a:ln w="12700" cap="flat">
              <a:solidFill>
                <a:srgbClr val="A7A698"/>
              </a:solidFill>
              <a:prstDash val="solid"/>
              <a:miter lim="400000"/>
            </a:ln>
          </a:bottom>
          <a:insideH>
            <a:ln w="12700" cap="flat">
              <a:solidFill>
                <a:srgbClr val="4C4F5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7A698"/>
              </a:solidFill>
              <a:prstDash val="solid"/>
              <a:miter lim="400000"/>
            </a:ln>
          </a:top>
          <a:bottom>
            <a:ln w="12700" cap="flat">
              <a:solidFill>
                <a:srgbClr val="4C4F57"/>
              </a:solidFill>
              <a:prstDash val="solid"/>
              <a:miter lim="400000"/>
            </a:ln>
          </a:bottom>
          <a:insideH>
            <a:ln w="12700" cap="flat">
              <a:solidFill>
                <a:srgbClr val="4C4F5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29A85"/>
              </a:solidFill>
              <a:prstDash val="solid"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3030"/>
              </a:solidFill>
              <a:prstDash val="solid"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49424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solidFill>
                <a:srgbClr val="F1EEE5"/>
              </a:solidFill>
              <a:prstDash val="solid"/>
              <a:miter lim="400000"/>
            </a:ln>
          </a:bottom>
          <a:insideH>
            <a:ln w="12700" cap="flat">
              <a:solidFill>
                <a:srgbClr val="D9CF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5F5857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CBC7C7"/>
          </a:solidFill>
        </a:fill>
      </a:tcStyle>
    </a:wholeTbl>
    <a:band2H>
      <a:tcTxStyle b="def" i="def"/>
      <a:tcStyle>
        <a:tcBdr/>
        <a:fill>
          <a:solidFill>
            <a:srgbClr val="DED9DA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5F5857"/>
          </a:solidFill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7C7878"/>
          </a:solidFill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7C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A09C9C"/>
              </a:solidFill>
              <a:prstDash val="solid"/>
              <a:miter lim="400000"/>
            </a:ln>
          </a:left>
          <a:right>
            <a:ln w="12700" cap="flat">
              <a:solidFill>
                <a:srgbClr val="A09C9C"/>
              </a:solidFill>
              <a:prstDash val="solid"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solidFill>
                <a:srgbClr val="A09C9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16000" y="2032000"/>
            <a:ext cx="10972800" cy="32258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16000" y="5359400"/>
            <a:ext cx="109728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A29A85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10050"/>
            <a:ext cx="10464800" cy="800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800"/>
              </a:spcBef>
              <a:buSzTx/>
              <a:buNone/>
              <a:defRPr i="1" sz="48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57638500_2257x300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19400" y="1257300"/>
            <a:ext cx="7366000" cy="5372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028700" y="6743700"/>
            <a:ext cx="10972800" cy="1524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028700" y="8255000"/>
            <a:ext cx="10972800" cy="1193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16000" y="3263900"/>
            <a:ext cx="10972800" cy="322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7664450" y="2044700"/>
            <a:ext cx="4267200" cy="563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62000" y="2311400"/>
            <a:ext cx="6324600" cy="31877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62000" y="5626100"/>
            <a:ext cx="63246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016000" y="2768600"/>
            <a:ext cx="109728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410450" y="2806700"/>
            <a:ext cx="4267200" cy="563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16000" y="2768600"/>
            <a:ext cx="54864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3800"/>
              </a:spcBef>
              <a:defRPr sz="3400"/>
            </a:lvl1pPr>
            <a:lvl2pPr>
              <a:spcBef>
                <a:spcPts val="3800"/>
              </a:spcBef>
              <a:defRPr sz="3400"/>
            </a:lvl2pPr>
            <a:lvl3pPr>
              <a:spcBef>
                <a:spcPts val="3800"/>
              </a:spcBef>
              <a:defRPr sz="3400"/>
            </a:lvl3pPr>
            <a:lvl4pPr marL="1625600">
              <a:spcBef>
                <a:spcPts val="3800"/>
              </a:spcBef>
              <a:defRPr sz="3400"/>
            </a:lvl4pPr>
            <a:lvl5pPr marL="2070100">
              <a:spcBef>
                <a:spcPts val="38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4351" y="4637752"/>
            <a:ext cx="4686301" cy="4152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4351" y="927100"/>
            <a:ext cx="4686301" cy="285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14400" y="927100"/>
            <a:ext cx="5626100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016000" y="1270000"/>
            <a:ext cx="10972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016000" y="546100"/>
            <a:ext cx="109728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buClrTx/>
              <a:defRPr sz="18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1181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1562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1943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2324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2705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086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3467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ystery Mach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Mystery Machine</a:t>
            </a:r>
          </a:p>
        </p:txBody>
      </p:sp>
      <p:sp>
        <p:nvSpPr>
          <p:cNvPr id="120" name="Sprint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 4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50" y="482600"/>
            <a:ext cx="2377183" cy="2377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print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Sprint Goal</a:t>
            </a:r>
          </a:p>
        </p:txBody>
      </p:sp>
      <p:sp>
        <p:nvSpPr>
          <p:cNvPr id="124" name="SSM ParamStore - Setup infrastructure config params - Execute IaC script manually in Ind Sys NonProd AWS Acc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 ParamStore - Setup infrastructure config params - Execute IaC script manually in Ind Sys NonProd AWS Account</a:t>
            </a:r>
          </a:p>
          <a:p>
            <a:pPr/>
            <a:r>
              <a:t>Create VPC - Execute IaC script manually in Ind Sys NonProd AWS Account</a:t>
            </a:r>
          </a:p>
          <a:p>
            <a:pPr/>
            <a:r>
              <a:t>Create Admin Role in Ind Sys NonProd AWS Account; and enable developer login to AWS using Admin Role to execute IaC scripts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frastructure as Code (Ia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708"/>
            </a:lvl1pPr>
          </a:lstStyle>
          <a:p>
            <a:pPr/>
            <a:r>
              <a:t>Infrastructure as Code (IaC)</a:t>
            </a:r>
          </a:p>
        </p:txBody>
      </p:sp>
      <p:sp>
        <p:nvSpPr>
          <p:cNvPr id="127" name="Infrastructure as Code (IaC) is a method to provision and manage IT infrastructure through the use of source code, rather than through standard operating procedures and manual proces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8594" indent="-188594" defTabSz="262889">
              <a:spcBef>
                <a:spcPts val="1300"/>
              </a:spcBef>
              <a:defRPr sz="1800"/>
            </a:pPr>
            <a:r>
              <a:t>Infrastructure as Code (IaC) is a method to provision and manage IT infrastructure through the use of source code, rather than through standard operating procedures and manual processes.</a:t>
            </a:r>
          </a:p>
          <a:p>
            <a:pPr marL="188594" indent="-188594" defTabSz="262889">
              <a:spcBef>
                <a:spcPts val="1300"/>
              </a:spcBef>
              <a:defRPr sz="1800"/>
            </a:pPr>
            <a:r>
              <a:t>You’re basically treating your servers, databases, networks, and other infrastructure like software. And this code can help you configure and deploy these infrastructure components quickly and consistently.</a:t>
            </a:r>
          </a:p>
          <a:p>
            <a:pPr marL="188594" indent="-188594" defTabSz="262889">
              <a:spcBef>
                <a:spcPts val="1300"/>
              </a:spcBef>
              <a:defRPr sz="1800"/>
            </a:pPr>
            <a:r>
              <a:t>Benefits: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Automate your deployment and recovery process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Rollback with the same tested process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Don’t Repair, Redeploy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Minimization of risk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Speed and simplicity; Cost savings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Test your infrastructure before deploying to the actual AWS environment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This would help in spinning up the whole new environment, testing your services, and destroying the environment in the AWS account</a:t>
            </a:r>
          </a:p>
          <a:p>
            <a:pPr lvl="1" marL="377189" indent="-188594" defTabSz="262889">
              <a:spcBef>
                <a:spcPts val="1300"/>
              </a:spcBef>
              <a:defRPr sz="1800"/>
            </a:pPr>
            <a:r>
              <a:t>The same scripts can be used to set up the environment in AWS Brazil region within no time if needed.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a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IaC</a:t>
            </a:r>
          </a:p>
        </p:txBody>
      </p:sp>
      <p:pic>
        <p:nvPicPr>
          <p:cNvPr id="130" name="Screen Shot 2019-05-18 at 11.22.53 PM.png" descr="Screen Shot 2019-05-18 at 11.22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2303239"/>
            <a:ext cx="8102825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9-05-19 at 8.58.58 PM.png" descr="Screen Shot 2019-05-19 at 8.58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952500"/>
            <a:ext cx="101473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9-05-19 at 9.02.55 PM.png" descr="Screen Shot 2019-05-19 at 9.02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450" y="984250"/>
            <a:ext cx="10134600" cy="778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ext Sprint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Sprint Goal</a:t>
            </a:r>
          </a:p>
        </p:txBody>
      </p:sp>
      <p:sp>
        <p:nvSpPr>
          <p:cNvPr id="137" name="Automate minimal deployment pipe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426" indent="-360426" defTabSz="502412">
              <a:spcBef>
                <a:spcPts val="2500"/>
              </a:spcBef>
              <a:defRPr sz="3440"/>
            </a:pPr>
            <a:r>
              <a:t>Automate minimal deployment pipeline</a:t>
            </a:r>
          </a:p>
          <a:p>
            <a:pPr marL="360426" indent="-360426" defTabSz="502412">
              <a:spcBef>
                <a:spcPts val="2500"/>
              </a:spcBef>
              <a:defRPr sz="3440"/>
            </a:pPr>
            <a:r>
              <a:t>Highlights:</a:t>
            </a:r>
          </a:p>
          <a:p>
            <a:pPr lvl="1" marL="720852" indent="-360426" defTabSz="502412">
              <a:spcBef>
                <a:spcPts val="2500"/>
              </a:spcBef>
              <a:defRPr sz="3440"/>
            </a:pPr>
            <a:r>
              <a:t>Build a sample service application and dockerize the application</a:t>
            </a:r>
          </a:p>
          <a:p>
            <a:pPr lvl="1" marL="720852" indent="-360426" defTabSz="502412">
              <a:spcBef>
                <a:spcPts val="2500"/>
              </a:spcBef>
              <a:defRPr sz="3440"/>
            </a:pPr>
            <a:r>
              <a:t>Create and configure ECR</a:t>
            </a:r>
          </a:p>
          <a:p>
            <a:pPr lvl="1" marL="720852" indent="-360426" defTabSz="502412">
              <a:spcBef>
                <a:spcPts val="2500"/>
              </a:spcBef>
              <a:defRPr sz="3440"/>
            </a:pPr>
            <a:r>
              <a:t>Create and configure ECS with Fargate cluster</a:t>
            </a:r>
          </a:p>
          <a:p>
            <a:pPr lvl="1" marL="720852" indent="-360426" defTabSz="502412">
              <a:spcBef>
                <a:spcPts val="2500"/>
              </a:spcBef>
              <a:defRPr sz="3440"/>
            </a:pPr>
            <a:r>
              <a:t>Configure deployment of ECS with Fargate apps into the Industry System Non-Production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19-05-19 at 9.03.59 PM.png" descr="Screen Shot 2019-05-19 at 9.03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" y="977900"/>
            <a:ext cx="10109200" cy="77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Vintage">
  <a:themeElements>
    <a:clrScheme name="Vintage">
      <a:dk1>
        <a:srgbClr val="6F6A5A"/>
      </a:dk1>
      <a:lt1>
        <a:srgbClr val="142B6F"/>
      </a:lt1>
      <a:dk2>
        <a:srgbClr val="5F5857"/>
      </a:dk2>
      <a:lt2>
        <a:srgbClr val="DCDDE0"/>
      </a:lt2>
      <a:accent1>
        <a:srgbClr val="596D92"/>
      </a:accent1>
      <a:accent2>
        <a:srgbClr val="848857"/>
      </a:accent2>
      <a:accent3>
        <a:srgbClr val="C1A347"/>
      </a:accent3>
      <a:accent4>
        <a:srgbClr val="CF7E46"/>
      </a:accent4>
      <a:accent5>
        <a:srgbClr val="AA4A4C"/>
      </a:accent5>
      <a:accent6>
        <a:srgbClr val="745786"/>
      </a:accent6>
      <a:hlink>
        <a:srgbClr val="0000FF"/>
      </a:hlink>
      <a:folHlink>
        <a:srgbClr val="FF00FF"/>
      </a:folHlink>
    </a:clrScheme>
    <a:fontScheme name="Vintage">
      <a:majorFont>
        <a:latin typeface="Copperplate"/>
        <a:ea typeface="Copperplate"/>
        <a:cs typeface="Copperplate"/>
      </a:majorFont>
      <a:minorFont>
        <a:latin typeface="Copperplate"/>
        <a:ea typeface="Copperplate"/>
        <a:cs typeface="Copperplate"/>
      </a:minorFont>
    </a:fontScheme>
    <a:fmtScheme name="Vi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5F5857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6F6A5A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intage">
  <a:themeElements>
    <a:clrScheme name="Vintage">
      <a:dk1>
        <a:srgbClr val="000000"/>
      </a:dk1>
      <a:lt1>
        <a:srgbClr val="FFFFFF"/>
      </a:lt1>
      <a:dk2>
        <a:srgbClr val="5F5857"/>
      </a:dk2>
      <a:lt2>
        <a:srgbClr val="DCDDE0"/>
      </a:lt2>
      <a:accent1>
        <a:srgbClr val="596D92"/>
      </a:accent1>
      <a:accent2>
        <a:srgbClr val="848857"/>
      </a:accent2>
      <a:accent3>
        <a:srgbClr val="C1A347"/>
      </a:accent3>
      <a:accent4>
        <a:srgbClr val="CF7E46"/>
      </a:accent4>
      <a:accent5>
        <a:srgbClr val="AA4A4C"/>
      </a:accent5>
      <a:accent6>
        <a:srgbClr val="745786"/>
      </a:accent6>
      <a:hlink>
        <a:srgbClr val="0000FF"/>
      </a:hlink>
      <a:folHlink>
        <a:srgbClr val="FF00FF"/>
      </a:folHlink>
    </a:clrScheme>
    <a:fontScheme name="Vintage">
      <a:majorFont>
        <a:latin typeface="Copperplate"/>
        <a:ea typeface="Copperplate"/>
        <a:cs typeface="Copperplate"/>
      </a:majorFont>
      <a:minorFont>
        <a:latin typeface="Copperplate"/>
        <a:ea typeface="Copperplate"/>
        <a:cs typeface="Copperplate"/>
      </a:minorFont>
    </a:fontScheme>
    <a:fmtScheme name="Vi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5F5857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6F6A5A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