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CRASH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2" name="WHY IS CODING REQUIRED?…"/>
          <p:cNvSpPr txBox="1"/>
          <p:nvPr>
            <p:ph type="body" sz="half" idx="1"/>
          </p:nvPr>
        </p:nvSpPr>
        <p:spPr>
          <a:xfrm>
            <a:off x="952500" y="2590800"/>
            <a:ext cx="11099800" cy="3801269"/>
          </a:xfrm>
          <a:prstGeom prst="rect">
            <a:avLst/>
          </a:prstGeom>
        </p:spPr>
        <p:txBody>
          <a:bodyPr/>
          <a:lstStyle/>
          <a:p>
            <a:pPr marL="429768" indent="-429768" defTabSz="549148">
              <a:spcBef>
                <a:spcPts val="3900"/>
              </a:spcBef>
              <a:defRPr sz="3572"/>
            </a:pPr>
            <a:r>
              <a:t>WHY IS CODING REQUIRED?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WHAT IS HIGH LEVEL LANGUAGE?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PROGRAMMING LANGUAGE HIGHLIGHTS</a:t>
            </a:r>
          </a:p>
          <a:p>
            <a:pPr marL="429768" indent="-429768" defTabSz="549148">
              <a:spcBef>
                <a:spcPts val="3900"/>
              </a:spcBef>
              <a:defRPr sz="3572"/>
            </a:pPr>
            <a:r>
              <a:t>PYTHON CRASH COURSE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6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6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Y IS CODING REQUI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IS CODING REQUIRED?</a:t>
            </a:r>
          </a:p>
        </p:txBody>
      </p:sp>
      <p:sp>
        <p:nvSpPr>
          <p:cNvPr id="125" name="Computers don’t understand human language and in order for us to see some results (like display a web page), we have to write it in a way that the computer would understan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don’t understand human language and in order for us to see some results (like display a web page), we have to write it in a way that the computer would understand.</a:t>
            </a:r>
          </a:p>
          <a:p>
            <a:pPr/>
            <a:r>
              <a:t>Think of your code as a translator between English (or whatever language you speak) and Binary. If you can do this, it will suddenly become much easier to grasp the basics of what is coding.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6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Y IS CODING REQUIR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WHY IS CODING REQUIRED?</a:t>
            </a:r>
          </a:p>
        </p:txBody>
      </p:sp>
      <p:sp>
        <p:nvSpPr>
          <p:cNvPr id="128" name="COMPUTER"/>
          <p:cNvSpPr/>
          <p:nvPr/>
        </p:nvSpPr>
        <p:spPr>
          <a:xfrm>
            <a:off x="4340076" y="2728391"/>
            <a:ext cx="7354591" cy="2671218"/>
          </a:xfrm>
          <a:prstGeom prst="roundRect">
            <a:avLst>
              <a:gd name="adj" fmla="val 7612"/>
            </a:avLst>
          </a:prstGeom>
          <a:gradFill>
            <a:gsLst>
              <a:gs pos="0">
                <a:schemeClr val="accent6">
                  <a:hueOff val="7068528"/>
                  <a:satOff val="-63217"/>
                  <a:lumOff val="21330"/>
                </a:schemeClr>
              </a:gs>
              <a:gs pos="100000">
                <a:schemeClr val="accent6">
                  <a:hueOff val="10811956"/>
                  <a:satOff val="-58544"/>
                  <a:lumOff val="-9736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COMPUTER</a:t>
            </a:r>
          </a:p>
        </p:txBody>
      </p:sp>
      <p:sp>
        <p:nvSpPr>
          <p:cNvPr id="129" name="CPU…"/>
          <p:cNvSpPr/>
          <p:nvPr/>
        </p:nvSpPr>
        <p:spPr>
          <a:xfrm>
            <a:off x="8053685" y="3527995"/>
            <a:ext cx="1629520" cy="1462535"/>
          </a:xfrm>
          <a:prstGeom prst="roundRect">
            <a:avLst>
              <a:gd name="adj" fmla="val 1302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CPU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(MACHINE / BINARY</a:t>
            </a:r>
            <a:r>
              <a:t> </a:t>
            </a:r>
            <a:r>
              <a:rPr sz="1200"/>
              <a:t>LANGUAGE)</a:t>
            </a:r>
            <a:endParaRPr sz="1200"/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endParaRPr sz="1200"/>
          </a:p>
          <a:p>
            <a:pPr>
              <a:defRPr b="1"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/>
              <a:t>010100100…</a:t>
            </a:r>
            <a:endParaRPr sz="1200"/>
          </a:p>
          <a:p>
            <a:pPr>
              <a:defRPr b="1" sz="1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200"/>
              <a:t>10101001000….</a:t>
            </a:r>
          </a:p>
        </p:txBody>
      </p:sp>
      <p:sp>
        <p:nvSpPr>
          <p:cNvPr id="130" name="MEMORY…"/>
          <p:cNvSpPr/>
          <p:nvPr/>
        </p:nvSpPr>
        <p:spPr>
          <a:xfrm>
            <a:off x="101219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MEMORY 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(TEMPORARY</a:t>
            </a:r>
            <a:r>
              <a:t> </a:t>
            </a:r>
            <a:r>
              <a:rPr sz="1200"/>
              <a:t>STORAGE)</a:t>
            </a:r>
          </a:p>
        </p:txBody>
      </p:sp>
      <p:sp>
        <p:nvSpPr>
          <p:cNvPr id="131" name="Line"/>
          <p:cNvSpPr/>
          <p:nvPr/>
        </p:nvSpPr>
        <p:spPr>
          <a:xfrm>
            <a:off x="9713937" y="4162995"/>
            <a:ext cx="39682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PYTHON…"/>
          <p:cNvSpPr/>
          <p:nvPr/>
        </p:nvSpPr>
        <p:spPr>
          <a:xfrm>
            <a:off x="47625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PYTHON 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CODE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rPr sz="1200"/>
              <a:t>(HIGH LEVEL LANGUAGE)</a:t>
            </a:r>
          </a:p>
        </p:txBody>
      </p:sp>
      <p:sp>
        <p:nvSpPr>
          <p:cNvPr id="133" name="Line"/>
          <p:cNvSpPr/>
          <p:nvPr/>
        </p:nvSpPr>
        <p:spPr>
          <a:xfrm>
            <a:off x="6063233" y="4162995"/>
            <a:ext cx="195972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COMPILER / INTERPRETER"/>
          <p:cNvSpPr txBox="1"/>
          <p:nvPr/>
        </p:nvSpPr>
        <p:spPr>
          <a:xfrm>
            <a:off x="6149807" y="4226991"/>
            <a:ext cx="178657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COMPILER / INTERPRETER</a:t>
            </a:r>
          </a:p>
        </p:txBody>
      </p:sp>
      <p:sp>
        <p:nvSpPr>
          <p:cNvPr id="135" name="ENGLISH…"/>
          <p:cNvSpPr/>
          <p:nvPr/>
        </p:nvSpPr>
        <p:spPr>
          <a:xfrm>
            <a:off x="596900" y="3527995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ENGLISH</a:t>
            </a:r>
          </a:p>
          <a:p>
            <a:pPr>
              <a:defRPr sz="1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1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(PROTOTYPE)</a:t>
            </a:r>
          </a:p>
        </p:txBody>
      </p:sp>
      <p:sp>
        <p:nvSpPr>
          <p:cNvPr id="136" name="Line"/>
          <p:cNvSpPr/>
          <p:nvPr/>
        </p:nvSpPr>
        <p:spPr>
          <a:xfrm>
            <a:off x="1912416" y="4162995"/>
            <a:ext cx="23821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CONVERT"/>
          <p:cNvSpPr txBox="1"/>
          <p:nvPr/>
        </p:nvSpPr>
        <p:spPr>
          <a:xfrm>
            <a:off x="2704169" y="4226991"/>
            <a:ext cx="7352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CONVERT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2150" y="6180683"/>
            <a:ext cx="4279900" cy="283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IS HIGH LEVEL LANGUA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WHAT IS HIGH LEVEL LANGUAGE?</a:t>
            </a:r>
          </a:p>
        </p:txBody>
      </p:sp>
      <p:sp>
        <p:nvSpPr>
          <p:cNvPr id="141" name="A high-level language (HLL) is a programming language such as C, Java, Python that enables a programmer to write programs that are independent of a particular type of computer. Such languages are considered high-level because they are closer to human languages and further from machine languages."/>
          <p:cNvSpPr txBox="1"/>
          <p:nvPr>
            <p:ph type="body" idx="1"/>
          </p:nvPr>
        </p:nvSpPr>
        <p:spPr>
          <a:xfrm>
            <a:off x="952500" y="2590800"/>
            <a:ext cx="11099800" cy="4683225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high-level language (HLL)</a:t>
            </a:r>
            <a:r>
              <a:t> is a programming language such as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C, Java, Python</a:t>
            </a:r>
            <a:r>
              <a:t> that enables a programmer to write programs that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independent</a:t>
            </a:r>
            <a:r>
              <a:t> of a particular type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computer</a:t>
            </a:r>
            <a:r>
              <a:t>. Such languages are considered high-level because they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closer</a:t>
            </a:r>
            <a:r>
              <a:t>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human languages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further</a:t>
            </a:r>
            <a:r>
              <a:t> from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machine languages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6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6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GRAMMING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PROGRAMMING LANGUAGE</a:t>
            </a:r>
          </a:p>
        </p:txBody>
      </p:sp>
      <p:sp>
        <p:nvSpPr>
          <p:cNvPr id="144" name="Basic parts of any Programming Language are -…"/>
          <p:cNvSpPr txBox="1"/>
          <p:nvPr>
            <p:ph type="body" idx="1"/>
          </p:nvPr>
        </p:nvSpPr>
        <p:spPr>
          <a:xfrm>
            <a:off x="952500" y="2590800"/>
            <a:ext cx="11099800" cy="6195070"/>
          </a:xfrm>
          <a:prstGeom prst="rect">
            <a:avLst/>
          </a:prstGeom>
        </p:spPr>
        <p:txBody>
          <a:bodyPr/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Basic parts of any Programming Language are - </a:t>
            </a:r>
          </a:p>
          <a:p>
            <a:pPr lvl="1" marL="640079" indent="-320039" defTabSz="408940">
              <a:spcBef>
                <a:spcPts val="700"/>
              </a:spcBef>
              <a:defRPr sz="2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Types</a:t>
            </a:r>
            <a:r>
              <a:t> to store data</a:t>
            </a:r>
          </a:p>
          <a:p>
            <a:pPr lvl="1" marL="640079" indent="-320039" defTabSz="408940">
              <a:spcBef>
                <a:spcPts val="700"/>
              </a:spcBef>
              <a:defRPr sz="2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Operators</a:t>
            </a:r>
            <a:r>
              <a:t> to perform operations on the data</a:t>
            </a:r>
          </a:p>
          <a:p>
            <a:pPr lvl="1" marL="640079" indent="-320039" defTabSz="408940">
              <a:spcBef>
                <a:spcPts val="700"/>
              </a:spcBef>
              <a:defRPr sz="2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Statements</a:t>
            </a:r>
            <a:r>
              <a:t> to perform an action to process the data</a:t>
            </a:r>
          </a:p>
          <a:p>
            <a:pPr lvl="1" marL="640079" indent="-320039" defTabSz="408940">
              <a:spcBef>
                <a:spcPts val="700"/>
              </a:spcBef>
              <a:defRPr sz="2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Class and methods </a:t>
            </a:r>
            <a:r>
              <a:t>-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object-oriented</a:t>
            </a:r>
            <a:r>
              <a:t> programming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 Object-Oriented Language</a:t>
            </a:r>
            <a:r>
              <a:t>), a class is an extensible program-code-template / blueprint for creating objects (a.k.a instances of class), providing initial values for state (member variables) and implementations of behavior (member functions or methods)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640079" indent="-320039" defTabSz="408940">
              <a:spcBef>
                <a:spcPts val="700"/>
              </a:spcBef>
              <a:defRPr sz="266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Functions</a:t>
            </a:r>
            <a:r>
              <a:t> - A function in a programming language is a program fragment that 'knows' how to perform a defined task. For example a function may be written that finds the average of three supplied numbers. Once written, this function may be used many times without having to rewrite it over and over.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YTH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