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59" r:id="rId7"/>
    <p:sldId id="264" r:id="rId8"/>
    <p:sldId id="265" r:id="rId9"/>
    <p:sldId id="260" r:id="rId10"/>
    <p:sldId id="266" r:id="rId11"/>
    <p:sldId id="267"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BCB60D-90D1-4138-A6FC-9467799442F7}" type="datetimeFigureOut">
              <a:rPr lang="en-ZA" smtClean="0"/>
              <a:t>2018/03/19</a:t>
            </a:fld>
            <a:endParaRPr lang="en-ZA"/>
          </a:p>
        </p:txBody>
      </p:sp>
      <p:sp>
        <p:nvSpPr>
          <p:cNvPr id="5" name="Footer Placeholder 4"/>
          <p:cNvSpPr>
            <a:spLocks noGrp="1"/>
          </p:cNvSpPr>
          <p:nvPr>
            <p:ph type="ftr" sz="quarter" idx="11"/>
          </p:nvPr>
        </p:nvSpPr>
        <p:spPr/>
        <p:txBody>
          <a:bodyPr/>
          <a:lstStyle/>
          <a:p>
            <a:endParaRPr lang="en-Z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6FED115-4F56-4D2D-84F6-0871788CD151}" type="slidenum">
              <a:rPr lang="en-ZA" smtClean="0"/>
              <a:t>‹#›</a:t>
            </a:fld>
            <a:endParaRPr lang="en-ZA"/>
          </a:p>
        </p:txBody>
      </p:sp>
    </p:spTree>
    <p:extLst>
      <p:ext uri="{BB962C8B-B14F-4D97-AF65-F5344CB8AC3E}">
        <p14:creationId xmlns:p14="http://schemas.microsoft.com/office/powerpoint/2010/main" val="1508315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BCB60D-90D1-4138-A6FC-9467799442F7}" type="datetimeFigureOut">
              <a:rPr lang="en-ZA" smtClean="0"/>
              <a:t>2018/03/19</a:t>
            </a:fld>
            <a:endParaRPr lang="en-ZA"/>
          </a:p>
        </p:txBody>
      </p:sp>
      <p:sp>
        <p:nvSpPr>
          <p:cNvPr id="5" name="Footer Placeholder 4"/>
          <p:cNvSpPr>
            <a:spLocks noGrp="1"/>
          </p:cNvSpPr>
          <p:nvPr>
            <p:ph type="ftr" sz="quarter" idx="11"/>
          </p:nvPr>
        </p:nvSpPr>
        <p:spPr/>
        <p:txBody>
          <a:bodyPr/>
          <a:lstStyle/>
          <a:p>
            <a:endParaRPr lang="en-Z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FED115-4F56-4D2D-84F6-0871788CD151}" type="slidenum">
              <a:rPr lang="en-ZA" smtClean="0"/>
              <a:t>‹#›</a:t>
            </a:fld>
            <a:endParaRPr lang="en-ZA"/>
          </a:p>
        </p:txBody>
      </p:sp>
    </p:spTree>
    <p:extLst>
      <p:ext uri="{BB962C8B-B14F-4D97-AF65-F5344CB8AC3E}">
        <p14:creationId xmlns:p14="http://schemas.microsoft.com/office/powerpoint/2010/main" val="733936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BCB60D-90D1-4138-A6FC-9467799442F7}" type="datetimeFigureOut">
              <a:rPr lang="en-ZA" smtClean="0"/>
              <a:t>2018/03/19</a:t>
            </a:fld>
            <a:endParaRPr lang="en-ZA"/>
          </a:p>
        </p:txBody>
      </p:sp>
      <p:sp>
        <p:nvSpPr>
          <p:cNvPr id="5" name="Footer Placeholder 4"/>
          <p:cNvSpPr>
            <a:spLocks noGrp="1"/>
          </p:cNvSpPr>
          <p:nvPr>
            <p:ph type="ftr" sz="quarter" idx="11"/>
          </p:nvPr>
        </p:nvSpPr>
        <p:spPr/>
        <p:txBody>
          <a:bodyPr/>
          <a:lstStyle/>
          <a:p>
            <a:endParaRPr lang="en-Z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FED115-4F56-4D2D-84F6-0871788CD151}" type="slidenum">
              <a:rPr lang="en-ZA" smtClean="0"/>
              <a:t>‹#›</a:t>
            </a:fld>
            <a:endParaRPr lang="en-Z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61682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7BCB60D-90D1-4138-A6FC-9467799442F7}" type="datetimeFigureOut">
              <a:rPr lang="en-ZA" smtClean="0"/>
              <a:t>2018/03/19</a:t>
            </a:fld>
            <a:endParaRPr lang="en-ZA"/>
          </a:p>
        </p:txBody>
      </p:sp>
      <p:sp>
        <p:nvSpPr>
          <p:cNvPr id="6" name="Footer Placeholder 5"/>
          <p:cNvSpPr>
            <a:spLocks noGrp="1"/>
          </p:cNvSpPr>
          <p:nvPr>
            <p:ph type="ftr" sz="quarter" idx="11"/>
          </p:nvPr>
        </p:nvSpPr>
        <p:spPr/>
        <p:txBody>
          <a:bodyPr/>
          <a:lstStyle/>
          <a:p>
            <a:endParaRPr lang="en-Z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FED115-4F56-4D2D-84F6-0871788CD151}" type="slidenum">
              <a:rPr lang="en-ZA" smtClean="0"/>
              <a:t>‹#›</a:t>
            </a:fld>
            <a:endParaRPr lang="en-ZA"/>
          </a:p>
        </p:txBody>
      </p:sp>
    </p:spTree>
    <p:extLst>
      <p:ext uri="{BB962C8B-B14F-4D97-AF65-F5344CB8AC3E}">
        <p14:creationId xmlns:p14="http://schemas.microsoft.com/office/powerpoint/2010/main" val="3462798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7BCB60D-90D1-4138-A6FC-9467799442F7}" type="datetimeFigureOut">
              <a:rPr lang="en-ZA" smtClean="0"/>
              <a:t>2018/03/19</a:t>
            </a:fld>
            <a:endParaRPr lang="en-ZA"/>
          </a:p>
        </p:txBody>
      </p:sp>
      <p:sp>
        <p:nvSpPr>
          <p:cNvPr id="6" name="Footer Placeholder 5"/>
          <p:cNvSpPr>
            <a:spLocks noGrp="1"/>
          </p:cNvSpPr>
          <p:nvPr>
            <p:ph type="ftr" sz="quarter" idx="11"/>
          </p:nvPr>
        </p:nvSpPr>
        <p:spPr/>
        <p:txBody>
          <a:bodyPr/>
          <a:lstStyle/>
          <a:p>
            <a:endParaRPr lang="en-Z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FED115-4F56-4D2D-84F6-0871788CD151}" type="slidenum">
              <a:rPr lang="en-ZA" smtClean="0"/>
              <a:t>‹#›</a:t>
            </a:fld>
            <a:endParaRPr lang="en-Z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76653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7BCB60D-90D1-4138-A6FC-9467799442F7}" type="datetimeFigureOut">
              <a:rPr lang="en-ZA" smtClean="0"/>
              <a:t>2018/03/19</a:t>
            </a:fld>
            <a:endParaRPr lang="en-ZA"/>
          </a:p>
        </p:txBody>
      </p:sp>
      <p:sp>
        <p:nvSpPr>
          <p:cNvPr id="6" name="Footer Placeholder 5"/>
          <p:cNvSpPr>
            <a:spLocks noGrp="1"/>
          </p:cNvSpPr>
          <p:nvPr>
            <p:ph type="ftr" sz="quarter" idx="11"/>
          </p:nvPr>
        </p:nvSpPr>
        <p:spPr/>
        <p:txBody>
          <a:bodyPr/>
          <a:lstStyle/>
          <a:p>
            <a:endParaRPr lang="en-Z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FED115-4F56-4D2D-84F6-0871788CD151}" type="slidenum">
              <a:rPr lang="en-ZA" smtClean="0"/>
              <a:t>‹#›</a:t>
            </a:fld>
            <a:endParaRPr lang="en-ZA"/>
          </a:p>
        </p:txBody>
      </p:sp>
    </p:spTree>
    <p:extLst>
      <p:ext uri="{BB962C8B-B14F-4D97-AF65-F5344CB8AC3E}">
        <p14:creationId xmlns:p14="http://schemas.microsoft.com/office/powerpoint/2010/main" val="2069727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BCB60D-90D1-4138-A6FC-9467799442F7}" type="datetimeFigureOut">
              <a:rPr lang="en-ZA" smtClean="0"/>
              <a:t>2018/03/19</a:t>
            </a:fld>
            <a:endParaRPr lang="en-ZA"/>
          </a:p>
        </p:txBody>
      </p:sp>
      <p:sp>
        <p:nvSpPr>
          <p:cNvPr id="5" name="Footer Placeholder 4"/>
          <p:cNvSpPr>
            <a:spLocks noGrp="1"/>
          </p:cNvSpPr>
          <p:nvPr>
            <p:ph type="ftr" sz="quarter" idx="11"/>
          </p:nvPr>
        </p:nvSpPr>
        <p:spPr/>
        <p:txBody>
          <a:bodyPr/>
          <a:lstStyle/>
          <a:p>
            <a:endParaRPr lang="en-Z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FED115-4F56-4D2D-84F6-0871788CD151}" type="slidenum">
              <a:rPr lang="en-ZA" smtClean="0"/>
              <a:t>‹#›</a:t>
            </a:fld>
            <a:endParaRPr lang="en-ZA"/>
          </a:p>
        </p:txBody>
      </p:sp>
    </p:spTree>
    <p:extLst>
      <p:ext uri="{BB962C8B-B14F-4D97-AF65-F5344CB8AC3E}">
        <p14:creationId xmlns:p14="http://schemas.microsoft.com/office/powerpoint/2010/main" val="401109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BCB60D-90D1-4138-A6FC-9467799442F7}" type="datetimeFigureOut">
              <a:rPr lang="en-ZA" smtClean="0"/>
              <a:t>2018/03/19</a:t>
            </a:fld>
            <a:endParaRPr lang="en-ZA"/>
          </a:p>
        </p:txBody>
      </p:sp>
      <p:sp>
        <p:nvSpPr>
          <p:cNvPr id="5" name="Footer Placeholder 4"/>
          <p:cNvSpPr>
            <a:spLocks noGrp="1"/>
          </p:cNvSpPr>
          <p:nvPr>
            <p:ph type="ftr" sz="quarter" idx="11"/>
          </p:nvPr>
        </p:nvSpPr>
        <p:spPr/>
        <p:txBody>
          <a:bodyPr/>
          <a:lstStyle/>
          <a:p>
            <a:endParaRPr lang="en-Z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FED115-4F56-4D2D-84F6-0871788CD151}" type="slidenum">
              <a:rPr lang="en-ZA" smtClean="0"/>
              <a:t>‹#›</a:t>
            </a:fld>
            <a:endParaRPr lang="en-ZA"/>
          </a:p>
        </p:txBody>
      </p:sp>
    </p:spTree>
    <p:extLst>
      <p:ext uri="{BB962C8B-B14F-4D97-AF65-F5344CB8AC3E}">
        <p14:creationId xmlns:p14="http://schemas.microsoft.com/office/powerpoint/2010/main" val="2460151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BCB60D-90D1-4138-A6FC-9467799442F7}" type="datetimeFigureOut">
              <a:rPr lang="en-ZA" smtClean="0"/>
              <a:t>2018/03/19</a:t>
            </a:fld>
            <a:endParaRPr lang="en-ZA"/>
          </a:p>
        </p:txBody>
      </p:sp>
      <p:sp>
        <p:nvSpPr>
          <p:cNvPr id="5" name="Footer Placeholder 4"/>
          <p:cNvSpPr>
            <a:spLocks noGrp="1"/>
          </p:cNvSpPr>
          <p:nvPr>
            <p:ph type="ftr" sz="quarter" idx="11"/>
          </p:nvPr>
        </p:nvSpPr>
        <p:spPr/>
        <p:txBody>
          <a:bodyPr/>
          <a:lstStyle/>
          <a:p>
            <a:endParaRPr lang="en-Z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FED115-4F56-4D2D-84F6-0871788CD151}" type="slidenum">
              <a:rPr lang="en-ZA" smtClean="0"/>
              <a:t>‹#›</a:t>
            </a:fld>
            <a:endParaRPr lang="en-ZA"/>
          </a:p>
        </p:txBody>
      </p:sp>
    </p:spTree>
    <p:extLst>
      <p:ext uri="{BB962C8B-B14F-4D97-AF65-F5344CB8AC3E}">
        <p14:creationId xmlns:p14="http://schemas.microsoft.com/office/powerpoint/2010/main" val="1929697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BCB60D-90D1-4138-A6FC-9467799442F7}" type="datetimeFigureOut">
              <a:rPr lang="en-ZA" smtClean="0"/>
              <a:t>2018/03/19</a:t>
            </a:fld>
            <a:endParaRPr lang="en-ZA"/>
          </a:p>
        </p:txBody>
      </p:sp>
      <p:sp>
        <p:nvSpPr>
          <p:cNvPr id="5" name="Footer Placeholder 4"/>
          <p:cNvSpPr>
            <a:spLocks noGrp="1"/>
          </p:cNvSpPr>
          <p:nvPr>
            <p:ph type="ftr" sz="quarter" idx="11"/>
          </p:nvPr>
        </p:nvSpPr>
        <p:spPr/>
        <p:txBody>
          <a:bodyPr/>
          <a:lstStyle/>
          <a:p>
            <a:endParaRPr lang="en-Z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FED115-4F56-4D2D-84F6-0871788CD151}" type="slidenum">
              <a:rPr lang="en-ZA" smtClean="0"/>
              <a:t>‹#›</a:t>
            </a:fld>
            <a:endParaRPr lang="en-ZA"/>
          </a:p>
        </p:txBody>
      </p:sp>
    </p:spTree>
    <p:extLst>
      <p:ext uri="{BB962C8B-B14F-4D97-AF65-F5344CB8AC3E}">
        <p14:creationId xmlns:p14="http://schemas.microsoft.com/office/powerpoint/2010/main" val="2978156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BCB60D-90D1-4138-A6FC-9467799442F7}" type="datetimeFigureOut">
              <a:rPr lang="en-ZA" smtClean="0"/>
              <a:t>2018/03/19</a:t>
            </a:fld>
            <a:endParaRPr lang="en-ZA"/>
          </a:p>
        </p:txBody>
      </p:sp>
      <p:sp>
        <p:nvSpPr>
          <p:cNvPr id="6" name="Footer Placeholder 5"/>
          <p:cNvSpPr>
            <a:spLocks noGrp="1"/>
          </p:cNvSpPr>
          <p:nvPr>
            <p:ph type="ftr" sz="quarter" idx="11"/>
          </p:nvPr>
        </p:nvSpPr>
        <p:spPr/>
        <p:txBody>
          <a:bodyPr/>
          <a:lstStyle/>
          <a:p>
            <a:endParaRPr lang="en-Z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6FED115-4F56-4D2D-84F6-0871788CD151}" type="slidenum">
              <a:rPr lang="en-ZA" smtClean="0"/>
              <a:t>‹#›</a:t>
            </a:fld>
            <a:endParaRPr lang="en-ZA"/>
          </a:p>
        </p:txBody>
      </p:sp>
    </p:spTree>
    <p:extLst>
      <p:ext uri="{BB962C8B-B14F-4D97-AF65-F5344CB8AC3E}">
        <p14:creationId xmlns:p14="http://schemas.microsoft.com/office/powerpoint/2010/main" val="1864703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BCB60D-90D1-4138-A6FC-9467799442F7}" type="datetimeFigureOut">
              <a:rPr lang="en-ZA" smtClean="0"/>
              <a:t>2018/03/19</a:t>
            </a:fld>
            <a:endParaRPr lang="en-ZA"/>
          </a:p>
        </p:txBody>
      </p:sp>
      <p:sp>
        <p:nvSpPr>
          <p:cNvPr id="8" name="Footer Placeholder 7"/>
          <p:cNvSpPr>
            <a:spLocks noGrp="1"/>
          </p:cNvSpPr>
          <p:nvPr>
            <p:ph type="ftr" sz="quarter" idx="11"/>
          </p:nvPr>
        </p:nvSpPr>
        <p:spPr/>
        <p:txBody>
          <a:bodyPr/>
          <a:lstStyle/>
          <a:p>
            <a:endParaRPr lang="en-Z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6FED115-4F56-4D2D-84F6-0871788CD151}" type="slidenum">
              <a:rPr lang="en-ZA" smtClean="0"/>
              <a:t>‹#›</a:t>
            </a:fld>
            <a:endParaRPr lang="en-ZA"/>
          </a:p>
        </p:txBody>
      </p:sp>
    </p:spTree>
    <p:extLst>
      <p:ext uri="{BB962C8B-B14F-4D97-AF65-F5344CB8AC3E}">
        <p14:creationId xmlns:p14="http://schemas.microsoft.com/office/powerpoint/2010/main" val="49838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BCB60D-90D1-4138-A6FC-9467799442F7}" type="datetimeFigureOut">
              <a:rPr lang="en-ZA" smtClean="0"/>
              <a:t>2018/03/19</a:t>
            </a:fld>
            <a:endParaRPr lang="en-ZA"/>
          </a:p>
        </p:txBody>
      </p:sp>
      <p:sp>
        <p:nvSpPr>
          <p:cNvPr id="4" name="Footer Placeholder 3"/>
          <p:cNvSpPr>
            <a:spLocks noGrp="1"/>
          </p:cNvSpPr>
          <p:nvPr>
            <p:ph type="ftr" sz="quarter" idx="11"/>
          </p:nvPr>
        </p:nvSpPr>
        <p:spPr/>
        <p:txBody>
          <a:bodyPr/>
          <a:lstStyle/>
          <a:p>
            <a:endParaRPr lang="en-Z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6FED115-4F56-4D2D-84F6-0871788CD151}" type="slidenum">
              <a:rPr lang="en-ZA" smtClean="0"/>
              <a:t>‹#›</a:t>
            </a:fld>
            <a:endParaRPr lang="en-ZA"/>
          </a:p>
        </p:txBody>
      </p:sp>
    </p:spTree>
    <p:extLst>
      <p:ext uri="{BB962C8B-B14F-4D97-AF65-F5344CB8AC3E}">
        <p14:creationId xmlns:p14="http://schemas.microsoft.com/office/powerpoint/2010/main" val="1240461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BCB60D-90D1-4138-A6FC-9467799442F7}" type="datetimeFigureOut">
              <a:rPr lang="en-ZA" smtClean="0"/>
              <a:t>2018/03/19</a:t>
            </a:fld>
            <a:endParaRPr lang="en-ZA"/>
          </a:p>
        </p:txBody>
      </p:sp>
      <p:sp>
        <p:nvSpPr>
          <p:cNvPr id="3" name="Footer Placeholder 2"/>
          <p:cNvSpPr>
            <a:spLocks noGrp="1"/>
          </p:cNvSpPr>
          <p:nvPr>
            <p:ph type="ftr" sz="quarter" idx="11"/>
          </p:nvPr>
        </p:nvSpPr>
        <p:spPr/>
        <p:txBody>
          <a:bodyPr/>
          <a:lstStyle/>
          <a:p>
            <a:endParaRPr lang="en-Z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6FED115-4F56-4D2D-84F6-0871788CD151}" type="slidenum">
              <a:rPr lang="en-ZA" smtClean="0"/>
              <a:t>‹#›</a:t>
            </a:fld>
            <a:endParaRPr lang="en-ZA"/>
          </a:p>
        </p:txBody>
      </p:sp>
    </p:spTree>
    <p:extLst>
      <p:ext uri="{BB962C8B-B14F-4D97-AF65-F5344CB8AC3E}">
        <p14:creationId xmlns:p14="http://schemas.microsoft.com/office/powerpoint/2010/main" val="2602016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7BCB60D-90D1-4138-A6FC-9467799442F7}" type="datetimeFigureOut">
              <a:rPr lang="en-ZA" smtClean="0"/>
              <a:t>2018/03/19</a:t>
            </a:fld>
            <a:endParaRPr lang="en-ZA"/>
          </a:p>
        </p:txBody>
      </p:sp>
      <p:sp>
        <p:nvSpPr>
          <p:cNvPr id="6" name="Footer Placeholder 5"/>
          <p:cNvSpPr>
            <a:spLocks noGrp="1"/>
          </p:cNvSpPr>
          <p:nvPr>
            <p:ph type="ftr" sz="quarter" idx="11"/>
          </p:nvPr>
        </p:nvSpPr>
        <p:spPr/>
        <p:txBody>
          <a:bodyPr/>
          <a:lstStyle/>
          <a:p>
            <a:endParaRPr lang="en-Z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6FED115-4F56-4D2D-84F6-0871788CD151}" type="slidenum">
              <a:rPr lang="en-ZA" smtClean="0"/>
              <a:t>‹#›</a:t>
            </a:fld>
            <a:endParaRPr lang="en-ZA"/>
          </a:p>
        </p:txBody>
      </p:sp>
    </p:spTree>
    <p:extLst>
      <p:ext uri="{BB962C8B-B14F-4D97-AF65-F5344CB8AC3E}">
        <p14:creationId xmlns:p14="http://schemas.microsoft.com/office/powerpoint/2010/main" val="4154147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7BCB60D-90D1-4138-A6FC-9467799442F7}" type="datetimeFigureOut">
              <a:rPr lang="en-ZA" smtClean="0"/>
              <a:t>2018/03/19</a:t>
            </a:fld>
            <a:endParaRPr lang="en-ZA"/>
          </a:p>
        </p:txBody>
      </p:sp>
      <p:sp>
        <p:nvSpPr>
          <p:cNvPr id="6" name="Footer Placeholder 5"/>
          <p:cNvSpPr>
            <a:spLocks noGrp="1"/>
          </p:cNvSpPr>
          <p:nvPr>
            <p:ph type="ftr" sz="quarter" idx="11"/>
          </p:nvPr>
        </p:nvSpPr>
        <p:spPr/>
        <p:txBody>
          <a:bodyPr/>
          <a:lstStyle/>
          <a:p>
            <a:endParaRPr lang="en-Z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FED115-4F56-4D2D-84F6-0871788CD151}" type="slidenum">
              <a:rPr lang="en-ZA" smtClean="0"/>
              <a:t>‹#›</a:t>
            </a:fld>
            <a:endParaRPr lang="en-ZA"/>
          </a:p>
        </p:txBody>
      </p:sp>
    </p:spTree>
    <p:extLst>
      <p:ext uri="{BB962C8B-B14F-4D97-AF65-F5344CB8AC3E}">
        <p14:creationId xmlns:p14="http://schemas.microsoft.com/office/powerpoint/2010/main" val="176728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7BCB60D-90D1-4138-A6FC-9467799442F7}" type="datetimeFigureOut">
              <a:rPr lang="en-ZA" smtClean="0"/>
              <a:t>2018/03/19</a:t>
            </a:fld>
            <a:endParaRPr lang="en-Z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Z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6FED115-4F56-4D2D-84F6-0871788CD151}" type="slidenum">
              <a:rPr lang="en-ZA" smtClean="0"/>
              <a:t>‹#›</a:t>
            </a:fld>
            <a:endParaRPr lang="en-ZA"/>
          </a:p>
        </p:txBody>
      </p:sp>
    </p:spTree>
    <p:extLst>
      <p:ext uri="{BB962C8B-B14F-4D97-AF65-F5344CB8AC3E}">
        <p14:creationId xmlns:p14="http://schemas.microsoft.com/office/powerpoint/2010/main" val="23404614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925C2-5AB1-46ED-A59C-CE282BC69C17}"/>
              </a:ext>
            </a:extLst>
          </p:cNvPr>
          <p:cNvSpPr>
            <a:spLocks noGrp="1"/>
          </p:cNvSpPr>
          <p:nvPr>
            <p:ph type="ctrTitle"/>
          </p:nvPr>
        </p:nvSpPr>
        <p:spPr>
          <a:xfrm>
            <a:off x="450575" y="145775"/>
            <a:ext cx="11054038" cy="1152938"/>
          </a:xfrm>
        </p:spPr>
        <p:txBody>
          <a:bodyPr>
            <a:noAutofit/>
          </a:bodyPr>
          <a:lstStyle/>
          <a:p>
            <a:pPr algn="ctr"/>
            <a:r>
              <a:rPr lang="en-ZA" b="1" dirty="0"/>
              <a:t>Accidental Drug Related Deaths</a:t>
            </a:r>
          </a:p>
        </p:txBody>
      </p:sp>
      <p:pic>
        <p:nvPicPr>
          <p:cNvPr id="1028" name="Picture 4" descr="Image result for drugs">
            <a:extLst>
              <a:ext uri="{FF2B5EF4-FFF2-40B4-BE49-F238E27FC236}">
                <a16:creationId xmlns:a16="http://schemas.microsoft.com/office/drawing/2014/main" id="{5B0BFB75-3658-49DA-A6BF-0C23EC507E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519" y="2025747"/>
            <a:ext cx="8060786" cy="4483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575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1BDAA-CB3A-481E-9586-894F3E37B21E}"/>
              </a:ext>
            </a:extLst>
          </p:cNvPr>
          <p:cNvSpPr>
            <a:spLocks noGrp="1"/>
          </p:cNvSpPr>
          <p:nvPr>
            <p:ph type="title"/>
          </p:nvPr>
        </p:nvSpPr>
        <p:spPr>
          <a:xfrm>
            <a:off x="2579673" y="1472248"/>
            <a:ext cx="8911687" cy="3232273"/>
          </a:xfrm>
        </p:spPr>
        <p:txBody>
          <a:bodyPr>
            <a:noAutofit/>
          </a:bodyPr>
          <a:lstStyle/>
          <a:p>
            <a:r>
              <a:rPr lang="en-ZA" sz="7200" b="1" dirty="0"/>
              <a:t>Which Drug Caused the Most Deaths?</a:t>
            </a:r>
          </a:p>
        </p:txBody>
      </p:sp>
    </p:spTree>
    <p:extLst>
      <p:ext uri="{BB962C8B-B14F-4D97-AF65-F5344CB8AC3E}">
        <p14:creationId xmlns:p14="http://schemas.microsoft.com/office/powerpoint/2010/main" val="590337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2D86F-8600-4152-A76A-D473A85E0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65201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BFE83-0A61-4D8E-837D-A9C36A56456A}"/>
              </a:ext>
            </a:extLst>
          </p:cNvPr>
          <p:cNvSpPr>
            <a:spLocks noGrp="1"/>
          </p:cNvSpPr>
          <p:nvPr>
            <p:ph type="title"/>
          </p:nvPr>
        </p:nvSpPr>
        <p:spPr/>
        <p:txBody>
          <a:bodyPr>
            <a:normAutofit/>
          </a:bodyPr>
          <a:lstStyle/>
          <a:p>
            <a:pPr algn="ctr"/>
            <a:r>
              <a:rPr lang="en-ZA" sz="7200" b="1" dirty="0"/>
              <a:t>Conclusion</a:t>
            </a:r>
          </a:p>
        </p:txBody>
      </p:sp>
      <p:sp>
        <p:nvSpPr>
          <p:cNvPr id="3" name="Content Placeholder 2">
            <a:extLst>
              <a:ext uri="{FF2B5EF4-FFF2-40B4-BE49-F238E27FC236}">
                <a16:creationId xmlns:a16="http://schemas.microsoft.com/office/drawing/2014/main" id="{7FDAAF1B-5B62-4209-B78B-132D323FAEA0}"/>
              </a:ext>
            </a:extLst>
          </p:cNvPr>
          <p:cNvSpPr>
            <a:spLocks noGrp="1"/>
          </p:cNvSpPr>
          <p:nvPr>
            <p:ph idx="1"/>
          </p:nvPr>
        </p:nvSpPr>
        <p:spPr/>
        <p:txBody>
          <a:bodyPr/>
          <a:lstStyle/>
          <a:p>
            <a:r>
              <a:rPr lang="en-ZA" dirty="0"/>
              <a:t>Most deaths were caused by Heroin, followed by Fentanyl and then Cocaine</a:t>
            </a:r>
          </a:p>
          <a:p>
            <a:r>
              <a:rPr lang="en-ZA" dirty="0"/>
              <a:t>Most Deaths according to each race were also because of Heroin first, followed by Fentanyl and then Cocaine </a:t>
            </a:r>
          </a:p>
          <a:p>
            <a:r>
              <a:rPr lang="en-ZA" dirty="0"/>
              <a:t>Most Deaths according to each death county were also because of Heroin first, followed by Fentanyl and then Cocaine </a:t>
            </a:r>
          </a:p>
          <a:p>
            <a:r>
              <a:rPr lang="en-ZA" dirty="0"/>
              <a:t>And lastly, the most deaths according to each drug happened at the residence, then the hospital and the least of the deaths occurred somewhere else </a:t>
            </a:r>
          </a:p>
          <a:p>
            <a:endParaRPr lang="en-ZA" dirty="0"/>
          </a:p>
          <a:p>
            <a:endParaRPr lang="en-ZA" dirty="0"/>
          </a:p>
        </p:txBody>
      </p:sp>
    </p:spTree>
    <p:extLst>
      <p:ext uri="{BB962C8B-B14F-4D97-AF65-F5344CB8AC3E}">
        <p14:creationId xmlns:p14="http://schemas.microsoft.com/office/powerpoint/2010/main" val="2834429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4C4084-AA6A-4BC4-875C-36BF763AD34D}"/>
              </a:ext>
            </a:extLst>
          </p:cNvPr>
          <p:cNvPicPr>
            <a:picLocks noChangeAspect="1"/>
          </p:cNvPicPr>
          <p:nvPr/>
        </p:nvPicPr>
        <p:blipFill rotWithShape="1">
          <a:blip r:embed="rId2">
            <a:extLst>
              <a:ext uri="{28A0092B-C50C-407E-A947-70E740481C1C}">
                <a14:useLocalDpi xmlns:a14="http://schemas.microsoft.com/office/drawing/2010/main" val="0"/>
              </a:ext>
            </a:extLst>
          </a:blip>
          <a:srcRect l="1522" t="4638"/>
          <a:stretch/>
        </p:blipFill>
        <p:spPr>
          <a:xfrm>
            <a:off x="15226" y="1"/>
            <a:ext cx="12176774" cy="6858000"/>
          </a:xfrm>
          <a:prstGeom prst="rect">
            <a:avLst/>
          </a:prstGeom>
        </p:spPr>
      </p:pic>
    </p:spTree>
    <p:extLst>
      <p:ext uri="{BB962C8B-B14F-4D97-AF65-F5344CB8AC3E}">
        <p14:creationId xmlns:p14="http://schemas.microsoft.com/office/powerpoint/2010/main" val="4124414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F9799-3D7B-42F2-B65A-C66833EF81F1}"/>
              </a:ext>
            </a:extLst>
          </p:cNvPr>
          <p:cNvSpPr>
            <a:spLocks noGrp="1"/>
          </p:cNvSpPr>
          <p:nvPr>
            <p:ph type="title"/>
          </p:nvPr>
        </p:nvSpPr>
        <p:spPr/>
        <p:txBody>
          <a:bodyPr>
            <a:normAutofit/>
          </a:bodyPr>
          <a:lstStyle/>
          <a:p>
            <a:pPr algn="ctr"/>
            <a:r>
              <a:rPr lang="en-ZA" sz="7200" b="1" dirty="0"/>
              <a:t>Background</a:t>
            </a:r>
          </a:p>
        </p:txBody>
      </p:sp>
      <p:sp>
        <p:nvSpPr>
          <p:cNvPr id="3" name="Content Placeholder 2">
            <a:extLst>
              <a:ext uri="{FF2B5EF4-FFF2-40B4-BE49-F238E27FC236}">
                <a16:creationId xmlns:a16="http://schemas.microsoft.com/office/drawing/2014/main" id="{76B3E264-CED3-452C-825B-44ACFBD0325B}"/>
              </a:ext>
            </a:extLst>
          </p:cNvPr>
          <p:cNvSpPr>
            <a:spLocks noGrp="1"/>
          </p:cNvSpPr>
          <p:nvPr>
            <p:ph idx="1"/>
          </p:nvPr>
        </p:nvSpPr>
        <p:spPr>
          <a:xfrm>
            <a:off x="2592925" y="2464905"/>
            <a:ext cx="8915400" cy="3777622"/>
          </a:xfrm>
        </p:spPr>
        <p:txBody>
          <a:bodyPr>
            <a:normAutofit/>
          </a:bodyPr>
          <a:lstStyle/>
          <a:p>
            <a:r>
              <a:rPr lang="en-ZA" sz="2400" dirty="0"/>
              <a:t>This dataset consisted of a listing of each accidental death associated with drug overdose in Connecticut from 2012 to June 2017. </a:t>
            </a:r>
          </a:p>
          <a:p>
            <a:r>
              <a:rPr lang="en-ZA" sz="2400" dirty="0"/>
              <a:t>It contains information such as the death case number, date, sex, race, age, residence of the deceased, where they died, the location and injury place and the different types of drugs that caused the deaths. </a:t>
            </a:r>
          </a:p>
          <a:p>
            <a:r>
              <a:rPr lang="en-ZA" sz="2400" dirty="0"/>
              <a:t>All deaths that occurred were accidental. </a:t>
            </a:r>
          </a:p>
        </p:txBody>
      </p:sp>
    </p:spTree>
    <p:extLst>
      <p:ext uri="{BB962C8B-B14F-4D97-AF65-F5344CB8AC3E}">
        <p14:creationId xmlns:p14="http://schemas.microsoft.com/office/powerpoint/2010/main" val="3901519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6C45E-1524-4654-B0B8-972774BA17BF}"/>
              </a:ext>
            </a:extLst>
          </p:cNvPr>
          <p:cNvSpPr>
            <a:spLocks noGrp="1"/>
          </p:cNvSpPr>
          <p:nvPr>
            <p:ph type="title"/>
          </p:nvPr>
        </p:nvSpPr>
        <p:spPr>
          <a:xfrm>
            <a:off x="2062838" y="2174614"/>
            <a:ext cx="8911687" cy="1280890"/>
          </a:xfrm>
        </p:spPr>
        <p:txBody>
          <a:bodyPr>
            <a:normAutofit/>
          </a:bodyPr>
          <a:lstStyle/>
          <a:p>
            <a:pPr algn="ctr"/>
            <a:r>
              <a:rPr lang="en-ZA" sz="7200" b="1" dirty="0"/>
              <a:t>Demographics</a:t>
            </a:r>
          </a:p>
        </p:txBody>
      </p:sp>
    </p:spTree>
    <p:extLst>
      <p:ext uri="{BB962C8B-B14F-4D97-AF65-F5344CB8AC3E}">
        <p14:creationId xmlns:p14="http://schemas.microsoft.com/office/powerpoint/2010/main" val="34186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983C11-1815-4CE0-9B25-A901A3B2D6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1999" cy="6858001"/>
          </a:xfrm>
          <a:prstGeom prst="rect">
            <a:avLst/>
          </a:prstGeom>
        </p:spPr>
      </p:pic>
    </p:spTree>
    <p:extLst>
      <p:ext uri="{BB962C8B-B14F-4D97-AF65-F5344CB8AC3E}">
        <p14:creationId xmlns:p14="http://schemas.microsoft.com/office/powerpoint/2010/main" val="783090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61176-B4AE-4A04-8330-F94B42F99F29}"/>
              </a:ext>
            </a:extLst>
          </p:cNvPr>
          <p:cNvSpPr>
            <a:spLocks noGrp="1"/>
          </p:cNvSpPr>
          <p:nvPr>
            <p:ph type="title"/>
          </p:nvPr>
        </p:nvSpPr>
        <p:spPr/>
        <p:txBody>
          <a:bodyPr>
            <a:normAutofit/>
          </a:bodyPr>
          <a:lstStyle/>
          <a:p>
            <a:pPr algn="ctr"/>
            <a:r>
              <a:rPr lang="en-ZA" sz="7200" b="1" dirty="0"/>
              <a:t>Conclusion</a:t>
            </a:r>
          </a:p>
        </p:txBody>
      </p:sp>
      <p:sp>
        <p:nvSpPr>
          <p:cNvPr id="3" name="Content Placeholder 2">
            <a:extLst>
              <a:ext uri="{FF2B5EF4-FFF2-40B4-BE49-F238E27FC236}">
                <a16:creationId xmlns:a16="http://schemas.microsoft.com/office/drawing/2014/main" id="{D545C55C-0911-443D-AF4E-3CEACAA0F059}"/>
              </a:ext>
            </a:extLst>
          </p:cNvPr>
          <p:cNvSpPr>
            <a:spLocks noGrp="1"/>
          </p:cNvSpPr>
          <p:nvPr>
            <p:ph idx="1"/>
          </p:nvPr>
        </p:nvSpPr>
        <p:spPr>
          <a:xfrm>
            <a:off x="2592925" y="2597426"/>
            <a:ext cx="8915400" cy="3777622"/>
          </a:xfrm>
        </p:spPr>
        <p:txBody>
          <a:bodyPr/>
          <a:lstStyle/>
          <a:p>
            <a:r>
              <a:rPr lang="en-ZA" sz="2000" dirty="0"/>
              <a:t>As the years increased from 2012 – 2017, more accidental drug related deaths occurred</a:t>
            </a:r>
          </a:p>
          <a:p>
            <a:r>
              <a:rPr lang="en-ZA" sz="2000" dirty="0"/>
              <a:t>There were 3 times more male that had accidental deaths than females</a:t>
            </a:r>
          </a:p>
          <a:p>
            <a:r>
              <a:rPr lang="en-ZA" sz="2000" dirty="0"/>
              <a:t>Most deaths occurred were among white and Hispanic whites, followed by Blacks and Hispanic blacks</a:t>
            </a:r>
          </a:p>
          <a:p>
            <a:r>
              <a:rPr lang="en-ZA" sz="2000" dirty="0"/>
              <a:t>Most deaths occurred between the ages of 26 – 35 and 43 – 54</a:t>
            </a:r>
          </a:p>
          <a:p>
            <a:endParaRPr lang="en-ZA" dirty="0"/>
          </a:p>
        </p:txBody>
      </p:sp>
    </p:spTree>
    <p:extLst>
      <p:ext uri="{BB962C8B-B14F-4D97-AF65-F5344CB8AC3E}">
        <p14:creationId xmlns:p14="http://schemas.microsoft.com/office/powerpoint/2010/main" val="2328830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6B622-BB4A-4D57-B6CD-62EA43A10BE3}"/>
              </a:ext>
            </a:extLst>
          </p:cNvPr>
          <p:cNvSpPr>
            <a:spLocks noGrp="1"/>
          </p:cNvSpPr>
          <p:nvPr>
            <p:ph type="title"/>
          </p:nvPr>
        </p:nvSpPr>
        <p:spPr>
          <a:xfrm>
            <a:off x="2235117" y="2399901"/>
            <a:ext cx="8911687" cy="1280890"/>
          </a:xfrm>
        </p:spPr>
        <p:txBody>
          <a:bodyPr>
            <a:normAutofit/>
          </a:bodyPr>
          <a:lstStyle/>
          <a:p>
            <a:pPr algn="ctr"/>
            <a:r>
              <a:rPr lang="en-ZA" sz="7200" b="1" dirty="0"/>
              <a:t>Origin of Death </a:t>
            </a:r>
          </a:p>
        </p:txBody>
      </p:sp>
    </p:spTree>
    <p:extLst>
      <p:ext uri="{BB962C8B-B14F-4D97-AF65-F5344CB8AC3E}">
        <p14:creationId xmlns:p14="http://schemas.microsoft.com/office/powerpoint/2010/main" val="1927936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320DA4-8C2E-49BF-B0DF-4B8887DE0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4116580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BBFB3-A3B7-471B-BF6E-ED1F8C62D1B2}"/>
              </a:ext>
            </a:extLst>
          </p:cNvPr>
          <p:cNvSpPr>
            <a:spLocks noGrp="1"/>
          </p:cNvSpPr>
          <p:nvPr>
            <p:ph type="title"/>
          </p:nvPr>
        </p:nvSpPr>
        <p:spPr/>
        <p:txBody>
          <a:bodyPr>
            <a:normAutofit/>
          </a:bodyPr>
          <a:lstStyle/>
          <a:p>
            <a:pPr algn="ctr"/>
            <a:r>
              <a:rPr lang="en-ZA" sz="7200" b="1" dirty="0"/>
              <a:t>Conclusion</a:t>
            </a:r>
          </a:p>
        </p:txBody>
      </p:sp>
      <p:sp>
        <p:nvSpPr>
          <p:cNvPr id="3" name="Content Placeholder 2">
            <a:extLst>
              <a:ext uri="{FF2B5EF4-FFF2-40B4-BE49-F238E27FC236}">
                <a16:creationId xmlns:a16="http://schemas.microsoft.com/office/drawing/2014/main" id="{6D6C1EE7-8B84-4AEC-B1B5-338EE1EB26B6}"/>
              </a:ext>
            </a:extLst>
          </p:cNvPr>
          <p:cNvSpPr>
            <a:spLocks noGrp="1"/>
          </p:cNvSpPr>
          <p:nvPr>
            <p:ph idx="1"/>
          </p:nvPr>
        </p:nvSpPr>
        <p:spPr>
          <a:xfrm>
            <a:off x="2592925" y="2464905"/>
            <a:ext cx="8915400" cy="3777622"/>
          </a:xfrm>
        </p:spPr>
        <p:txBody>
          <a:bodyPr/>
          <a:lstStyle/>
          <a:p>
            <a:r>
              <a:rPr lang="en-ZA" sz="2000" dirty="0"/>
              <a:t>The most deaths that occurred were among people that resided in Hartford, New Haven and Fairfield</a:t>
            </a:r>
          </a:p>
          <a:p>
            <a:r>
              <a:rPr lang="en-ZA" sz="2000" dirty="0"/>
              <a:t>Most deaths that occurred were also in Hartford, New Haven and Fairfield</a:t>
            </a:r>
          </a:p>
          <a:p>
            <a:r>
              <a:rPr lang="en-ZA" sz="2000" dirty="0"/>
              <a:t>The place that had the highest number of injuries occurred in the deceased’s residence</a:t>
            </a:r>
          </a:p>
          <a:p>
            <a:r>
              <a:rPr lang="en-ZA" sz="2000" dirty="0"/>
              <a:t>Most deaths occurred in the deceased’s residence, followed by the hospital and lastly </a:t>
            </a:r>
            <a:r>
              <a:rPr lang="en-ZA" sz="2000"/>
              <a:t>somewhere else</a:t>
            </a:r>
            <a:endParaRPr lang="en-ZA" sz="2000" dirty="0"/>
          </a:p>
          <a:p>
            <a:pPr marL="0" indent="0">
              <a:buNone/>
            </a:pPr>
            <a:r>
              <a:rPr lang="en-ZA" dirty="0"/>
              <a:t> </a:t>
            </a:r>
          </a:p>
        </p:txBody>
      </p:sp>
    </p:spTree>
    <p:extLst>
      <p:ext uri="{BB962C8B-B14F-4D97-AF65-F5344CB8AC3E}">
        <p14:creationId xmlns:p14="http://schemas.microsoft.com/office/powerpoint/2010/main" val="88108681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96</TotalTime>
  <Words>288</Words>
  <Application>Microsoft Office PowerPoint</Application>
  <PresentationFormat>Widescreen</PresentationFormat>
  <Paragraphs>24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Accidental Drug Related Deaths</vt:lpstr>
      <vt:lpstr>PowerPoint Presentation</vt:lpstr>
      <vt:lpstr>Background</vt:lpstr>
      <vt:lpstr>Demographics</vt:lpstr>
      <vt:lpstr>PowerPoint Presentation</vt:lpstr>
      <vt:lpstr>Conclusion</vt:lpstr>
      <vt:lpstr>Origin of Death </vt:lpstr>
      <vt:lpstr>PowerPoint Presentation</vt:lpstr>
      <vt:lpstr>Conclusion</vt:lpstr>
      <vt:lpstr>Which Drug Caused the Most Deaths?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Accidental Drug Related Deaths</dc:title>
  <dc:creator>Bhavanika Chain</dc:creator>
  <cp:lastModifiedBy>Bhavanika Chain</cp:lastModifiedBy>
  <cp:revision>10</cp:revision>
  <dcterms:created xsi:type="dcterms:W3CDTF">2018-03-15T14:30:18Z</dcterms:created>
  <dcterms:modified xsi:type="dcterms:W3CDTF">2018-03-19T07:21:54Z</dcterms:modified>
</cp:coreProperties>
</file>