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from June 15th through June 20th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from June 11 th through June 20th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0"/>
        <p:cNvGrpSpPr/>
        <p:nvPr/>
      </p:nvGrpSpPr>
      <p:grpSpPr>
        <a:xfrm>
          <a:off x="0" y="0"/>
          <a:ext cx="0" cy="0"/>
          <a:chOff x="0" y="0"/>
          <a:chExt cx="0" cy="0"/>
        </a:xfrm>
      </p:grpSpPr>
      <p:cxnSp>
        <p:nvCxnSpPr>
          <p:cNvPr id="61" name="Shape 61"/>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62" name="Shape 6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3" name="Shape 6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4" name="Shape 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6.gif"/><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6.gif"/><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pic>
        <p:nvPicPr>
          <p:cNvPr id="69" name="Shape 69"/>
          <p:cNvPicPr preferRelativeResize="0"/>
          <p:nvPr/>
        </p:nvPicPr>
        <p:blipFill>
          <a:blip r:embed="rId4">
            <a:alphaModFix/>
          </a:blip>
          <a:stretch>
            <a:fillRect/>
          </a:stretch>
        </p:blipFill>
        <p:spPr>
          <a:xfrm>
            <a:off x="581450" y="-1362875"/>
            <a:ext cx="8092442" cy="8092442"/>
          </a:xfrm>
          <a:prstGeom prst="rect">
            <a:avLst/>
          </a:prstGeom>
          <a:noFill/>
          <a:ln>
            <a:noFill/>
          </a:ln>
        </p:spPr>
      </p:pic>
      <p:sp>
        <p:nvSpPr>
          <p:cNvPr id="70" name="Shape 70"/>
          <p:cNvSpPr txBox="1">
            <a:spLocks noGrp="1"/>
          </p:cNvSpPr>
          <p:nvPr>
            <p:ph type="ctrTitle"/>
          </p:nvPr>
        </p:nvSpPr>
        <p:spPr>
          <a:xfrm>
            <a:off x="311700" y="0"/>
            <a:ext cx="8520600" cy="195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a:solidFill>
                  <a:schemeClr val="lt1"/>
                </a:solidFill>
              </a:rPr>
              <a:t>Stock Tweet</a:t>
            </a:r>
            <a:endParaRPr b="1">
              <a:solidFill>
                <a:schemeClr val="lt1"/>
              </a:solidFill>
            </a:endParaRPr>
          </a:p>
        </p:txBody>
      </p:sp>
      <p:sp>
        <p:nvSpPr>
          <p:cNvPr id="71" name="Shape 71"/>
          <p:cNvSpPr txBox="1">
            <a:spLocks noGrp="1"/>
          </p:cNvSpPr>
          <p:nvPr>
            <p:ph type="subTitle" idx="1"/>
          </p:nvPr>
        </p:nvSpPr>
        <p:spPr>
          <a:xfrm>
            <a:off x="311700" y="3042823"/>
            <a:ext cx="8520600" cy="733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 sz="2400" b="1">
                <a:solidFill>
                  <a:schemeClr val="lt1"/>
                </a:solidFill>
              </a:rPr>
              <a:t>Group Members</a:t>
            </a:r>
            <a:endParaRPr sz="2400" b="1">
              <a:solidFill>
                <a:schemeClr val="lt1"/>
              </a:solidFill>
            </a:endParaRPr>
          </a:p>
          <a:p>
            <a:pPr marL="0" lvl="0" indent="0">
              <a:spcBef>
                <a:spcPts val="0"/>
              </a:spcBef>
              <a:spcAft>
                <a:spcPts val="0"/>
              </a:spcAft>
              <a:buNone/>
            </a:pPr>
            <a:r>
              <a:rPr lang="en" b="1">
                <a:solidFill>
                  <a:schemeClr val="lt1"/>
                </a:solidFill>
              </a:rPr>
              <a:t>Bhavani Kumar, Divya Harikumar, </a:t>
            </a:r>
            <a:endParaRPr b="1">
              <a:solidFill>
                <a:schemeClr val="lt1"/>
              </a:solidFill>
            </a:endParaRPr>
          </a:p>
          <a:p>
            <a:pPr marL="0" lvl="0" indent="0">
              <a:spcBef>
                <a:spcPts val="0"/>
              </a:spcBef>
              <a:spcAft>
                <a:spcPts val="0"/>
              </a:spcAft>
              <a:buNone/>
            </a:pPr>
            <a:r>
              <a:rPr lang="en" b="1">
                <a:solidFill>
                  <a:schemeClr val="lt1"/>
                </a:solidFill>
              </a:rPr>
              <a:t>Kara Wenz, Rory Lukins</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81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Facebook (Tuesday, June 19)</a:t>
            </a:r>
            <a:endParaRPr/>
          </a:p>
        </p:txBody>
      </p:sp>
      <p:pic>
        <p:nvPicPr>
          <p:cNvPr id="141" name="Shape 141"/>
          <p:cNvPicPr preferRelativeResize="0"/>
          <p:nvPr/>
        </p:nvPicPr>
        <p:blipFill rotWithShape="1">
          <a:blip r:embed="rId3">
            <a:alphaModFix/>
          </a:blip>
          <a:srcRect l="13224"/>
          <a:stretch/>
        </p:blipFill>
        <p:spPr>
          <a:xfrm>
            <a:off x="1943963" y="2697050"/>
            <a:ext cx="5256074" cy="2379350"/>
          </a:xfrm>
          <a:prstGeom prst="rect">
            <a:avLst/>
          </a:prstGeom>
          <a:noFill/>
          <a:ln>
            <a:noFill/>
          </a:ln>
        </p:spPr>
      </p:pic>
      <p:pic>
        <p:nvPicPr>
          <p:cNvPr id="142" name="Shape 142"/>
          <p:cNvPicPr preferRelativeResize="0"/>
          <p:nvPr/>
        </p:nvPicPr>
        <p:blipFill>
          <a:blip r:embed="rId4">
            <a:alphaModFix/>
          </a:blip>
          <a:stretch>
            <a:fillRect/>
          </a:stretch>
        </p:blipFill>
        <p:spPr>
          <a:xfrm>
            <a:off x="1135100" y="653925"/>
            <a:ext cx="3095725" cy="2130225"/>
          </a:xfrm>
          <a:prstGeom prst="rect">
            <a:avLst/>
          </a:prstGeom>
          <a:noFill/>
          <a:ln>
            <a:noFill/>
          </a:ln>
        </p:spPr>
      </p:pic>
      <p:pic>
        <p:nvPicPr>
          <p:cNvPr id="143" name="Shape 143"/>
          <p:cNvPicPr preferRelativeResize="0"/>
          <p:nvPr/>
        </p:nvPicPr>
        <p:blipFill>
          <a:blip r:embed="rId5">
            <a:alphaModFix/>
          </a:blip>
          <a:stretch>
            <a:fillRect/>
          </a:stretch>
        </p:blipFill>
        <p:spPr>
          <a:xfrm>
            <a:off x="4677475" y="673925"/>
            <a:ext cx="3248575" cy="209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1990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Facebook from Cash Tag </a:t>
            </a:r>
            <a:endParaRPr/>
          </a:p>
          <a:p>
            <a:pPr marL="0" lvl="0" indent="0">
              <a:spcBef>
                <a:spcPts val="0"/>
              </a:spcBef>
              <a:spcAft>
                <a:spcPts val="0"/>
              </a:spcAft>
              <a:buNone/>
            </a:pPr>
            <a:r>
              <a:rPr lang="en"/>
              <a:t>(June 15-20)</a:t>
            </a:r>
            <a:endParaRPr/>
          </a:p>
        </p:txBody>
      </p:sp>
      <p:pic>
        <p:nvPicPr>
          <p:cNvPr id="149" name="Shape 149"/>
          <p:cNvPicPr preferRelativeResize="0"/>
          <p:nvPr/>
        </p:nvPicPr>
        <p:blipFill>
          <a:blip r:embed="rId3">
            <a:alphaModFix/>
          </a:blip>
          <a:stretch>
            <a:fillRect/>
          </a:stretch>
        </p:blipFill>
        <p:spPr>
          <a:xfrm>
            <a:off x="1519175" y="2432223"/>
            <a:ext cx="7313151" cy="2599475"/>
          </a:xfrm>
          <a:prstGeom prst="rect">
            <a:avLst/>
          </a:prstGeom>
          <a:noFill/>
          <a:ln>
            <a:noFill/>
          </a:ln>
        </p:spPr>
      </p:pic>
      <p:pic>
        <p:nvPicPr>
          <p:cNvPr id="150" name="Shape 150"/>
          <p:cNvPicPr preferRelativeResize="0"/>
          <p:nvPr/>
        </p:nvPicPr>
        <p:blipFill>
          <a:blip r:embed="rId4">
            <a:alphaModFix/>
          </a:blip>
          <a:stretch>
            <a:fillRect/>
          </a:stretch>
        </p:blipFill>
        <p:spPr>
          <a:xfrm>
            <a:off x="226200" y="1247650"/>
            <a:ext cx="3376175" cy="233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‘@NintendoAmerica’ Tweet Analysis</a:t>
            </a:r>
            <a:endParaRPr/>
          </a:p>
        </p:txBody>
      </p:sp>
      <p:pic>
        <p:nvPicPr>
          <p:cNvPr id="156" name="Shape 156"/>
          <p:cNvPicPr preferRelativeResize="0"/>
          <p:nvPr/>
        </p:nvPicPr>
        <p:blipFill>
          <a:blip r:embed="rId3">
            <a:alphaModFix/>
          </a:blip>
          <a:stretch>
            <a:fillRect/>
          </a:stretch>
        </p:blipFill>
        <p:spPr>
          <a:xfrm>
            <a:off x="152400" y="1353225"/>
            <a:ext cx="4614450" cy="3637275"/>
          </a:xfrm>
          <a:prstGeom prst="rect">
            <a:avLst/>
          </a:prstGeom>
          <a:noFill/>
          <a:ln>
            <a:noFill/>
          </a:ln>
        </p:spPr>
      </p:pic>
      <p:sp>
        <p:nvSpPr>
          <p:cNvPr id="157" name="Shape 157"/>
          <p:cNvSpPr txBox="1"/>
          <p:nvPr/>
        </p:nvSpPr>
        <p:spPr>
          <a:xfrm>
            <a:off x="5025825" y="1671863"/>
            <a:ext cx="4013400" cy="300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Verdana"/>
                <a:ea typeface="Verdana"/>
                <a:cs typeface="Verdana"/>
                <a:sym typeface="Verdana"/>
              </a:rPr>
              <a:t>User: NintendoAmerica</a:t>
            </a:r>
            <a:br>
              <a:rPr lang="en" sz="2400">
                <a:latin typeface="Verdana"/>
                <a:ea typeface="Verdana"/>
                <a:cs typeface="Verdana"/>
                <a:sym typeface="Verdana"/>
              </a:rPr>
            </a:br>
            <a:r>
              <a:rPr lang="en" sz="2400">
                <a:latin typeface="Verdana"/>
                <a:ea typeface="Verdana"/>
                <a:cs typeface="Verdana"/>
                <a:sym typeface="Verdana"/>
              </a:rPr>
              <a:t>Compound: 0.296</a:t>
            </a:r>
            <a:br>
              <a:rPr lang="en" sz="2400">
                <a:latin typeface="Verdana"/>
                <a:ea typeface="Verdana"/>
                <a:cs typeface="Verdana"/>
                <a:sym typeface="Verdana"/>
              </a:rPr>
            </a:br>
            <a:r>
              <a:rPr lang="en" sz="2400">
                <a:latin typeface="Verdana"/>
                <a:ea typeface="Verdana"/>
                <a:cs typeface="Verdana"/>
                <a:sym typeface="Verdana"/>
              </a:rPr>
              <a:t>Positive: 0.109</a:t>
            </a:r>
            <a:br>
              <a:rPr lang="en" sz="2400">
                <a:latin typeface="Verdana"/>
                <a:ea typeface="Verdana"/>
                <a:cs typeface="Verdana"/>
                <a:sym typeface="Verdana"/>
              </a:rPr>
            </a:br>
            <a:r>
              <a:rPr lang="en" sz="2400">
                <a:latin typeface="Verdana"/>
                <a:ea typeface="Verdana"/>
                <a:cs typeface="Verdana"/>
                <a:sym typeface="Verdana"/>
              </a:rPr>
              <a:t>Neutral: 0.891</a:t>
            </a:r>
            <a:br>
              <a:rPr lang="en" sz="2400">
                <a:latin typeface="Verdana"/>
                <a:ea typeface="Verdana"/>
                <a:cs typeface="Verdana"/>
                <a:sym typeface="Verdana"/>
              </a:rPr>
            </a:br>
            <a:r>
              <a:rPr lang="en" sz="2400">
                <a:latin typeface="Verdana"/>
                <a:ea typeface="Verdana"/>
                <a:cs typeface="Verdana"/>
                <a:sym typeface="Verdana"/>
              </a:rPr>
              <a:t>Negative: 0.000</a:t>
            </a:r>
            <a:br>
              <a:rPr lang="en" sz="1050">
                <a:latin typeface="Verdana"/>
                <a:ea typeface="Verdana"/>
                <a:cs typeface="Verdana"/>
                <a:sym typeface="Verdana"/>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Nintendo Stock</a:t>
            </a:r>
            <a:endParaRPr/>
          </a:p>
        </p:txBody>
      </p:sp>
      <p:pic>
        <p:nvPicPr>
          <p:cNvPr id="163" name="Shape 163"/>
          <p:cNvPicPr preferRelativeResize="0"/>
          <p:nvPr/>
        </p:nvPicPr>
        <p:blipFill>
          <a:blip r:embed="rId3">
            <a:alphaModFix/>
          </a:blip>
          <a:stretch>
            <a:fillRect/>
          </a:stretch>
        </p:blipFill>
        <p:spPr>
          <a:xfrm>
            <a:off x="152400" y="1353225"/>
            <a:ext cx="4114800" cy="3684350"/>
          </a:xfrm>
          <a:prstGeom prst="rect">
            <a:avLst/>
          </a:prstGeom>
          <a:noFill/>
          <a:ln>
            <a:noFill/>
          </a:ln>
        </p:spPr>
      </p:pic>
      <p:pic>
        <p:nvPicPr>
          <p:cNvPr id="164" name="Shape 164"/>
          <p:cNvPicPr preferRelativeResize="0"/>
          <p:nvPr/>
        </p:nvPicPr>
        <p:blipFill>
          <a:blip r:embed="rId4">
            <a:alphaModFix/>
          </a:blip>
          <a:stretch>
            <a:fillRect/>
          </a:stretch>
        </p:blipFill>
        <p:spPr>
          <a:xfrm>
            <a:off x="4419600" y="1581825"/>
            <a:ext cx="4114800" cy="329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08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Nintendo (Monday, June 18)</a:t>
            </a:r>
            <a:endParaRPr/>
          </a:p>
        </p:txBody>
      </p:sp>
      <p:pic>
        <p:nvPicPr>
          <p:cNvPr id="170" name="Shape 170"/>
          <p:cNvPicPr preferRelativeResize="0"/>
          <p:nvPr/>
        </p:nvPicPr>
        <p:blipFill>
          <a:blip r:embed="rId3">
            <a:alphaModFix/>
          </a:blip>
          <a:stretch>
            <a:fillRect/>
          </a:stretch>
        </p:blipFill>
        <p:spPr>
          <a:xfrm>
            <a:off x="142300" y="674975"/>
            <a:ext cx="3050925" cy="2147225"/>
          </a:xfrm>
          <a:prstGeom prst="rect">
            <a:avLst/>
          </a:prstGeom>
          <a:noFill/>
          <a:ln>
            <a:noFill/>
          </a:ln>
        </p:spPr>
      </p:pic>
      <p:pic>
        <p:nvPicPr>
          <p:cNvPr id="171" name="Shape 171"/>
          <p:cNvPicPr preferRelativeResize="0"/>
          <p:nvPr/>
        </p:nvPicPr>
        <p:blipFill>
          <a:blip r:embed="rId4">
            <a:alphaModFix/>
          </a:blip>
          <a:stretch>
            <a:fillRect/>
          </a:stretch>
        </p:blipFill>
        <p:spPr>
          <a:xfrm>
            <a:off x="3307425" y="674975"/>
            <a:ext cx="3907225" cy="2068725"/>
          </a:xfrm>
          <a:prstGeom prst="rect">
            <a:avLst/>
          </a:prstGeom>
          <a:noFill/>
          <a:ln>
            <a:noFill/>
          </a:ln>
        </p:spPr>
      </p:pic>
      <p:pic>
        <p:nvPicPr>
          <p:cNvPr id="172" name="Shape 172" descr="stock chart"/>
          <p:cNvPicPr preferRelativeResize="0"/>
          <p:nvPr/>
        </p:nvPicPr>
        <p:blipFill>
          <a:blip r:embed="rId5">
            <a:alphaModFix/>
          </a:blip>
          <a:stretch>
            <a:fillRect/>
          </a:stretch>
        </p:blipFill>
        <p:spPr>
          <a:xfrm>
            <a:off x="433200" y="2822200"/>
            <a:ext cx="8135900" cy="2021050"/>
          </a:xfrm>
          <a:prstGeom prst="rect">
            <a:avLst/>
          </a:prstGeom>
          <a:noFill/>
          <a:ln>
            <a:noFill/>
          </a:ln>
        </p:spPr>
      </p:pic>
      <p:sp>
        <p:nvSpPr>
          <p:cNvPr id="173" name="Shape 173"/>
          <p:cNvSpPr txBox="1"/>
          <p:nvPr/>
        </p:nvSpPr>
        <p:spPr>
          <a:xfrm>
            <a:off x="7801150" y="2539300"/>
            <a:ext cx="1182300" cy="28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
              <a:t>Source: Nasdaq</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1115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Nintendo (Tuesday, June 19)</a:t>
            </a:r>
            <a:endParaRPr/>
          </a:p>
        </p:txBody>
      </p:sp>
      <p:pic>
        <p:nvPicPr>
          <p:cNvPr id="179" name="Shape 179"/>
          <p:cNvPicPr preferRelativeResize="0"/>
          <p:nvPr/>
        </p:nvPicPr>
        <p:blipFill>
          <a:blip r:embed="rId3">
            <a:alphaModFix/>
          </a:blip>
          <a:stretch>
            <a:fillRect/>
          </a:stretch>
        </p:blipFill>
        <p:spPr>
          <a:xfrm>
            <a:off x="433200" y="843750"/>
            <a:ext cx="3780625" cy="1818950"/>
          </a:xfrm>
          <a:prstGeom prst="rect">
            <a:avLst/>
          </a:prstGeom>
          <a:noFill/>
          <a:ln>
            <a:noFill/>
          </a:ln>
        </p:spPr>
      </p:pic>
      <p:pic>
        <p:nvPicPr>
          <p:cNvPr id="180" name="Shape 180"/>
          <p:cNvPicPr preferRelativeResize="0"/>
          <p:nvPr/>
        </p:nvPicPr>
        <p:blipFill>
          <a:blip r:embed="rId4">
            <a:alphaModFix/>
          </a:blip>
          <a:stretch>
            <a:fillRect/>
          </a:stretch>
        </p:blipFill>
        <p:spPr>
          <a:xfrm>
            <a:off x="4506875" y="843750"/>
            <a:ext cx="3736850" cy="1818950"/>
          </a:xfrm>
          <a:prstGeom prst="rect">
            <a:avLst/>
          </a:prstGeom>
          <a:noFill/>
          <a:ln>
            <a:noFill/>
          </a:ln>
        </p:spPr>
      </p:pic>
      <p:pic>
        <p:nvPicPr>
          <p:cNvPr id="181" name="Shape 181" descr="stock chart"/>
          <p:cNvPicPr preferRelativeResize="0"/>
          <p:nvPr/>
        </p:nvPicPr>
        <p:blipFill>
          <a:blip r:embed="rId5">
            <a:alphaModFix/>
          </a:blip>
          <a:stretch>
            <a:fillRect/>
          </a:stretch>
        </p:blipFill>
        <p:spPr>
          <a:xfrm>
            <a:off x="433200" y="2822200"/>
            <a:ext cx="8135900" cy="2021050"/>
          </a:xfrm>
          <a:prstGeom prst="rect">
            <a:avLst/>
          </a:prstGeom>
          <a:noFill/>
          <a:ln>
            <a:noFill/>
          </a:ln>
        </p:spPr>
      </p:pic>
      <p:sp>
        <p:nvSpPr>
          <p:cNvPr id="182" name="Shape 182"/>
          <p:cNvSpPr txBox="1"/>
          <p:nvPr/>
        </p:nvSpPr>
        <p:spPr>
          <a:xfrm>
            <a:off x="7801150" y="2539300"/>
            <a:ext cx="1182300" cy="28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
              <a:t>Source: Nasdaq</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‘@mindbodyonline’ tweets analysis</a:t>
            </a:r>
            <a:endParaRPr/>
          </a:p>
        </p:txBody>
      </p:sp>
      <p:sp>
        <p:nvSpPr>
          <p:cNvPr id="188" name="Shape 188"/>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sp>
        <p:nvSpPr>
          <p:cNvPr id="189" name="Shape 18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400">
                <a:solidFill>
                  <a:srgbClr val="000000"/>
                </a:solidFill>
                <a:latin typeface="Verdana"/>
                <a:ea typeface="Verdana"/>
                <a:cs typeface="Verdana"/>
                <a:sym typeface="Verdana"/>
              </a:rPr>
              <a:t>User: @mindbodyonline</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Compound: 0.959</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Positive: 0.577</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Neutral: 0.423</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Negative: 0.000</a:t>
            </a:r>
            <a:br>
              <a:rPr lang="en" sz="2400">
                <a:solidFill>
                  <a:srgbClr val="000000"/>
                </a:solidFill>
                <a:latin typeface="Verdana"/>
                <a:ea typeface="Verdana"/>
                <a:cs typeface="Verdana"/>
                <a:sym typeface="Verdana"/>
              </a:rPr>
            </a:br>
            <a:endParaRPr sz="2400"/>
          </a:p>
        </p:txBody>
      </p:sp>
      <p:pic>
        <p:nvPicPr>
          <p:cNvPr id="190" name="Shape 190"/>
          <p:cNvPicPr preferRelativeResize="0"/>
          <p:nvPr/>
        </p:nvPicPr>
        <p:blipFill>
          <a:blip r:embed="rId3">
            <a:alphaModFix/>
          </a:blip>
          <a:stretch>
            <a:fillRect/>
          </a:stretch>
        </p:blipFill>
        <p:spPr>
          <a:xfrm>
            <a:off x="304800" y="1353550"/>
            <a:ext cx="4114800" cy="322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Analysis of mindbodyonline Stock</a:t>
            </a:r>
            <a:endParaRPr/>
          </a:p>
        </p:txBody>
      </p:sp>
      <p:sp>
        <p:nvSpPr>
          <p:cNvPr id="196" name="Shape 19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sp>
        <p:nvSpPr>
          <p:cNvPr id="197" name="Shape 19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98" name="Shape 198"/>
          <p:cNvPicPr preferRelativeResize="0"/>
          <p:nvPr/>
        </p:nvPicPr>
        <p:blipFill>
          <a:blip r:embed="rId3">
            <a:alphaModFix/>
          </a:blip>
          <a:stretch>
            <a:fillRect/>
          </a:stretch>
        </p:blipFill>
        <p:spPr>
          <a:xfrm>
            <a:off x="228600" y="1552950"/>
            <a:ext cx="4114800" cy="3076200"/>
          </a:xfrm>
          <a:prstGeom prst="rect">
            <a:avLst/>
          </a:prstGeom>
          <a:noFill/>
          <a:ln>
            <a:noFill/>
          </a:ln>
        </p:spPr>
      </p:pic>
      <p:pic>
        <p:nvPicPr>
          <p:cNvPr id="199" name="Shape 199"/>
          <p:cNvPicPr preferRelativeResize="0"/>
          <p:nvPr/>
        </p:nvPicPr>
        <p:blipFill>
          <a:blip r:embed="rId4">
            <a:alphaModFix/>
          </a:blip>
          <a:stretch>
            <a:fillRect/>
          </a:stretch>
        </p:blipFill>
        <p:spPr>
          <a:xfrm>
            <a:off x="4876800" y="1504950"/>
            <a:ext cx="4114800" cy="307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913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MINDBODY (Monday, June 18)</a:t>
            </a:r>
            <a:endParaRPr/>
          </a:p>
        </p:txBody>
      </p:sp>
      <p:pic>
        <p:nvPicPr>
          <p:cNvPr id="205" name="Shape 205"/>
          <p:cNvPicPr preferRelativeResize="0"/>
          <p:nvPr/>
        </p:nvPicPr>
        <p:blipFill>
          <a:blip r:embed="rId3">
            <a:alphaModFix/>
          </a:blip>
          <a:stretch>
            <a:fillRect/>
          </a:stretch>
        </p:blipFill>
        <p:spPr>
          <a:xfrm>
            <a:off x="1561275" y="749825"/>
            <a:ext cx="2586075" cy="1848150"/>
          </a:xfrm>
          <a:prstGeom prst="rect">
            <a:avLst/>
          </a:prstGeom>
          <a:noFill/>
          <a:ln>
            <a:noFill/>
          </a:ln>
        </p:spPr>
      </p:pic>
      <p:pic>
        <p:nvPicPr>
          <p:cNvPr id="206" name="Shape 206"/>
          <p:cNvPicPr preferRelativeResize="0"/>
          <p:nvPr/>
        </p:nvPicPr>
        <p:blipFill rotWithShape="1">
          <a:blip r:embed="rId4">
            <a:alphaModFix/>
          </a:blip>
          <a:srcRect l="-11370"/>
          <a:stretch/>
        </p:blipFill>
        <p:spPr>
          <a:xfrm>
            <a:off x="1158725" y="2683750"/>
            <a:ext cx="6434440" cy="2287150"/>
          </a:xfrm>
          <a:prstGeom prst="rect">
            <a:avLst/>
          </a:prstGeom>
          <a:noFill/>
          <a:ln>
            <a:noFill/>
          </a:ln>
        </p:spPr>
      </p:pic>
      <p:pic>
        <p:nvPicPr>
          <p:cNvPr id="207" name="Shape 207"/>
          <p:cNvPicPr preferRelativeResize="0"/>
          <p:nvPr/>
        </p:nvPicPr>
        <p:blipFill>
          <a:blip r:embed="rId5">
            <a:alphaModFix/>
          </a:blip>
          <a:stretch>
            <a:fillRect/>
          </a:stretch>
        </p:blipFill>
        <p:spPr>
          <a:xfrm>
            <a:off x="4706211" y="749825"/>
            <a:ext cx="2886964" cy="184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52400" y="76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MINDBODY (Tuesday, June 19)</a:t>
            </a:r>
            <a:endParaRPr/>
          </a:p>
        </p:txBody>
      </p:sp>
      <p:pic>
        <p:nvPicPr>
          <p:cNvPr id="213" name="Shape 213"/>
          <p:cNvPicPr preferRelativeResize="0"/>
          <p:nvPr/>
        </p:nvPicPr>
        <p:blipFill>
          <a:blip r:embed="rId3">
            <a:alphaModFix/>
          </a:blip>
          <a:stretch>
            <a:fillRect/>
          </a:stretch>
        </p:blipFill>
        <p:spPr>
          <a:xfrm>
            <a:off x="1540525" y="648725"/>
            <a:ext cx="2638134" cy="1885350"/>
          </a:xfrm>
          <a:prstGeom prst="rect">
            <a:avLst/>
          </a:prstGeom>
          <a:noFill/>
          <a:ln>
            <a:noFill/>
          </a:ln>
        </p:spPr>
      </p:pic>
      <p:pic>
        <p:nvPicPr>
          <p:cNvPr id="214" name="Shape 214"/>
          <p:cNvPicPr preferRelativeResize="0"/>
          <p:nvPr/>
        </p:nvPicPr>
        <p:blipFill>
          <a:blip r:embed="rId4">
            <a:alphaModFix/>
          </a:blip>
          <a:stretch>
            <a:fillRect/>
          </a:stretch>
        </p:blipFill>
        <p:spPr>
          <a:xfrm>
            <a:off x="1540525" y="2686475"/>
            <a:ext cx="6254673" cy="2457023"/>
          </a:xfrm>
          <a:prstGeom prst="rect">
            <a:avLst/>
          </a:prstGeom>
          <a:noFill/>
          <a:ln>
            <a:noFill/>
          </a:ln>
        </p:spPr>
      </p:pic>
      <p:pic>
        <p:nvPicPr>
          <p:cNvPr id="215" name="Shape 215"/>
          <p:cNvPicPr preferRelativeResize="0"/>
          <p:nvPr/>
        </p:nvPicPr>
        <p:blipFill>
          <a:blip r:embed="rId5">
            <a:alphaModFix/>
          </a:blip>
          <a:stretch>
            <a:fillRect/>
          </a:stretch>
        </p:blipFill>
        <p:spPr>
          <a:xfrm>
            <a:off x="4913376" y="648725"/>
            <a:ext cx="2881823" cy="188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89425" y="292675"/>
            <a:ext cx="4801500" cy="409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Inspiration/Goals for Project</a:t>
            </a:r>
            <a:endParaRPr/>
          </a:p>
        </p:txBody>
      </p:sp>
      <p:sp>
        <p:nvSpPr>
          <p:cNvPr id="77" name="Shape 77"/>
          <p:cNvSpPr txBox="1">
            <a:spLocks noGrp="1"/>
          </p:cNvSpPr>
          <p:nvPr>
            <p:ph type="body" idx="1"/>
          </p:nvPr>
        </p:nvSpPr>
        <p:spPr>
          <a:xfrm>
            <a:off x="294250" y="1264150"/>
            <a:ext cx="4738200" cy="3705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Social media is changing the way the world is interacting/communicating with each other. Companies are also influenced by the use of social media</a:t>
            </a:r>
            <a:endParaRPr sz="1800"/>
          </a:p>
          <a:p>
            <a:pPr marL="457200" lvl="0" indent="-342900" rtl="0">
              <a:spcBef>
                <a:spcPts val="0"/>
              </a:spcBef>
              <a:spcAft>
                <a:spcPts val="0"/>
              </a:spcAft>
              <a:buSzPts val="1800"/>
              <a:buChar char="●"/>
            </a:pPr>
            <a:r>
              <a:rPr lang="en" sz="1800"/>
              <a:t>To this end, we wanted to see if we could predict the movement of the stocks based on the sentiments of the stakeholders (company, users, investors, media, analysts).</a:t>
            </a:r>
            <a:endParaRPr sz="1800"/>
          </a:p>
          <a:p>
            <a:pPr marL="457200" lvl="0" indent="-342900" rtl="0">
              <a:spcBef>
                <a:spcPts val="0"/>
              </a:spcBef>
              <a:spcAft>
                <a:spcPts val="0"/>
              </a:spcAft>
              <a:buSzPts val="1800"/>
              <a:buChar char="●"/>
            </a:pPr>
            <a:r>
              <a:rPr lang="en" sz="1800"/>
              <a:t>We wanted to track the sentiments of what a company was tweeting and what was being tweeted about/at them.</a:t>
            </a:r>
            <a:endParaRPr sz="1800"/>
          </a:p>
        </p:txBody>
      </p:sp>
      <p:sp>
        <p:nvSpPr>
          <p:cNvPr id="78" name="Shape 78"/>
          <p:cNvSpPr txBox="1">
            <a:spLocks noGrp="1"/>
          </p:cNvSpPr>
          <p:nvPr>
            <p:ph type="body" idx="2"/>
          </p:nvPr>
        </p:nvSpPr>
        <p:spPr>
          <a:xfrm>
            <a:off x="5108200" y="1264150"/>
            <a:ext cx="3884100" cy="3705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We compared the sentiment analysis to hourly stock prices to see if there was any correlation.</a:t>
            </a:r>
            <a:endParaRPr sz="1800"/>
          </a:p>
          <a:p>
            <a:pPr marL="457200" lvl="0" indent="-342900" rtl="0">
              <a:spcBef>
                <a:spcPts val="0"/>
              </a:spcBef>
              <a:spcAft>
                <a:spcPts val="0"/>
              </a:spcAft>
              <a:buSzPts val="1800"/>
              <a:buChar char="●"/>
            </a:pPr>
            <a:r>
              <a:rPr lang="en" sz="1800"/>
              <a:t>If there is correlation, we thought it might be possible to predict stock activity!</a:t>
            </a:r>
            <a:endParaRPr sz="1800"/>
          </a:p>
          <a:p>
            <a:pPr marL="457200" lvl="0" indent="-342900" rtl="0">
              <a:spcBef>
                <a:spcPts val="0"/>
              </a:spcBef>
              <a:spcAft>
                <a:spcPts val="0"/>
              </a:spcAft>
              <a:buSzPts val="1800"/>
              <a:buChar char="●"/>
            </a:pPr>
            <a:r>
              <a:rPr lang="en" sz="1800"/>
              <a:t>We took a company from each market capitalization structure to study the influence of social analytics on their stock price movement.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25" y="199025"/>
            <a:ext cx="8520600" cy="92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MindBody from Cashtag </a:t>
            </a:r>
            <a:endParaRPr/>
          </a:p>
          <a:p>
            <a:pPr marL="0" lvl="0" indent="0">
              <a:spcBef>
                <a:spcPts val="0"/>
              </a:spcBef>
              <a:spcAft>
                <a:spcPts val="0"/>
              </a:spcAft>
              <a:buNone/>
            </a:pPr>
            <a:r>
              <a:rPr lang="en"/>
              <a:t>(June 11-20)</a:t>
            </a:r>
            <a:endParaRPr/>
          </a:p>
        </p:txBody>
      </p:sp>
      <p:pic>
        <p:nvPicPr>
          <p:cNvPr id="221" name="Shape 221"/>
          <p:cNvPicPr preferRelativeResize="0"/>
          <p:nvPr/>
        </p:nvPicPr>
        <p:blipFill>
          <a:blip r:embed="rId3">
            <a:alphaModFix/>
          </a:blip>
          <a:stretch>
            <a:fillRect/>
          </a:stretch>
        </p:blipFill>
        <p:spPr>
          <a:xfrm>
            <a:off x="1509525" y="2872256"/>
            <a:ext cx="6389748" cy="2271247"/>
          </a:xfrm>
          <a:prstGeom prst="rect">
            <a:avLst/>
          </a:prstGeom>
          <a:noFill/>
          <a:ln>
            <a:noFill/>
          </a:ln>
        </p:spPr>
      </p:pic>
      <p:pic>
        <p:nvPicPr>
          <p:cNvPr id="222" name="Shape 222"/>
          <p:cNvPicPr preferRelativeResize="0"/>
          <p:nvPr/>
        </p:nvPicPr>
        <p:blipFill>
          <a:blip r:embed="rId4">
            <a:alphaModFix/>
          </a:blip>
          <a:stretch>
            <a:fillRect/>
          </a:stretch>
        </p:blipFill>
        <p:spPr>
          <a:xfrm>
            <a:off x="2618675" y="1257225"/>
            <a:ext cx="3527320" cy="227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we learned...</a:t>
            </a:r>
            <a:endParaRPr/>
          </a:p>
        </p:txBody>
      </p:sp>
      <p:sp>
        <p:nvSpPr>
          <p:cNvPr id="228" name="Shape 228"/>
          <p:cNvSpPr txBox="1">
            <a:spLocks noGrp="1"/>
          </p:cNvSpPr>
          <p:nvPr>
            <p:ph type="subTitle" idx="1"/>
          </p:nvPr>
        </p:nvSpPr>
        <p:spPr>
          <a:xfrm>
            <a:off x="311700" y="1027462"/>
            <a:ext cx="4242600" cy="3170400"/>
          </a:xfrm>
          <a:prstGeom prst="rect">
            <a:avLst/>
          </a:prstGeom>
        </p:spPr>
        <p:txBody>
          <a:bodyPr spcFirstLastPara="1" wrap="square" lIns="91425" tIns="91425" rIns="91425" bIns="91425" anchor="t" anchorCtr="0">
            <a:noAutofit/>
          </a:bodyPr>
          <a:lstStyle/>
          <a:p>
            <a:pPr marL="457200" lvl="0" indent="-323850" rtl="0">
              <a:lnSpc>
                <a:spcPct val="115000"/>
              </a:lnSpc>
              <a:spcBef>
                <a:spcPts val="0"/>
              </a:spcBef>
              <a:spcAft>
                <a:spcPts val="0"/>
              </a:spcAft>
              <a:buSzPts val="1500"/>
              <a:buChar char="●"/>
            </a:pPr>
            <a:r>
              <a:rPr lang="en" sz="1500">
                <a:solidFill>
                  <a:schemeClr val="dk2"/>
                </a:solidFill>
              </a:rPr>
              <a:t>On some of the days, public sentiment did loosely correlate with intraday movements in the stock price, which suggests that there is potential in social analytics to gain some insight into intraday stock performance.</a:t>
            </a:r>
            <a:endParaRPr sz="1500">
              <a:solidFill>
                <a:schemeClr val="dk2"/>
              </a:solidFill>
            </a:endParaRPr>
          </a:p>
          <a:p>
            <a:pPr marL="457200" lvl="0" indent="-323850" rtl="0">
              <a:lnSpc>
                <a:spcPct val="115000"/>
              </a:lnSpc>
              <a:spcBef>
                <a:spcPts val="0"/>
              </a:spcBef>
              <a:spcAft>
                <a:spcPts val="0"/>
              </a:spcAft>
              <a:buSzPts val="1500"/>
              <a:buChar char="●"/>
            </a:pPr>
            <a:r>
              <a:rPr lang="en" sz="1500">
                <a:solidFill>
                  <a:schemeClr val="dk2"/>
                </a:solidFill>
              </a:rPr>
              <a:t>Many more variables would need to be included in any predictive model that considers social analytics.</a:t>
            </a:r>
            <a:endParaRPr sz="1500">
              <a:solidFill>
                <a:schemeClr val="dk2"/>
              </a:solidFill>
            </a:endParaRPr>
          </a:p>
          <a:p>
            <a:pPr marL="0" lvl="0" indent="0" rtl="0">
              <a:lnSpc>
                <a:spcPct val="115000"/>
              </a:lnSpc>
              <a:spcBef>
                <a:spcPts val="1600"/>
              </a:spcBef>
              <a:spcAft>
                <a:spcPts val="1600"/>
              </a:spcAft>
              <a:buNone/>
            </a:pPr>
            <a:endParaRPr sz="1300">
              <a:solidFill>
                <a:schemeClr val="dk2"/>
              </a:solidFill>
            </a:endParaRPr>
          </a:p>
        </p:txBody>
      </p:sp>
      <p:sp>
        <p:nvSpPr>
          <p:cNvPr id="229" name="Shape 229"/>
          <p:cNvSpPr txBox="1"/>
          <p:nvPr/>
        </p:nvSpPr>
        <p:spPr>
          <a:xfrm>
            <a:off x="4658450" y="1110700"/>
            <a:ext cx="3324600" cy="2556600"/>
          </a:xfrm>
          <a:prstGeom prst="rect">
            <a:avLst/>
          </a:prstGeom>
          <a:noFill/>
          <a:ln>
            <a:noFill/>
          </a:ln>
        </p:spPr>
        <p:txBody>
          <a:bodyPr spcFirstLastPara="1" wrap="square" lIns="91425" tIns="91425" rIns="91425" bIns="91425" anchor="t" anchorCtr="0">
            <a:noAutofit/>
          </a:bodyPr>
          <a:lstStyle/>
          <a:p>
            <a:pPr marL="457200" lvl="0" indent="-323850">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For example, second-by-second trading and minute-by-minute stock prices would be very useful, but this data is very expensive.</a:t>
            </a:r>
            <a:endParaRPr sz="15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Inspiration/Goals for Project</a:t>
            </a:r>
            <a:endParaRPr/>
          </a:p>
          <a:p>
            <a:pPr marL="0" lvl="0" indent="0">
              <a:spcBef>
                <a:spcPts val="0"/>
              </a:spcBef>
              <a:spcAft>
                <a:spcPts val="0"/>
              </a:spcAft>
              <a:buNone/>
            </a:pPr>
            <a:endParaRPr/>
          </a:p>
        </p:txBody>
      </p:sp>
      <p:sp>
        <p:nvSpPr>
          <p:cNvPr id="84" name="Shape 8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We decided to focus on the tech industry because it seems to depend heavily on branding and user sentiment.</a:t>
            </a:r>
            <a:endParaRPr sz="1800"/>
          </a:p>
          <a:p>
            <a:pPr marL="457200" lvl="0" indent="-342900" rtl="0">
              <a:spcBef>
                <a:spcPts val="0"/>
              </a:spcBef>
              <a:spcAft>
                <a:spcPts val="0"/>
              </a:spcAft>
              <a:buSzPts val="1800"/>
              <a:buChar char="●"/>
            </a:pPr>
            <a:r>
              <a:rPr lang="en" sz="1800"/>
              <a:t>We chose Facebook for large-cap Stock, Nintendo for a mid-cap stock and MindBodyOnline for a small-cap stock.</a:t>
            </a:r>
            <a:endParaRPr sz="1800"/>
          </a:p>
          <a:p>
            <a:pPr marL="0" lvl="0" indent="0" rtl="0">
              <a:spcBef>
                <a:spcPts val="1600"/>
              </a:spcBef>
              <a:spcAft>
                <a:spcPts val="1600"/>
              </a:spcAft>
              <a:buNone/>
            </a:pPr>
            <a:endParaRPr sz="1800"/>
          </a:p>
        </p:txBody>
      </p:sp>
      <p:pic>
        <p:nvPicPr>
          <p:cNvPr id="85" name="Shape 85"/>
          <p:cNvPicPr preferRelativeResize="0"/>
          <p:nvPr/>
        </p:nvPicPr>
        <p:blipFill>
          <a:blip r:embed="rId3">
            <a:alphaModFix/>
          </a:blip>
          <a:stretch>
            <a:fillRect/>
          </a:stretch>
        </p:blipFill>
        <p:spPr>
          <a:xfrm>
            <a:off x="6124150" y="2111075"/>
            <a:ext cx="2655002" cy="1975698"/>
          </a:xfrm>
          <a:prstGeom prst="rect">
            <a:avLst/>
          </a:prstGeom>
          <a:noFill/>
          <a:ln>
            <a:noFill/>
          </a:ln>
        </p:spPr>
      </p:pic>
      <p:pic>
        <p:nvPicPr>
          <p:cNvPr id="86" name="Shape 86"/>
          <p:cNvPicPr preferRelativeResize="0"/>
          <p:nvPr/>
        </p:nvPicPr>
        <p:blipFill>
          <a:blip r:embed="rId4">
            <a:alphaModFix/>
          </a:blip>
          <a:stretch>
            <a:fillRect/>
          </a:stretch>
        </p:blipFill>
        <p:spPr>
          <a:xfrm>
            <a:off x="4311600" y="1277025"/>
            <a:ext cx="2783670" cy="1294725"/>
          </a:xfrm>
          <a:prstGeom prst="rect">
            <a:avLst/>
          </a:prstGeom>
          <a:noFill/>
          <a:ln>
            <a:noFill/>
          </a:ln>
        </p:spPr>
      </p:pic>
      <p:pic>
        <p:nvPicPr>
          <p:cNvPr id="87" name="Shape 87"/>
          <p:cNvPicPr preferRelativeResize="0"/>
          <p:nvPr/>
        </p:nvPicPr>
        <p:blipFill>
          <a:blip r:embed="rId5">
            <a:alphaModFix/>
          </a:blip>
          <a:stretch>
            <a:fillRect/>
          </a:stretch>
        </p:blipFill>
        <p:spPr>
          <a:xfrm>
            <a:off x="4198450" y="3234750"/>
            <a:ext cx="3483250" cy="174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000" y="353275"/>
            <a:ext cx="4801500" cy="409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Collection</a:t>
            </a:r>
            <a:endParaRPr/>
          </a:p>
        </p:txBody>
      </p:sp>
      <p:sp>
        <p:nvSpPr>
          <p:cNvPr id="93" name="Shape 93"/>
          <p:cNvSpPr txBox="1">
            <a:spLocks noGrp="1"/>
          </p:cNvSpPr>
          <p:nvPr>
            <p:ph type="body" idx="1"/>
          </p:nvPr>
        </p:nvSpPr>
        <p:spPr>
          <a:xfrm>
            <a:off x="201900" y="1355100"/>
            <a:ext cx="4370100" cy="24333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We first started to collect tweets from Facebook, tweets directed to Facebook, tweets with #facebook.</a:t>
            </a:r>
            <a:endParaRPr sz="1600"/>
          </a:p>
          <a:p>
            <a:pPr marL="457200" lvl="0" indent="-330200" rtl="0">
              <a:spcBef>
                <a:spcPts val="0"/>
              </a:spcBef>
              <a:spcAft>
                <a:spcPts val="0"/>
              </a:spcAft>
              <a:buSzPts val="1600"/>
              <a:buChar char="●"/>
            </a:pPr>
            <a:r>
              <a:rPr lang="en" sz="1600"/>
              <a:t>As we were doing our research, we came across “cashtags”. They are similar to a regular hashtags, but specific to stock tickers. So we included them in our tweet gathering.</a:t>
            </a:r>
            <a:endParaRPr sz="1600"/>
          </a:p>
          <a:p>
            <a:pPr marL="457200" lvl="0" indent="-330200">
              <a:spcBef>
                <a:spcPts val="0"/>
              </a:spcBef>
              <a:spcAft>
                <a:spcPts val="0"/>
              </a:spcAft>
              <a:buSzPts val="1600"/>
              <a:buChar char="●"/>
            </a:pPr>
            <a:r>
              <a:rPr lang="en" sz="1600"/>
              <a:t>After getting all the tweets and graphing the data, we compared it to a graph of the stock activity for the day (from Yahoo Finance) and the stock performance over a period of time.</a:t>
            </a:r>
            <a:endParaRPr sz="1600"/>
          </a:p>
        </p:txBody>
      </p:sp>
      <p:sp>
        <p:nvSpPr>
          <p:cNvPr id="94" name="Shape 94"/>
          <p:cNvSpPr txBox="1">
            <a:spLocks noGrp="1"/>
          </p:cNvSpPr>
          <p:nvPr>
            <p:ph type="body" idx="2"/>
          </p:nvPr>
        </p:nvSpPr>
        <p:spPr>
          <a:xfrm>
            <a:off x="4638250" y="1355100"/>
            <a:ext cx="4153200" cy="24333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Then we selected a mid cap company (Nintendo) and a small cap company (MINDBODY), and gathered the same information.</a:t>
            </a:r>
            <a:endParaRPr sz="1600"/>
          </a:p>
          <a:p>
            <a:pPr marL="457200" lvl="0" indent="-330200" rtl="0">
              <a:spcBef>
                <a:spcPts val="0"/>
              </a:spcBef>
              <a:spcAft>
                <a:spcPts val="0"/>
              </a:spcAft>
              <a:buSzPts val="1600"/>
              <a:buChar char="●"/>
            </a:pPr>
            <a:r>
              <a:rPr lang="en" sz="1600"/>
              <a:t>Because there are such a vast amount of tweets and we only had so much time, we only grabbed data for three days for Facebook and two days for the other company.</a:t>
            </a:r>
            <a:endParaRPr sz="1600"/>
          </a:p>
          <a:p>
            <a:pPr marL="457200" lvl="0" indent="-330200" rtl="0">
              <a:spcBef>
                <a:spcPts val="0"/>
              </a:spcBef>
              <a:spcAft>
                <a:spcPts val="0"/>
              </a:spcAft>
              <a:buSzPts val="1600"/>
              <a:buChar char="●"/>
            </a:pPr>
            <a:r>
              <a:rPr lang="en" sz="1600"/>
              <a:t>With more time (and more efficient code) we would have a better idea of what the data is saying and how to apply that to stock prices.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‘@facebook’ tweet analysis</a:t>
            </a:r>
            <a:endParaRPr/>
          </a:p>
        </p:txBody>
      </p:sp>
      <p:sp>
        <p:nvSpPr>
          <p:cNvPr id="100" name="Shape 10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01" name="Shape 101"/>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 sz="3000">
                <a:solidFill>
                  <a:srgbClr val="000000"/>
                </a:solidFill>
                <a:latin typeface="Verdana"/>
                <a:ea typeface="Verdana"/>
                <a:cs typeface="Verdana"/>
                <a:sym typeface="Verdana"/>
              </a:rPr>
              <a:t>User: @facebook</a:t>
            </a:r>
            <a:br>
              <a:rPr lang="en" sz="3000">
                <a:solidFill>
                  <a:srgbClr val="000000"/>
                </a:solidFill>
                <a:latin typeface="Verdana"/>
                <a:ea typeface="Verdana"/>
                <a:cs typeface="Verdana"/>
                <a:sym typeface="Verdana"/>
              </a:rPr>
            </a:br>
            <a:r>
              <a:rPr lang="en" sz="3000">
                <a:solidFill>
                  <a:srgbClr val="000000"/>
                </a:solidFill>
                <a:latin typeface="Verdana"/>
                <a:ea typeface="Verdana"/>
                <a:cs typeface="Verdana"/>
                <a:sym typeface="Verdana"/>
              </a:rPr>
              <a:t>Compound: 0.612</a:t>
            </a:r>
            <a:br>
              <a:rPr lang="en" sz="3000">
                <a:solidFill>
                  <a:srgbClr val="000000"/>
                </a:solidFill>
                <a:latin typeface="Verdana"/>
                <a:ea typeface="Verdana"/>
                <a:cs typeface="Verdana"/>
                <a:sym typeface="Verdana"/>
              </a:rPr>
            </a:br>
            <a:r>
              <a:rPr lang="en" sz="3000">
                <a:solidFill>
                  <a:srgbClr val="000000"/>
                </a:solidFill>
                <a:latin typeface="Verdana"/>
                <a:ea typeface="Verdana"/>
                <a:cs typeface="Verdana"/>
                <a:sym typeface="Verdana"/>
              </a:rPr>
              <a:t>Positive: 0.227</a:t>
            </a:r>
            <a:br>
              <a:rPr lang="en" sz="3000">
                <a:solidFill>
                  <a:srgbClr val="000000"/>
                </a:solidFill>
                <a:latin typeface="Verdana"/>
                <a:ea typeface="Verdana"/>
                <a:cs typeface="Verdana"/>
                <a:sym typeface="Verdana"/>
              </a:rPr>
            </a:br>
            <a:r>
              <a:rPr lang="en" sz="3000">
                <a:solidFill>
                  <a:srgbClr val="000000"/>
                </a:solidFill>
                <a:latin typeface="Verdana"/>
                <a:ea typeface="Verdana"/>
                <a:cs typeface="Verdana"/>
                <a:sym typeface="Verdana"/>
              </a:rPr>
              <a:t>Neutral: 0.773</a:t>
            </a:r>
            <a:br>
              <a:rPr lang="en" sz="3000">
                <a:solidFill>
                  <a:srgbClr val="000000"/>
                </a:solidFill>
                <a:latin typeface="Verdana"/>
                <a:ea typeface="Verdana"/>
                <a:cs typeface="Verdana"/>
                <a:sym typeface="Verdana"/>
              </a:rPr>
            </a:br>
            <a:r>
              <a:rPr lang="en" sz="3000">
                <a:solidFill>
                  <a:srgbClr val="000000"/>
                </a:solidFill>
                <a:latin typeface="Verdana"/>
                <a:ea typeface="Verdana"/>
                <a:cs typeface="Verdana"/>
                <a:sym typeface="Verdana"/>
              </a:rPr>
              <a:t>Negative: 0.000</a:t>
            </a:r>
            <a:br>
              <a:rPr lang="en" sz="3000">
                <a:solidFill>
                  <a:srgbClr val="000000"/>
                </a:solidFill>
                <a:latin typeface="Verdana"/>
                <a:ea typeface="Verdana"/>
                <a:cs typeface="Verdana"/>
                <a:sym typeface="Verdana"/>
              </a:rPr>
            </a:br>
            <a:endParaRPr sz="3000"/>
          </a:p>
        </p:txBody>
      </p:sp>
      <p:pic>
        <p:nvPicPr>
          <p:cNvPr id="102" name="Shape 102"/>
          <p:cNvPicPr preferRelativeResize="0"/>
          <p:nvPr/>
        </p:nvPicPr>
        <p:blipFill>
          <a:blip r:embed="rId3">
            <a:alphaModFix/>
          </a:blip>
          <a:stretch>
            <a:fillRect/>
          </a:stretch>
        </p:blipFill>
        <p:spPr>
          <a:xfrm>
            <a:off x="304800" y="1428750"/>
            <a:ext cx="4267200" cy="326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‘@fbnewsroom’ tweet analysis</a:t>
            </a:r>
            <a:endParaRPr/>
          </a:p>
        </p:txBody>
      </p:sp>
      <p:sp>
        <p:nvSpPr>
          <p:cNvPr id="108" name="Shape 108"/>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09" name="Shape 10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2400">
                <a:solidFill>
                  <a:srgbClr val="000000"/>
                </a:solidFill>
                <a:latin typeface="Verdana"/>
                <a:ea typeface="Verdana"/>
                <a:cs typeface="Verdana"/>
                <a:sym typeface="Verdana"/>
              </a:rPr>
              <a:t>User: @fbnewsroom</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Compound: 0.000</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Positive: 0.000</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Neutral: 1.000</a:t>
            </a:r>
            <a:br>
              <a:rPr lang="en" sz="2400">
                <a:solidFill>
                  <a:srgbClr val="000000"/>
                </a:solidFill>
                <a:latin typeface="Verdana"/>
                <a:ea typeface="Verdana"/>
                <a:cs typeface="Verdana"/>
                <a:sym typeface="Verdana"/>
              </a:rPr>
            </a:br>
            <a:r>
              <a:rPr lang="en" sz="2400">
                <a:solidFill>
                  <a:srgbClr val="000000"/>
                </a:solidFill>
                <a:latin typeface="Verdana"/>
                <a:ea typeface="Verdana"/>
                <a:cs typeface="Verdana"/>
                <a:sym typeface="Verdana"/>
              </a:rPr>
              <a:t>Negative: 0.000</a:t>
            </a:r>
            <a:br>
              <a:rPr lang="en" sz="2400">
                <a:solidFill>
                  <a:srgbClr val="000000"/>
                </a:solidFill>
                <a:latin typeface="Verdana"/>
                <a:ea typeface="Verdana"/>
                <a:cs typeface="Verdana"/>
                <a:sym typeface="Verdana"/>
              </a:rPr>
            </a:br>
            <a:endParaRPr sz="2400"/>
          </a:p>
        </p:txBody>
      </p:sp>
      <p:pic>
        <p:nvPicPr>
          <p:cNvPr id="110" name="Shape 110"/>
          <p:cNvPicPr preferRelativeResize="0"/>
          <p:nvPr/>
        </p:nvPicPr>
        <p:blipFill>
          <a:blip r:embed="rId3">
            <a:alphaModFix/>
          </a:blip>
          <a:stretch>
            <a:fillRect/>
          </a:stretch>
        </p:blipFill>
        <p:spPr>
          <a:xfrm>
            <a:off x="228600" y="1505700"/>
            <a:ext cx="4114800" cy="31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Facebook Stock</a:t>
            </a:r>
            <a:endParaRPr/>
          </a:p>
        </p:txBody>
      </p:sp>
      <p:sp>
        <p:nvSpPr>
          <p:cNvPr id="116" name="Shape 1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17" name="Shape 1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8" name="Shape 118"/>
          <p:cNvPicPr preferRelativeResize="0"/>
          <p:nvPr/>
        </p:nvPicPr>
        <p:blipFill>
          <a:blip r:embed="rId3">
            <a:alphaModFix/>
          </a:blip>
          <a:stretch>
            <a:fillRect/>
          </a:stretch>
        </p:blipFill>
        <p:spPr>
          <a:xfrm>
            <a:off x="241100" y="1435550"/>
            <a:ext cx="4384525" cy="3146350"/>
          </a:xfrm>
          <a:prstGeom prst="rect">
            <a:avLst/>
          </a:prstGeom>
          <a:noFill/>
          <a:ln>
            <a:noFill/>
          </a:ln>
        </p:spPr>
      </p:pic>
      <p:pic>
        <p:nvPicPr>
          <p:cNvPr id="119" name="Shape 119"/>
          <p:cNvPicPr preferRelativeResize="0"/>
          <p:nvPr/>
        </p:nvPicPr>
        <p:blipFill>
          <a:blip r:embed="rId4">
            <a:alphaModFix/>
          </a:blip>
          <a:stretch>
            <a:fillRect/>
          </a:stretch>
        </p:blipFill>
        <p:spPr>
          <a:xfrm>
            <a:off x="4800600" y="1565425"/>
            <a:ext cx="4114800" cy="296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0550" y="812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Facebook (Friday, June 15)</a:t>
            </a:r>
            <a:endParaRPr/>
          </a:p>
        </p:txBody>
      </p:sp>
      <p:pic>
        <p:nvPicPr>
          <p:cNvPr id="125" name="Shape 125"/>
          <p:cNvPicPr preferRelativeResize="0"/>
          <p:nvPr/>
        </p:nvPicPr>
        <p:blipFill>
          <a:blip r:embed="rId3">
            <a:alphaModFix/>
          </a:blip>
          <a:stretch>
            <a:fillRect/>
          </a:stretch>
        </p:blipFill>
        <p:spPr>
          <a:xfrm>
            <a:off x="983975" y="653950"/>
            <a:ext cx="3118025" cy="2145550"/>
          </a:xfrm>
          <a:prstGeom prst="rect">
            <a:avLst/>
          </a:prstGeom>
          <a:noFill/>
          <a:ln>
            <a:noFill/>
          </a:ln>
        </p:spPr>
      </p:pic>
      <p:pic>
        <p:nvPicPr>
          <p:cNvPr id="126" name="Shape 126"/>
          <p:cNvPicPr preferRelativeResize="0"/>
          <p:nvPr/>
        </p:nvPicPr>
        <p:blipFill>
          <a:blip r:embed="rId4">
            <a:alphaModFix/>
          </a:blip>
          <a:stretch>
            <a:fillRect/>
          </a:stretch>
        </p:blipFill>
        <p:spPr>
          <a:xfrm>
            <a:off x="1334700" y="2799500"/>
            <a:ext cx="6055424" cy="2294125"/>
          </a:xfrm>
          <a:prstGeom prst="rect">
            <a:avLst/>
          </a:prstGeom>
          <a:noFill/>
          <a:ln>
            <a:noFill/>
          </a:ln>
        </p:spPr>
      </p:pic>
      <p:pic>
        <p:nvPicPr>
          <p:cNvPr id="127" name="Shape 127"/>
          <p:cNvPicPr preferRelativeResize="0"/>
          <p:nvPr/>
        </p:nvPicPr>
        <p:blipFill>
          <a:blip r:embed="rId5">
            <a:alphaModFix/>
          </a:blip>
          <a:stretch>
            <a:fillRect/>
          </a:stretch>
        </p:blipFill>
        <p:spPr>
          <a:xfrm>
            <a:off x="4654620" y="653950"/>
            <a:ext cx="3023055" cy="206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812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Analysis of Facebook (Monday, June 18)</a:t>
            </a:r>
            <a:endParaRPr/>
          </a:p>
        </p:txBody>
      </p:sp>
      <p:pic>
        <p:nvPicPr>
          <p:cNvPr id="133" name="Shape 133"/>
          <p:cNvPicPr preferRelativeResize="0"/>
          <p:nvPr/>
        </p:nvPicPr>
        <p:blipFill>
          <a:blip r:embed="rId3">
            <a:alphaModFix/>
          </a:blip>
          <a:stretch>
            <a:fillRect/>
          </a:stretch>
        </p:blipFill>
        <p:spPr>
          <a:xfrm>
            <a:off x="1292775" y="2625425"/>
            <a:ext cx="6171526" cy="2370700"/>
          </a:xfrm>
          <a:prstGeom prst="rect">
            <a:avLst/>
          </a:prstGeom>
          <a:noFill/>
          <a:ln>
            <a:noFill/>
          </a:ln>
        </p:spPr>
      </p:pic>
      <p:pic>
        <p:nvPicPr>
          <p:cNvPr id="134" name="Shape 134"/>
          <p:cNvPicPr preferRelativeResize="0"/>
          <p:nvPr/>
        </p:nvPicPr>
        <p:blipFill>
          <a:blip r:embed="rId4">
            <a:alphaModFix/>
          </a:blip>
          <a:stretch>
            <a:fillRect/>
          </a:stretch>
        </p:blipFill>
        <p:spPr>
          <a:xfrm>
            <a:off x="1239046" y="684588"/>
            <a:ext cx="2637850" cy="1856525"/>
          </a:xfrm>
          <a:prstGeom prst="rect">
            <a:avLst/>
          </a:prstGeom>
          <a:noFill/>
          <a:ln>
            <a:noFill/>
          </a:ln>
        </p:spPr>
      </p:pic>
      <p:pic>
        <p:nvPicPr>
          <p:cNvPr id="135" name="Shape 135"/>
          <p:cNvPicPr preferRelativeResize="0"/>
          <p:nvPr/>
        </p:nvPicPr>
        <p:blipFill>
          <a:blip r:embed="rId5">
            <a:alphaModFix/>
          </a:blip>
          <a:stretch>
            <a:fillRect/>
          </a:stretch>
        </p:blipFill>
        <p:spPr>
          <a:xfrm>
            <a:off x="4509550" y="684588"/>
            <a:ext cx="3174600" cy="18565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On-screen Show (16:9)</PresentationFormat>
  <Paragraphs>52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Merriweather</vt:lpstr>
      <vt:lpstr>Arial</vt:lpstr>
      <vt:lpstr>Roboto</vt:lpstr>
      <vt:lpstr>Verdana</vt:lpstr>
      <vt:lpstr>Paradigm</vt:lpstr>
      <vt:lpstr>Stock Tweet</vt:lpstr>
      <vt:lpstr>Inspiration/Goals for Project</vt:lpstr>
      <vt:lpstr>Inspiration/Goals for Project </vt:lpstr>
      <vt:lpstr>Data Collection</vt:lpstr>
      <vt:lpstr>‘@facebook’ tweet analysis</vt:lpstr>
      <vt:lpstr>‘@fbnewsroom’ tweet analysis</vt:lpstr>
      <vt:lpstr>Analysis of Facebook Stock</vt:lpstr>
      <vt:lpstr>Analysis of Facebook (Friday, June 15)</vt:lpstr>
      <vt:lpstr>Analysis of Facebook (Monday, June 18)</vt:lpstr>
      <vt:lpstr>Analysis of Facebook (Tuesday, June 19)</vt:lpstr>
      <vt:lpstr>Analysis of Facebook from Cash Tag  (June 15-20)</vt:lpstr>
      <vt:lpstr>‘@NintendoAmerica’ Tweet Analysis</vt:lpstr>
      <vt:lpstr>Analysis of Nintendo Stock</vt:lpstr>
      <vt:lpstr>Analysis of Nintendo (Monday, June 18)</vt:lpstr>
      <vt:lpstr>Analysis of Nintendo (Tuesday, June 19)</vt:lpstr>
      <vt:lpstr>‘@mindbodyonline’ tweets analysis</vt:lpstr>
      <vt:lpstr>Analysis of mindbodyonline Stock</vt:lpstr>
      <vt:lpstr>Analysis of MINDBODY (Monday, June 18)</vt:lpstr>
      <vt:lpstr>Analysis of MINDBODY (Tuesday, June 19)</vt:lpstr>
      <vt:lpstr>Analysis of MindBody from Cashtag  (June 11-20)</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Tweet</dc:title>
  <dc:creator>RoryLukins</dc:creator>
  <cp:lastModifiedBy>Rory Lukins</cp:lastModifiedBy>
  <cp:revision>1</cp:revision>
  <dcterms:modified xsi:type="dcterms:W3CDTF">2018-06-22T16:41:26Z</dcterms:modified>
</cp:coreProperties>
</file>