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6" r:id="rId8"/>
    <p:sldId id="267" r:id="rId9"/>
    <p:sldId id="270" r:id="rId10"/>
    <p:sldId id="263" r:id="rId11"/>
    <p:sldId id="264" r:id="rId12"/>
    <p:sldId id="272" r:id="rId13"/>
    <p:sldId id="273" r:id="rId14"/>
    <p:sldId id="274" r:id="rId15"/>
    <p:sldId id="275" r:id="rId16"/>
    <p:sldId id="265" r:id="rId17"/>
    <p:sldId id="268" r:id="rId18"/>
    <p:sldId id="269" r:id="rId19"/>
    <p:sldId id="26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tech.com/extreme/215170-artificial-neural-networks-are-changing-the-world-what-are-they" TargetMode="External"/><Relationship Id="rId2" Type="http://schemas.openxmlformats.org/officeDocument/2006/relationships/hyperlink" Target="https://www.jyi.org/2017-december/2017/11/30/solving-cancer-the-use-of-artificial-neural-networks-in-cancer-diagnosis-and-treatmen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C041-2528-4771-9B3A-740B606C0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532"/>
            <a:ext cx="8825658" cy="4500979"/>
          </a:xfrm>
        </p:spPr>
        <p:txBody>
          <a:bodyPr/>
          <a:lstStyle/>
          <a:p>
            <a:r>
              <a:rPr lang="en-US" dirty="0"/>
              <a:t>CANCER PREDICTION USING ARTIFICIAL 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171F7-1F0F-4AFC-A87A-8F8E16268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By</a:t>
            </a:r>
          </a:p>
          <a:p>
            <a:r>
              <a:rPr lang="en-US" dirty="0"/>
              <a:t>                                                                                   Bhavani prasad </a:t>
            </a:r>
            <a:r>
              <a:rPr lang="en-US" dirty="0" err="1"/>
              <a:t>rao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1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EEF2B-93F7-4618-B311-0F8582CE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 Accuracy = 95.90%</a:t>
            </a: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Learning rate = 0.1(Optimal)</a:t>
            </a: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EC6DC-4158-4993-880A-F6DD3EEC6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437910"/>
            <a:ext cx="6275584" cy="39873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482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C82AB-8396-41A8-97AB-D09CDCF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99" y="4821452"/>
            <a:ext cx="3344020" cy="1396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b="1" i="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Performance Metrics</a:t>
            </a: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Precision=[.99, .91]</a:t>
            </a:r>
            <a:b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Recall = [.94, .98] </a:t>
            </a:r>
            <a:b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Sensitivity = 0.98</a:t>
            </a:r>
            <a:b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Specificity= 0.94</a:t>
            </a: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337A41-700D-4155-B3AB-FE99C6C1B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078252"/>
            <a:ext cx="6275584" cy="47066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2331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7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3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41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43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45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4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E21F84F-FEF8-4F10-957B-2D4A7B06C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3" y="1594219"/>
            <a:ext cx="3500562" cy="2333707"/>
          </a:xfrm>
          <a:prstGeom prst="rect">
            <a:avLst/>
          </a:prstGeom>
          <a:effectLst/>
        </p:spPr>
      </p:pic>
      <p:sp useBgFill="1">
        <p:nvSpPr>
          <p:cNvPr id="56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9191A-45EF-40AB-9863-4E05A388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1552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Improvements </a:t>
            </a: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Stochastic Gradient Descent </a:t>
            </a:r>
            <a:br>
              <a:rPr lang="en-US" sz="3300" dirty="0"/>
            </a:br>
            <a:br>
              <a:rPr lang="en-US" sz="1200" dirty="0"/>
            </a:br>
            <a:endParaRPr lang="en-US" sz="1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C0512-546C-4554-90C1-EA87F3049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4937766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72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FF2BE78-DC2B-4135-A276-893C388CE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498" y="930749"/>
            <a:ext cx="4495767" cy="2997177"/>
          </a:xfrm>
          <a:prstGeom prst="rect">
            <a:avLst/>
          </a:prstGeom>
          <a:effectLst/>
        </p:spPr>
      </p:pic>
      <p:sp useBgFill="1">
        <p:nvSpPr>
          <p:cNvPr id="38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25846-9C4D-4475-A437-1827F560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SVM – Linear Kernel (C=0.3)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0B282-A045-4220-9894-067A5C772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643855" y="930749"/>
            <a:ext cx="4495767" cy="2997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168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71092C-AE69-4BD9-9B39-E182C8D68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290498" y="930749"/>
            <a:ext cx="4495767" cy="2997177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13EBD-A5B8-426D-85A9-330E0861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18025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SVM with Gaussian Kernel C = 0.1, gamma = 0.02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5CCE0-8906-4E0D-8406-ADB56E2AB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930749"/>
            <a:ext cx="4495767" cy="2997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608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7154-20AE-4174-9EEB-7C458BEA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12AA7C-BBAC-4057-BA27-20FF7F7C3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618267"/>
              </p:ext>
            </p:extLst>
          </p:nvPr>
        </p:nvGraphicFramePr>
        <p:xfrm>
          <a:off x="1103313" y="2052638"/>
          <a:ext cx="8947152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192">
                  <a:extLst>
                    <a:ext uri="{9D8B030D-6E8A-4147-A177-3AD203B41FA5}">
                      <a16:colId xmlns:a16="http://schemas.microsoft.com/office/drawing/2014/main" val="864806941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1650327487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961400348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1034317947"/>
                    </a:ext>
                  </a:extLst>
                </a:gridCol>
                <a:gridCol w="1232540">
                  <a:extLst>
                    <a:ext uri="{9D8B030D-6E8A-4147-A177-3AD203B41FA5}">
                      <a16:colId xmlns:a16="http://schemas.microsoft.com/office/drawing/2014/main" val="622610023"/>
                    </a:ext>
                  </a:extLst>
                </a:gridCol>
                <a:gridCol w="1749844">
                  <a:extLst>
                    <a:ext uri="{9D8B030D-6E8A-4147-A177-3AD203B41FA5}">
                      <a16:colId xmlns:a16="http://schemas.microsoft.com/office/drawing/2014/main" val="3963065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(sec)</a:t>
                      </a:r>
                    </a:p>
                    <a:p>
                      <a:r>
                        <a:rPr lang="en-US" dirty="0"/>
                        <a:t>(Train &amp; Predict)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5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30.7225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SVM-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7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SVM- 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0.015619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2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4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330C-8564-4899-8EDE-57725B9C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development of this technique is promising as intelligent component in medical decision systems.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9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7727-FC37-4BA6-B83F-8EF2C4A1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52282"/>
          </a:xfrm>
        </p:spPr>
        <p:txBody>
          <a:bodyPr/>
          <a:lstStyle/>
          <a:p>
            <a:r>
              <a:rPr lang="en-US" b="1" dirty="0"/>
              <a:t>Future Work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Will implement using Deep Learning and with </a:t>
            </a:r>
            <a:r>
              <a:rPr lang="en-US" b="1" dirty="0" err="1"/>
              <a:t>ReLu</a:t>
            </a:r>
            <a:r>
              <a:rPr lang="en-US" b="1" dirty="0"/>
              <a:t> activation function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Will apply SGD, </a:t>
            </a:r>
            <a:r>
              <a:rPr lang="en-US" b="1" dirty="0" err="1"/>
              <a:t>Adagrad</a:t>
            </a:r>
            <a:r>
              <a:rPr lang="en-US" b="1" dirty="0"/>
              <a:t> to optimization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58BD-9FD7-4520-B5A1-9408F0DA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155212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871C-19DF-4280-9DE6-6C7ABE53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1997"/>
          </a:xfrm>
        </p:spPr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hlinkClick r:id="rId2"/>
              </a:rPr>
              <a:t>https://www.jyi.org/2017-december/2017/11/30/solving-cancer-the-use-of-artificial-neural-networks-in-cancer-diagnosis-and-treatment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https://archive.ics.uci.edu/ml/datasets/Breast+Cancer+Wisconsin+(Diagnostic)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hlinkClick r:id="rId3"/>
              </a:rPr>
              <a:t>http://www.extremetech.com/extreme/215170-artificial-neural-networks-are-changing-the-world-what-are-they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55EA-73DC-4F1F-8C96-0D6816E9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232167"/>
          </a:xfrm>
        </p:spPr>
        <p:txBody>
          <a:bodyPr/>
          <a:lstStyle/>
          <a:p>
            <a:r>
              <a:rPr lang="en-US" b="1" dirty="0"/>
              <a:t>Introduction</a:t>
            </a:r>
            <a:br>
              <a:rPr lang="en-US" sz="3500" dirty="0"/>
            </a:br>
            <a:r>
              <a:rPr lang="en-US" sz="3500" dirty="0"/>
              <a:t>1. Breast Cancer is a 2</a:t>
            </a:r>
            <a:r>
              <a:rPr lang="en-US" sz="3500" baseline="30000" dirty="0"/>
              <a:t>nd</a:t>
            </a:r>
            <a:r>
              <a:rPr lang="en-US" sz="3500" dirty="0"/>
              <a:t> cause of death among women</a:t>
            </a:r>
            <a:br>
              <a:rPr lang="en-US" sz="3500" dirty="0"/>
            </a:br>
            <a:r>
              <a:rPr lang="en-US" sz="3500" dirty="0"/>
              <a:t>2.  Medical Professionals can make mistakes in identifying disease</a:t>
            </a:r>
            <a:br>
              <a:rPr lang="en-US" sz="3500" dirty="0"/>
            </a:br>
            <a:r>
              <a:rPr lang="en-US" sz="3500" dirty="0"/>
              <a:t>3. Machine Learning/ Artificial Intelligence can substantially improve diagnosis accuracy</a:t>
            </a:r>
            <a:br>
              <a:rPr lang="en-US" sz="3500" dirty="0"/>
            </a:br>
            <a:r>
              <a:rPr lang="en-US" sz="3500" dirty="0"/>
              <a:t>4. ANN are widely used in healthcare domain for detecting cancer in earlier stage</a:t>
            </a:r>
            <a:br>
              <a:rPr lang="en-US" sz="35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9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DF21-F887-4085-BAB4-D4C1133F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13717"/>
            <a:ext cx="9404723" cy="2556768"/>
          </a:xfrm>
        </p:spPr>
        <p:txBody>
          <a:bodyPr/>
          <a:lstStyle/>
          <a:p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704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AF8D6-99D0-4B19-85E2-7F35B7B3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  <a:b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Taken from UCI Machine Learning Repository</a:t>
            </a:r>
            <a:b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Dimension = 569 x 33</a:t>
            </a:r>
            <a:b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Binary labels (diagnosis) Benign(B)/Malignant(M)</a:t>
            </a:r>
            <a:b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 Features related to tumor</a:t>
            </a:r>
            <a:br>
              <a:rPr lang="en-US" sz="2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80147F2-2749-4F15-97CA-2024014F5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2369148"/>
            <a:ext cx="5450557" cy="2119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41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9E57-F779-4EA6-B299-3D09F083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Removed the unwanted features </a:t>
            </a:r>
            <a:br>
              <a:rPr lang="en-US" dirty="0"/>
            </a:br>
            <a:r>
              <a:rPr lang="en-US" dirty="0"/>
              <a:t>2. Decoded the Binary labels</a:t>
            </a:r>
            <a:br>
              <a:rPr lang="en-US" dirty="0"/>
            </a:br>
            <a:r>
              <a:rPr lang="en-US" dirty="0"/>
              <a:t>3. Split data into training(70%) and testing set (30%)</a:t>
            </a:r>
            <a:br>
              <a:rPr lang="en-US" dirty="0"/>
            </a:br>
            <a:r>
              <a:rPr lang="en-US" dirty="0"/>
              <a:t>4. Feature Scaling- each feature will have mean = 0, SD =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E7E771-B2A2-4ECC-A142-9EE91360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F9F27-E6A6-4B61-B81C-BFFCBD49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820" y="1384585"/>
            <a:ext cx="4794889" cy="38007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b="1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Artificial Neural Networks consists of </a:t>
            </a:r>
            <a:b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1.  </a:t>
            </a:r>
            <a:r>
              <a:rPr lang="en-US" sz="250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Layer</a:t>
            </a:r>
            <a:b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2.  Hidden </a:t>
            </a:r>
            <a:r>
              <a:rPr lang="en-US" sz="2500" dirty="0">
                <a:solidFill>
                  <a:srgbClr val="FFFFFF"/>
                </a:solidFill>
              </a:rPr>
              <a:t>L</a:t>
            </a:r>
            <a: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ayer</a:t>
            </a:r>
            <a:b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3.  Output Layer</a:t>
            </a:r>
            <a:br>
              <a:rPr lang="en-US" sz="18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BBD3EC-0A47-4EC5-AD8A-5D1EA575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4">
            <a:extLst>
              <a:ext uri="{FF2B5EF4-FFF2-40B4-BE49-F238E27FC236}">
                <a16:creationId xmlns:a16="http://schemas.microsoft.com/office/drawing/2014/main" id="{371FE0AF-1F85-4630-8329-7533D7317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4809175" cy="56262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D84D454-1C87-4880-9FC3-217D7FC78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253" y="2278467"/>
            <a:ext cx="3850699" cy="2252658"/>
          </a:xfrm>
          <a:prstGeom prst="rect">
            <a:avLst/>
          </a:prstGeom>
          <a:effectLst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5493447-585E-44AB-89AE-0ED8EF6EC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922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0EF543-B91B-4E30-9038-E60C712C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95276"/>
            <a:ext cx="5735904" cy="3209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EBEBEB"/>
                </a:solidFill>
              </a:rPr>
              <a:t>Objective function:</a:t>
            </a:r>
            <a:endParaRPr lang="en-US" sz="7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B9FF459-7E06-440E-AD58-E5CDCF22E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353" y="2114550"/>
            <a:ext cx="4396103" cy="2990849"/>
          </a:xfrm>
          <a:prstGeom prst="rect">
            <a:avLst/>
          </a:prstGeom>
          <a:effectLst/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EA67351D-AEA7-4A7C-A2CD-547D5AEB4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58" y="4485956"/>
            <a:ext cx="6076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9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027C-73C1-4981-9828-05E25E0A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8677"/>
            <a:ext cx="9404723" cy="6565498"/>
          </a:xfrm>
        </p:spPr>
        <p:txBody>
          <a:bodyPr/>
          <a:lstStyle/>
          <a:p>
            <a:r>
              <a:rPr lang="en-US" b="1" dirty="0"/>
              <a:t>Approach:</a:t>
            </a:r>
            <a:br>
              <a:rPr lang="en-US" dirty="0"/>
            </a:br>
            <a:r>
              <a:rPr lang="en-US" dirty="0"/>
              <a:t>Network Initialization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500" dirty="0"/>
              <a:t>a)  Data</a:t>
            </a:r>
            <a:br>
              <a:rPr lang="en-US" sz="2500" dirty="0"/>
            </a:br>
            <a:r>
              <a:rPr lang="en-US" sz="2500" dirty="0"/>
              <a:t>                     b) Parameters</a:t>
            </a:r>
            <a:br>
              <a:rPr lang="en-US" sz="2500" dirty="0"/>
            </a:br>
            <a:r>
              <a:rPr lang="en-US" sz="2500" dirty="0"/>
              <a:t>                     c) weights</a:t>
            </a:r>
            <a:br>
              <a:rPr lang="en-US" sz="2500" dirty="0"/>
            </a:br>
            <a:r>
              <a:rPr lang="en-US" dirty="0"/>
              <a:t>Training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500" dirty="0"/>
              <a:t>a) Forward Propagation </a:t>
            </a:r>
            <a:br>
              <a:rPr lang="en-US" sz="2500" dirty="0"/>
            </a:br>
            <a:r>
              <a:rPr lang="en-US" sz="2500" dirty="0"/>
              <a:t>                    b) Backward Propagation </a:t>
            </a:r>
            <a:br>
              <a:rPr lang="en-US" sz="2500" dirty="0"/>
            </a:br>
            <a:r>
              <a:rPr lang="en-US" sz="2500" dirty="0"/>
              <a:t>                    c) Updating the weights</a:t>
            </a:r>
            <a:br>
              <a:rPr lang="en-US" dirty="0"/>
            </a:br>
            <a:r>
              <a:rPr lang="en-US" dirty="0"/>
              <a:t>Testing &amp; Evaluation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500" dirty="0"/>
              <a:t>a)</a:t>
            </a:r>
            <a:r>
              <a:rPr lang="en-US" dirty="0"/>
              <a:t> </a:t>
            </a:r>
            <a:r>
              <a:rPr lang="en-US" sz="2500" dirty="0"/>
              <a:t>Prediction</a:t>
            </a:r>
            <a:br>
              <a:rPr lang="en-US" sz="2500" dirty="0"/>
            </a:br>
            <a:r>
              <a:rPr lang="en-US" sz="2500" dirty="0"/>
              <a:t>                     b) Accuracy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3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3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3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4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E8FB5-ED4D-4B7F-8CE5-90D478DE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Activation Function</a:t>
            </a: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94A695CB-AD01-4350-9535-A9BF8AB5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CB14E03C-F5C8-41AD-B299-FBAAFB85F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1B1125D-944B-4684-BA9E-1098D7821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702274"/>
            <a:ext cx="5454404" cy="2618114"/>
          </a:xfrm>
          <a:prstGeom prst="rect">
            <a:avLst/>
          </a:prstGeom>
          <a:effectLst/>
        </p:spPr>
      </p:pic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91CA7247-7070-423C-ABD7-63E0455E60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739" y="3482108"/>
            <a:ext cx="4892787" cy="27277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096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0E61-7FD8-433D-BB68-C48E63EC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722964"/>
          </a:xfrm>
        </p:spPr>
        <p:txBody>
          <a:bodyPr/>
          <a:lstStyle/>
          <a:p>
            <a:r>
              <a:rPr lang="en-US" b="1" dirty="0" err="1"/>
              <a:t>Widrow</a:t>
            </a:r>
            <a:r>
              <a:rPr lang="en-US" b="1" dirty="0"/>
              <a:t>-Hoff or Delta Rule for Updating weight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000" dirty="0"/>
              <a:t>where:</a:t>
            </a:r>
            <a:br>
              <a:rPr lang="en-US" sz="3000" dirty="0"/>
            </a:br>
            <a:r>
              <a:rPr lang="en-US" altLang="en-US" sz="32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rPr>
              <a:t>h = </a:t>
            </a:r>
            <a:r>
              <a:rPr lang="en-US" sz="3000" dirty="0"/>
              <a:t> learning rate [0, 1]</a:t>
            </a:r>
            <a:br>
              <a:rPr lang="en-US" sz="3000" dirty="0"/>
            </a:br>
            <a:r>
              <a:rPr lang="en-US" sz="3000" dirty="0"/>
              <a:t>d = network error = Output - Predicted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F915607-63D9-4E30-B2D3-2E396B36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56" y="2212168"/>
            <a:ext cx="4808637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7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109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Symbol</vt:lpstr>
      <vt:lpstr>Wingdings 3</vt:lpstr>
      <vt:lpstr>Ion</vt:lpstr>
      <vt:lpstr>CANCER PREDICTION USING ARTIFICIAL NEURAL NETWORKS </vt:lpstr>
      <vt:lpstr>Introduction 1. Breast Cancer is a 2nd cause of death among women 2.  Medical Professionals can make mistakes in identifying disease 3. Machine Learning/ Artificial Intelligence can substantially improve diagnosis accuracy 4. ANN are widely used in healthcare domain for detecting cancer in earlier stage   </vt:lpstr>
      <vt:lpstr>Dataset  1. Taken from UCI Machine Learning Repository 2. Dimension = 569 x 33 3. Binary labels (diagnosis) Benign(B)/Malignant(M) 4. Features related to tumor </vt:lpstr>
      <vt:lpstr>Data Preparation:  1. Removed the unwanted features  2. Decoded the Binary labels 3. Split data into training(70%) and testing set (30%) 4. Feature Scaling- each feature will have mean = 0, SD = 1 </vt:lpstr>
      <vt:lpstr>Model  Artificial Neural Networks consists of    1.  Input Layer  2.  Hidden Layer  3.  Output Layer    </vt:lpstr>
      <vt:lpstr>Objective function:</vt:lpstr>
      <vt:lpstr>Approach: Network Initialization             a)  Data                      b) Parameters                      c) weights Training              a) Forward Propagation                      b) Backward Propagation                      c) Updating the weights Testing &amp; Evaluation             a) Prediction                      b) Accuracy </vt:lpstr>
      <vt:lpstr>Activation Function</vt:lpstr>
      <vt:lpstr>Widrow-Hoff or Delta Rule for Updating weight   where: h =  learning rate [0, 1] d = network error = Output - Predicted </vt:lpstr>
      <vt:lpstr>Results  Test Accuracy = 95.90% Learning rate = 0.1(Optimal) </vt:lpstr>
      <vt:lpstr>Performance Metrics Precision=[.99, .91] Recall = [.94, .98]  Sensitivity = 0.98 Specificity= 0.94  </vt:lpstr>
      <vt:lpstr>Improvements   Stochastic Gradient Descent   </vt:lpstr>
      <vt:lpstr>SVM – Linear Kernel (C=0.3)</vt:lpstr>
      <vt:lpstr>SVM with Gaussian Kernel C = 0.1, gamma = 0.02</vt:lpstr>
      <vt:lpstr>Performance Metrics</vt:lpstr>
      <vt:lpstr>Conclusion  The development of this technique is promising as intelligent component in medical decision systems.  </vt:lpstr>
      <vt:lpstr>Future Work  Will implement using Deep Learning and with ReLu activation function  Will apply SGD, Adagrad to optimization     </vt:lpstr>
      <vt:lpstr>Question ?</vt:lpstr>
      <vt:lpstr>References  https://www.jyi.org/2017-december/2017/11/30/solving-cancer-the-use-of-artificial-neural-networks-in-cancer-diagnosis-and-treatment  https://archive.ics.uci.edu/ml/datasets/Breast+Cancer+Wisconsin+(Diagnostic)  http://www.extremetech.com/extreme/215170-artificial-neural-networks-are-changing-the-world-what-are-they     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PREDICTION USING ARTIFICIAL NEURAL NETWORKS </dc:title>
  <dc:creator>BHAVANI PRASAD</dc:creator>
  <cp:lastModifiedBy>BHAVANI PRASAD</cp:lastModifiedBy>
  <cp:revision>5</cp:revision>
  <dcterms:created xsi:type="dcterms:W3CDTF">2018-12-14T23:35:12Z</dcterms:created>
  <dcterms:modified xsi:type="dcterms:W3CDTF">2018-12-15T04:04:59Z</dcterms:modified>
</cp:coreProperties>
</file>