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2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5A8F9C-EC55-46E9-BE4E-BA338D8BFFE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72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1203" autoAdjust="0"/>
  </p:normalViewPr>
  <p:slideViewPr>
    <p:cSldViewPr snapToGrid="0">
      <p:cViewPr varScale="1">
        <p:scale>
          <a:sx n="68" d="100"/>
          <a:sy n="68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6C60E-2657-4378-8D97-04B5E2563C05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30312-BB5A-43DB-B5F8-7EB29E42B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45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30312-BB5A-43DB-B5F8-7EB29E42B72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514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30312-BB5A-43DB-B5F8-7EB29E42B72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61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sz="40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Validation</a:t>
            </a:r>
            <a:r>
              <a:rPr lang="en-IN" sz="4000" baseline="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rules verify that the data a user enters in a record meets the standards you specify before the user can save the record.</a:t>
            </a:r>
            <a:endParaRPr lang="en-IN" sz="40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30312-BB5A-43DB-B5F8-7EB29E42B72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823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sz="9600" dirty="0" smtClean="0">
                <a:latin typeface="Script MT Bold" panose="03040602040607080904" pitchFamily="66" charset="0"/>
              </a:rPr>
              <a:t>Using</a:t>
            </a:r>
            <a:r>
              <a:rPr lang="en-IN" sz="9600" baseline="0" dirty="0" smtClean="0">
                <a:latin typeface="Script MT Bold" panose="03040602040607080904" pitchFamily="66" charset="0"/>
              </a:rPr>
              <a:t> an object formula lets you reference merge fields on a master object from a master detail relationship on the detail object.</a:t>
            </a:r>
            <a:endParaRPr lang="en-IN" sz="9600" dirty="0">
              <a:latin typeface="Script MT Bold" panose="030406020406070809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30312-BB5A-43DB-B5F8-7EB29E42B72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484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sz="4000" dirty="0" smtClean="0">
                <a:latin typeface="Arial Black" panose="020B0A04020102020204" pitchFamily="34" charset="0"/>
              </a:rPr>
              <a:t>A report is a list of</a:t>
            </a:r>
            <a:r>
              <a:rPr lang="en-IN" sz="4000" baseline="0" dirty="0" smtClean="0">
                <a:latin typeface="Arial Black" panose="020B0A04020102020204" pitchFamily="34" charset="0"/>
              </a:rPr>
              <a:t> records that meet the criteria you  define.</a:t>
            </a:r>
            <a:endParaRPr lang="en-IN" sz="4000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30312-BB5A-43DB-B5F8-7EB29E42B72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438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 smtClean="0"/>
              <a:t>Dashboard</a:t>
            </a:r>
            <a:r>
              <a:rPr lang="en-IN" baseline="0" dirty="0" smtClean="0"/>
              <a:t> in salesforce are a graphical representation of reports. It shows data from source reports as visual components.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30312-BB5A-43DB-B5F8-7EB29E42B72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81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30312-BB5A-43DB-B5F8-7EB29E42B72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274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30312-BB5A-43DB-B5F8-7EB29E42B72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72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7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7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67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91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40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67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20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36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7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9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2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8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5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46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6210" y="266242"/>
            <a:ext cx="7766936" cy="1646302"/>
          </a:xfrm>
        </p:spPr>
        <p:txBody>
          <a:bodyPr/>
          <a:lstStyle/>
          <a:p>
            <a:pPr algn="ctr"/>
            <a:r>
              <a:rPr lang="en-IN" sz="36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Retail Management Application using </a:t>
            </a:r>
            <a:br>
              <a:rPr lang="en-IN" sz="3600" dirty="0" smtClean="0">
                <a:solidFill>
                  <a:srgbClr val="FF0000"/>
                </a:solidFill>
                <a:latin typeface="Bauhaus 93" panose="04030905020B02020C02" pitchFamily="82" charset="0"/>
              </a:rPr>
            </a:br>
            <a:r>
              <a:rPr lang="en-IN" sz="36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Salesforce</a:t>
            </a:r>
            <a:endParaRPr lang="en-IN" sz="3600" dirty="0">
              <a:solidFill>
                <a:srgbClr val="FF0000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6210" y="1912544"/>
            <a:ext cx="7766936" cy="2993911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dirty="0" smtClean="0">
                <a:solidFill>
                  <a:srgbClr val="00B0F0"/>
                </a:solidFill>
                <a:latin typeface="Script MT Bold" panose="03040602040607080904" pitchFamily="66" charset="0"/>
              </a:rPr>
              <a:t>    Team Lead            :     N. </a:t>
            </a:r>
            <a:r>
              <a:rPr lang="en-IN" sz="2800" dirty="0" err="1" smtClean="0">
                <a:solidFill>
                  <a:srgbClr val="00B0F0"/>
                </a:solidFill>
                <a:latin typeface="Script MT Bold" panose="03040602040607080904" pitchFamily="66" charset="0"/>
              </a:rPr>
              <a:t>Bhavani</a:t>
            </a:r>
            <a:endParaRPr lang="en-IN" sz="2800" dirty="0" smtClean="0">
              <a:solidFill>
                <a:srgbClr val="00B0F0"/>
              </a:solidFill>
              <a:latin typeface="Script MT Bold" panose="03040602040607080904" pitchFamily="66" charset="0"/>
            </a:endParaRPr>
          </a:p>
          <a:p>
            <a:pPr algn="l"/>
            <a:r>
              <a:rPr lang="en-IN" sz="2800" dirty="0" smtClean="0">
                <a:solidFill>
                  <a:srgbClr val="00B0F0"/>
                </a:solidFill>
                <a:latin typeface="Script MT Bold" panose="03040602040607080904" pitchFamily="66" charset="0"/>
              </a:rPr>
              <a:t>          Team Member 1   : K. </a:t>
            </a:r>
            <a:r>
              <a:rPr lang="en-IN" sz="2800" dirty="0" err="1" smtClean="0">
                <a:solidFill>
                  <a:srgbClr val="00B0F0"/>
                </a:solidFill>
                <a:latin typeface="Script MT Bold" panose="03040602040607080904" pitchFamily="66" charset="0"/>
              </a:rPr>
              <a:t>Mutharasi</a:t>
            </a:r>
            <a:endParaRPr lang="en-IN" sz="2800" dirty="0" smtClean="0">
              <a:solidFill>
                <a:srgbClr val="00B0F0"/>
              </a:solidFill>
              <a:latin typeface="Script MT Bold" panose="03040602040607080904" pitchFamily="66" charset="0"/>
            </a:endParaRPr>
          </a:p>
          <a:p>
            <a:pPr algn="l"/>
            <a:r>
              <a:rPr lang="en-IN" sz="2800" dirty="0" smtClean="0">
                <a:solidFill>
                  <a:srgbClr val="00B0F0"/>
                </a:solidFill>
                <a:latin typeface="Script MT Bold" panose="03040602040607080904" pitchFamily="66" charset="0"/>
              </a:rPr>
              <a:t>          Team Member 2    : R. </a:t>
            </a:r>
            <a:r>
              <a:rPr lang="en-IN" sz="2800" dirty="0" err="1" smtClean="0">
                <a:solidFill>
                  <a:srgbClr val="00B0F0"/>
                </a:solidFill>
                <a:latin typeface="Script MT Bold" panose="03040602040607080904" pitchFamily="66" charset="0"/>
              </a:rPr>
              <a:t>Varshini</a:t>
            </a:r>
            <a:r>
              <a:rPr lang="en-IN" sz="2800" dirty="0" smtClean="0">
                <a:solidFill>
                  <a:srgbClr val="00B0F0"/>
                </a:solidFill>
                <a:latin typeface="Script MT Bold" panose="03040602040607080904" pitchFamily="66" charset="0"/>
              </a:rPr>
              <a:t>  </a:t>
            </a:r>
          </a:p>
          <a:p>
            <a:pPr algn="l"/>
            <a:r>
              <a:rPr lang="en-IN" sz="2800" dirty="0" smtClean="0">
                <a:solidFill>
                  <a:srgbClr val="00B0F0"/>
                </a:solidFill>
                <a:latin typeface="Script MT Bold" panose="03040602040607080904" pitchFamily="66" charset="0"/>
              </a:rPr>
              <a:t>          Team Member 3    : K. </a:t>
            </a:r>
            <a:r>
              <a:rPr lang="en-IN" sz="2800" dirty="0" err="1" smtClean="0">
                <a:solidFill>
                  <a:srgbClr val="00B0F0"/>
                </a:solidFill>
                <a:latin typeface="Script MT Bold" panose="03040602040607080904" pitchFamily="66" charset="0"/>
              </a:rPr>
              <a:t>Yamini</a:t>
            </a:r>
            <a:endParaRPr lang="en-IN" sz="2800" dirty="0">
              <a:solidFill>
                <a:srgbClr val="00B0F0"/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04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69517"/>
              </p:ext>
            </p:extLst>
          </p:nvPr>
        </p:nvGraphicFramePr>
        <p:xfrm>
          <a:off x="1014569" y="283335"/>
          <a:ext cx="8128000" cy="701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0"/>
              </a:tblGrid>
              <a:tr h="665503">
                <a:tc>
                  <a:txBody>
                    <a:bodyPr/>
                    <a:lstStyle/>
                    <a:p>
                      <a:r>
                        <a:rPr lang="en-IN" sz="4000" dirty="0" smtClean="0">
                          <a:solidFill>
                            <a:schemeClr val="bg1"/>
                          </a:solidFill>
                          <a:latin typeface="Bauhaus 93" panose="04030905020B02020C02" pitchFamily="82" charset="0"/>
                        </a:rPr>
                        <a:t>            DISPATCH</a:t>
                      </a:r>
                      <a:r>
                        <a:rPr lang="en-IN" sz="4000" baseline="0" dirty="0" smtClean="0">
                          <a:solidFill>
                            <a:schemeClr val="bg1"/>
                          </a:solidFill>
                          <a:latin typeface="Bauhaus 93" panose="04030905020B02020C02" pitchFamily="82" charset="0"/>
                        </a:rPr>
                        <a:t> /TRACKING</a:t>
                      </a:r>
                      <a:endParaRPr lang="en-IN" sz="4000" dirty="0">
                        <a:solidFill>
                          <a:schemeClr val="bg1"/>
                        </a:solidFill>
                        <a:latin typeface="Bauhaus 93" panose="04030905020B02020C02" pitchFamily="8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5" y="1380958"/>
            <a:ext cx="8654603" cy="43115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2885" y="5988676"/>
            <a:ext cx="8448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Bauhaus 93" panose="04030905020B02020C02" pitchFamily="82" charset="0"/>
              </a:rPr>
              <a:t>Dispatched, Excepted date of deliver, Tracking id, Sales order.</a:t>
            </a:r>
            <a:endParaRPr lang="en-IN" sz="28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7341" y="0"/>
            <a:ext cx="6890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002060"/>
                </a:solidFill>
              </a:rPr>
              <a:t>             APPLICATION</a:t>
            </a:r>
            <a:endParaRPr lang="en-IN" sz="40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41" y="1018830"/>
            <a:ext cx="7405352" cy="43458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7341" y="5675605"/>
            <a:ext cx="8090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Arial Black" panose="020B0A04020102020204" pitchFamily="34" charset="0"/>
              </a:rPr>
              <a:t>Apps in salesforce are a group of tabs that help the application function by working together as a unit.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8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5016" y="218942"/>
            <a:ext cx="553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              USER</a:t>
            </a:r>
            <a:endParaRPr lang="en-IN" sz="4000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90" y="1149608"/>
            <a:ext cx="7276567" cy="42299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2830" y="5718220"/>
            <a:ext cx="7524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 user is anyone who logs in to salesforce</a:t>
            </a:r>
            <a:r>
              <a:rPr lang="en-IN" sz="24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. </a:t>
            </a:r>
            <a:endParaRPr lang="en-IN" sz="24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1982" y="386366"/>
            <a:ext cx="5615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       VALIDATION RULES</a:t>
            </a:r>
            <a:endParaRPr lang="en-IN" sz="4000" dirty="0">
              <a:solidFill>
                <a:srgbClr val="FF0000"/>
              </a:solidFill>
              <a:latin typeface="Bauhaus 93" panose="04030905020B02020C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1" y="1596528"/>
            <a:ext cx="7225047" cy="565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7630" y="154348"/>
            <a:ext cx="5743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        CROSS OBJECT</a:t>
            </a:r>
            <a:endParaRPr lang="en-IN" sz="40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71" y="1059182"/>
            <a:ext cx="9633397" cy="565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9257" y="618187"/>
            <a:ext cx="5885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Bauhaus 93" panose="04030905020B02020C02" pitchFamily="82" charset="0"/>
              </a:rPr>
              <a:t>              REPORTS</a:t>
            </a:r>
            <a:endParaRPr lang="en-IN" sz="4000" dirty="0">
              <a:latin typeface="Bauhaus 93" panose="04030905020B02020C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63" y="1326073"/>
            <a:ext cx="9536806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9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5054" y="145036"/>
            <a:ext cx="5911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           DASHBOARDS</a:t>
            </a:r>
            <a:endParaRPr lang="en-IN" sz="4000" dirty="0">
              <a:solidFill>
                <a:srgbClr val="FF0000"/>
              </a:solidFill>
              <a:latin typeface="Bauhaus 93" panose="04030905020B02020C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78" y="1202912"/>
            <a:ext cx="8989453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3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7786" y="618979"/>
            <a:ext cx="748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Script MT Bold" panose="03040602040607080904" pitchFamily="66" charset="0"/>
              </a:rPr>
              <a:t>TRAILHEAD PROFILE</a:t>
            </a:r>
            <a:endParaRPr lang="en-IN" sz="3200" dirty="0">
              <a:solidFill>
                <a:srgbClr val="FF0000"/>
              </a:solidFill>
              <a:latin typeface="Script MT Bold" panose="030406020406070809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6092" y="2124222"/>
            <a:ext cx="75965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Script MT Bold" panose="03040602040607080904" pitchFamily="66" charset="0"/>
              </a:rPr>
              <a:t>    Team leader  – </a:t>
            </a:r>
            <a:r>
              <a:rPr lang="en-IN" sz="3200" dirty="0" smtClean="0">
                <a:solidFill>
                  <a:srgbClr val="00B0F0"/>
                </a:solidFill>
                <a:latin typeface="Script MT Bold" panose="03040602040607080904" pitchFamily="66" charset="0"/>
              </a:rPr>
              <a:t>https://trailblazer.me/id/brajapandi             </a:t>
            </a:r>
          </a:p>
          <a:p>
            <a:r>
              <a:rPr lang="en-IN" sz="3200" dirty="0" smtClean="0">
                <a:latin typeface="Script MT Bold" panose="03040602040607080904" pitchFamily="66" charset="0"/>
              </a:rPr>
              <a:t>   Team Member 1 - </a:t>
            </a:r>
            <a:r>
              <a:rPr lang="en-IN" sz="3200" dirty="0">
                <a:solidFill>
                  <a:srgbClr val="00B0F0"/>
                </a:solidFill>
                <a:latin typeface="Script MT Bold" panose="03040602040607080904" pitchFamily="66" charset="0"/>
              </a:rPr>
              <a:t>https://</a:t>
            </a:r>
            <a:r>
              <a:rPr lang="en-IN" sz="3200" dirty="0" smtClean="0">
                <a:solidFill>
                  <a:srgbClr val="00B0F0"/>
                </a:solidFill>
                <a:latin typeface="Script MT Bold" panose="03040602040607080904" pitchFamily="66" charset="0"/>
              </a:rPr>
              <a:t>trailblazer.me/id/mmutharasi</a:t>
            </a:r>
          </a:p>
          <a:p>
            <a:r>
              <a:rPr lang="en-IN" sz="3200" dirty="0" smtClean="0">
                <a:latin typeface="Script MT Bold" panose="03040602040607080904" pitchFamily="66" charset="0"/>
              </a:rPr>
              <a:t>   Team Member 2- </a:t>
            </a:r>
            <a:r>
              <a:rPr lang="en-IN" sz="3200" dirty="0">
                <a:solidFill>
                  <a:srgbClr val="00B0F0"/>
                </a:solidFill>
                <a:latin typeface="Script MT Bold" panose="03040602040607080904" pitchFamily="66" charset="0"/>
              </a:rPr>
              <a:t>https://</a:t>
            </a:r>
            <a:r>
              <a:rPr lang="en-IN" sz="3200" dirty="0" smtClean="0">
                <a:solidFill>
                  <a:srgbClr val="00B0F0"/>
                </a:solidFill>
                <a:latin typeface="Script MT Bold" panose="03040602040607080904" pitchFamily="66" charset="0"/>
              </a:rPr>
              <a:t>trailblazer.me/id/vvarsini</a:t>
            </a:r>
          </a:p>
          <a:p>
            <a:r>
              <a:rPr lang="en-IN" sz="3200" dirty="0">
                <a:solidFill>
                  <a:srgbClr val="00B0F0"/>
                </a:solidFill>
                <a:latin typeface="Script MT Bold" panose="03040602040607080904" pitchFamily="66" charset="0"/>
              </a:rPr>
              <a:t> </a:t>
            </a:r>
            <a:r>
              <a:rPr lang="en-IN" sz="3200" dirty="0" smtClean="0">
                <a:solidFill>
                  <a:srgbClr val="00B0F0"/>
                </a:solidFill>
                <a:latin typeface="Script MT Bold" panose="03040602040607080904" pitchFamily="66" charset="0"/>
              </a:rPr>
              <a:t>  </a:t>
            </a:r>
            <a:r>
              <a:rPr lang="en-IN" sz="3200" dirty="0" smtClean="0">
                <a:latin typeface="Script MT Bold" panose="03040602040607080904" pitchFamily="66" charset="0"/>
              </a:rPr>
              <a:t>Team Member 3 - </a:t>
            </a:r>
            <a:r>
              <a:rPr lang="en-IN" sz="3200" dirty="0">
                <a:solidFill>
                  <a:srgbClr val="00B0F0"/>
                </a:solidFill>
                <a:latin typeface="Script MT Bold" panose="03040602040607080904" pitchFamily="66" charset="0"/>
              </a:rPr>
              <a:t>https://</a:t>
            </a:r>
            <a:r>
              <a:rPr lang="en-IN" sz="3200" dirty="0" smtClean="0">
                <a:solidFill>
                  <a:srgbClr val="00B0F0"/>
                </a:solidFill>
                <a:latin typeface="Script MT Bold" panose="03040602040607080904" pitchFamily="66" charset="0"/>
              </a:rPr>
              <a:t>trailblazer.me/id/ykalimyuthu2</a:t>
            </a:r>
          </a:p>
          <a:p>
            <a:endParaRPr lang="en-IN" sz="3200" dirty="0" smtClean="0">
              <a:solidFill>
                <a:srgbClr val="00B0F0"/>
              </a:solidFill>
              <a:latin typeface="Script MT Bold" panose="03040602040607080904" pitchFamily="66" charset="0"/>
            </a:endParaRPr>
          </a:p>
          <a:p>
            <a:endParaRPr lang="en-IN" sz="2400" dirty="0"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503"/>
              </p:ext>
            </p:extLst>
          </p:nvPr>
        </p:nvGraphicFramePr>
        <p:xfrm>
          <a:off x="1202006" y="325771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5400" dirty="0" smtClean="0">
                          <a:latin typeface="Bauhaus 93" panose="04030905020B02020C02" pitchFamily="82" charset="0"/>
                        </a:rPr>
                        <a:t>           ADVANTAGES</a:t>
                      </a:r>
                      <a:endParaRPr lang="en-IN" sz="5400" dirty="0">
                        <a:latin typeface="Bauhaus 93" panose="04030905020B02020C02" pitchFamily="8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97282" y="1378633"/>
            <a:ext cx="92846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00B0F0"/>
                </a:solidFill>
                <a:latin typeface="Script MT Bold" panose="03040602040607080904" pitchFamily="66" charset="0"/>
              </a:rPr>
              <a:t>Customer Engagement: </a:t>
            </a:r>
          </a:p>
          <a:p>
            <a:r>
              <a:rPr lang="en-IN" sz="2400" dirty="0">
                <a:latin typeface="Script MT Bold" panose="03040602040607080904" pitchFamily="66" charset="0"/>
              </a:rPr>
              <a:t> </a:t>
            </a:r>
            <a:r>
              <a:rPr lang="en-IN" sz="2400" dirty="0" smtClean="0">
                <a:latin typeface="Script MT Bold" panose="03040602040607080904" pitchFamily="66" charset="0"/>
              </a:rPr>
              <a:t>      Salesforce provides a unified </a:t>
            </a:r>
            <a:r>
              <a:rPr lang="en-IN" sz="2400" dirty="0">
                <a:latin typeface="Script MT Bold" panose="03040602040607080904" pitchFamily="66" charset="0"/>
              </a:rPr>
              <a:t>p</a:t>
            </a:r>
            <a:r>
              <a:rPr lang="en-IN" sz="2400" dirty="0" smtClean="0">
                <a:latin typeface="Script MT Bold" panose="03040602040607080904" pitchFamily="66" charset="0"/>
              </a:rPr>
              <a:t>latform for managing customer interactions, which enables retailers to deliver personalized shopping experiences.</a:t>
            </a:r>
          </a:p>
          <a:p>
            <a:r>
              <a:rPr lang="en-IN" sz="2400" dirty="0" smtClean="0">
                <a:solidFill>
                  <a:srgbClr val="00B0F0"/>
                </a:solidFill>
                <a:latin typeface="Script MT Bold" panose="03040602040607080904" pitchFamily="66" charset="0"/>
              </a:rPr>
              <a:t>Data Management:</a:t>
            </a:r>
          </a:p>
          <a:p>
            <a:r>
              <a:rPr lang="en-IN" sz="2400" dirty="0">
                <a:solidFill>
                  <a:srgbClr val="00B0F0"/>
                </a:solidFill>
                <a:latin typeface="Script MT Bold" panose="03040602040607080904" pitchFamily="66" charset="0"/>
              </a:rPr>
              <a:t> </a:t>
            </a:r>
            <a:r>
              <a:rPr lang="en-IN" sz="2400" dirty="0" smtClean="0">
                <a:solidFill>
                  <a:srgbClr val="00B0F0"/>
                </a:solidFill>
                <a:latin typeface="Script MT Bold" panose="03040602040607080904" pitchFamily="66" charset="0"/>
              </a:rPr>
              <a:t>     </a:t>
            </a:r>
            <a:r>
              <a:rPr lang="en-IN" sz="2400" dirty="0" smtClean="0">
                <a:latin typeface="Script MT Bold" panose="03040602040607080904" pitchFamily="66" charset="0"/>
              </a:rPr>
              <a:t>Salesforce provides a centralized repository for managing computer, product, and sales data.</a:t>
            </a:r>
            <a:endParaRPr lang="en-IN" sz="2400" dirty="0" smtClean="0">
              <a:solidFill>
                <a:srgbClr val="00B0F0"/>
              </a:solidFill>
              <a:latin typeface="Script MT Bold" panose="03040602040607080904" pitchFamily="66" charset="0"/>
            </a:endParaRPr>
          </a:p>
          <a:p>
            <a:r>
              <a:rPr lang="en-IN" sz="2400" dirty="0" smtClean="0">
                <a:solidFill>
                  <a:srgbClr val="00B0F0"/>
                </a:solidFill>
                <a:latin typeface="Script MT Bold" panose="03040602040607080904" pitchFamily="66" charset="0"/>
              </a:rPr>
              <a:t>Inventory Management:</a:t>
            </a:r>
          </a:p>
          <a:p>
            <a:r>
              <a:rPr lang="en-IN" sz="2400" dirty="0">
                <a:solidFill>
                  <a:srgbClr val="00B0F0"/>
                </a:solidFill>
                <a:latin typeface="Script MT Bold" panose="03040602040607080904" pitchFamily="66" charset="0"/>
              </a:rPr>
              <a:t> </a:t>
            </a:r>
            <a:r>
              <a:rPr lang="en-IN" sz="2400" dirty="0" smtClean="0">
                <a:solidFill>
                  <a:srgbClr val="00B0F0"/>
                </a:solidFill>
                <a:latin typeface="Script MT Bold" panose="03040602040607080904" pitchFamily="66" charset="0"/>
              </a:rPr>
              <a:t>     </a:t>
            </a:r>
            <a:r>
              <a:rPr lang="en-IN" sz="2400" dirty="0" smtClean="0">
                <a:latin typeface="Script MT Bold" panose="03040602040607080904" pitchFamily="66" charset="0"/>
              </a:rPr>
              <a:t>Salesforce integrates  with leading e-commerce platforms and point –of-sale (POS)systems, </a:t>
            </a:r>
            <a:r>
              <a:rPr lang="en-IN" sz="2400" dirty="0" err="1" smtClean="0">
                <a:latin typeface="Script MT Bold" panose="03040602040607080904" pitchFamily="66" charset="0"/>
              </a:rPr>
              <a:t>makint</a:t>
            </a:r>
            <a:r>
              <a:rPr lang="en-IN" sz="2400" dirty="0" smtClean="0">
                <a:latin typeface="Script MT Bold" panose="03040602040607080904" pitchFamily="66" charset="0"/>
              </a:rPr>
              <a:t> it easy for retailers to manage their inventory and ensure that products are always in stock.</a:t>
            </a:r>
          </a:p>
          <a:p>
            <a:endParaRPr lang="en-IN" sz="2400" dirty="0">
              <a:solidFill>
                <a:srgbClr val="00B0F0"/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685186"/>
              </p:ext>
            </p:extLst>
          </p:nvPr>
        </p:nvGraphicFramePr>
        <p:xfrm>
          <a:off x="1778781" y="578989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C00000"/>
                          </a:solidFill>
                          <a:latin typeface="Britannic Bold" panose="020B0903060703020204" pitchFamily="34" charset="0"/>
                        </a:rPr>
                        <a:t>                              </a:t>
                      </a:r>
                      <a:r>
                        <a:rPr lang="en-IN" sz="4000" baseline="0" dirty="0" smtClean="0">
                          <a:solidFill>
                            <a:srgbClr val="C00000"/>
                          </a:solidFill>
                          <a:latin typeface="Britannic Bold" panose="020B0903060703020204" pitchFamily="34" charset="0"/>
                        </a:rPr>
                        <a:t>DISADVANTAGES</a:t>
                      </a:r>
                      <a:endParaRPr lang="en-IN" dirty="0">
                        <a:solidFill>
                          <a:srgbClr val="C00000"/>
                        </a:solidFill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16258" y="2194560"/>
            <a:ext cx="82155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Script MT Bold" panose="03040602040607080904" pitchFamily="66" charset="0"/>
              </a:rPr>
              <a:t>Requires More Marketing Costs.</a:t>
            </a:r>
          </a:p>
          <a:p>
            <a:endParaRPr lang="en-IN" sz="4000" dirty="0" smtClean="0">
              <a:latin typeface="Script MT Bold" panose="03040602040607080904" pitchFamily="66" charset="0"/>
            </a:endParaRPr>
          </a:p>
          <a:p>
            <a:r>
              <a:rPr lang="en-IN" sz="4000" dirty="0" smtClean="0">
                <a:latin typeface="Script MT Bold" panose="03040602040607080904" pitchFamily="66" charset="0"/>
              </a:rPr>
              <a:t>Good Selling Skill Is Required.</a:t>
            </a:r>
          </a:p>
          <a:p>
            <a:endParaRPr lang="en-IN" sz="4000" dirty="0">
              <a:latin typeface="Script MT Bold" panose="03040602040607080904" pitchFamily="66" charset="0"/>
            </a:endParaRPr>
          </a:p>
          <a:p>
            <a:r>
              <a:rPr lang="en-IN" sz="4000" dirty="0" smtClean="0">
                <a:latin typeface="Script MT Bold" panose="03040602040607080904" pitchFamily="66" charset="0"/>
              </a:rPr>
              <a:t>High Competition</a:t>
            </a:r>
          </a:p>
          <a:p>
            <a:endParaRPr lang="en-IN" sz="4000" dirty="0">
              <a:latin typeface="Script MT Bold" panose="03040602040607080904" pitchFamily="66" charset="0"/>
            </a:endParaRPr>
          </a:p>
          <a:p>
            <a:r>
              <a:rPr lang="en-IN" sz="4000" dirty="0" smtClean="0">
                <a:latin typeface="Script MT Bold" panose="03040602040607080904" pitchFamily="66" charset="0"/>
              </a:rPr>
              <a:t>No Benefit Of Bulk Buying</a:t>
            </a:r>
            <a:endParaRPr lang="en-IN" sz="4000" dirty="0"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6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Over View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749" y="1280754"/>
            <a:ext cx="8968942" cy="6040191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/>
                </a:solidFill>
                <a:latin typeface="Script MT Bold" panose="03040602040607080904" pitchFamily="66" charset="0"/>
              </a:rPr>
              <a:t>Sales force management is the </a:t>
            </a:r>
            <a:r>
              <a:rPr lang="en-IN" sz="2800" dirty="0" smtClean="0">
                <a:solidFill>
                  <a:srgbClr val="0070C0"/>
                </a:solidFill>
                <a:latin typeface="Script MT Bold" panose="03040602040607080904" pitchFamily="66" charset="0"/>
              </a:rPr>
              <a:t>Soul of the company </a:t>
            </a:r>
            <a:r>
              <a:rPr lang="en-IN" sz="2800" dirty="0" smtClean="0">
                <a:solidFill>
                  <a:schemeClr val="tx1"/>
                </a:solidFill>
                <a:latin typeface="Script MT Bold" panose="03040602040607080904" pitchFamily="66" charset="0"/>
              </a:rPr>
              <a:t>Establishing a world recognize brand does not only required marketing and advertise efforts, but it also required the sales representatives are in simple words </a:t>
            </a:r>
            <a:r>
              <a:rPr lang="en-IN" sz="2800" dirty="0" smtClean="0">
                <a:solidFill>
                  <a:srgbClr val="FFFF00"/>
                </a:solidFill>
                <a:latin typeface="Script MT Bold" panose="03040602040607080904" pitchFamily="66" charset="0"/>
              </a:rPr>
              <a:t>sales force </a:t>
            </a:r>
            <a:r>
              <a:rPr lang="en-IN" sz="2800" dirty="0" smtClean="0">
                <a:solidFill>
                  <a:schemeClr val="tx1"/>
                </a:solidFill>
                <a:latin typeface="Script MT Bold" panose="03040602040607080904" pitchFamily="66" charset="0"/>
              </a:rPr>
              <a:t>along with all other promotional activities.</a:t>
            </a:r>
          </a:p>
          <a:p>
            <a:r>
              <a:rPr lang="en-IN" sz="2800" dirty="0" smtClean="0">
                <a:solidFill>
                  <a:schemeClr val="tx1"/>
                </a:solidFill>
                <a:latin typeface="Script MT Bold" panose="03040602040607080904" pitchFamily="66" charset="0"/>
              </a:rPr>
              <a:t>Sales Force- Division of a business</a:t>
            </a:r>
            <a:r>
              <a:rPr lang="en-IN" sz="2800" dirty="0" smtClean="0">
                <a:solidFill>
                  <a:srgbClr val="FFFF00"/>
                </a:solidFill>
                <a:latin typeface="Script MT Bold" panose="03040602040607080904" pitchFamily="66" charset="0"/>
              </a:rPr>
              <a:t> Responsible </a:t>
            </a:r>
            <a:r>
              <a:rPr lang="en-IN" sz="2800" dirty="0" smtClean="0">
                <a:solidFill>
                  <a:schemeClr val="tx1"/>
                </a:solidFill>
                <a:latin typeface="Script MT Bold" panose="03040602040607080904" pitchFamily="66" charset="0"/>
              </a:rPr>
              <a:t>for </a:t>
            </a:r>
            <a:r>
              <a:rPr lang="en-IN" sz="2800" dirty="0" smtClean="0">
                <a:solidFill>
                  <a:srgbClr val="002060"/>
                </a:solidFill>
                <a:latin typeface="Script MT Bold" panose="03040602040607080904" pitchFamily="66" charset="0"/>
              </a:rPr>
              <a:t>Selling products</a:t>
            </a:r>
            <a:r>
              <a:rPr lang="en-IN" sz="2800" dirty="0" smtClean="0">
                <a:solidFill>
                  <a:schemeClr val="tx1"/>
                </a:solidFill>
                <a:latin typeface="Script MT Bold" panose="03040602040607080904" pitchFamily="66" charset="0"/>
              </a:rPr>
              <a:t> or services.</a:t>
            </a:r>
          </a:p>
          <a:p>
            <a:r>
              <a:rPr lang="en-IN" sz="2800" dirty="0" smtClean="0">
                <a:solidFill>
                  <a:schemeClr val="tx1"/>
                </a:solidFill>
                <a:latin typeface="Script MT Bold" panose="03040602040607080904" pitchFamily="66" charset="0"/>
              </a:rPr>
              <a:t>Sales force is </a:t>
            </a:r>
            <a:r>
              <a:rPr lang="en-IN" sz="2800" dirty="0" smtClean="0">
                <a:solidFill>
                  <a:srgbClr val="FF3399"/>
                </a:solidFill>
                <a:latin typeface="Script MT Bold" panose="03040602040607080904" pitchFamily="66" charset="0"/>
              </a:rPr>
              <a:t>Linking </a:t>
            </a:r>
            <a:r>
              <a:rPr lang="en-IN" sz="2800" dirty="0" smtClean="0">
                <a:solidFill>
                  <a:schemeClr val="tx1"/>
                </a:solidFill>
                <a:latin typeface="Script MT Bold" panose="03040602040607080904" pitchFamily="66" charset="0"/>
              </a:rPr>
              <a:t>between </a:t>
            </a:r>
            <a:r>
              <a:rPr lang="en-IN" sz="2800" dirty="0" smtClean="0">
                <a:solidFill>
                  <a:srgbClr val="00B050"/>
                </a:solidFill>
                <a:latin typeface="Script MT Bold" panose="03040602040607080904" pitchFamily="66" charset="0"/>
              </a:rPr>
              <a:t>Companies </a:t>
            </a:r>
            <a:r>
              <a:rPr lang="en-IN" sz="2800" dirty="0" smtClean="0">
                <a:solidFill>
                  <a:schemeClr val="tx1"/>
                </a:solidFill>
                <a:latin typeface="Script MT Bold" panose="03040602040607080904" pitchFamily="66" charset="0"/>
              </a:rPr>
              <a:t>and </a:t>
            </a:r>
            <a:r>
              <a:rPr lang="en-IN" sz="2800" dirty="0" smtClean="0">
                <a:solidFill>
                  <a:srgbClr val="C00000"/>
                </a:solidFill>
                <a:latin typeface="Script MT Bold" panose="03040602040607080904" pitchFamily="66" charset="0"/>
              </a:rPr>
              <a:t>Customer. </a:t>
            </a:r>
            <a:r>
              <a:rPr lang="en-IN" sz="2800" dirty="0" smtClean="0">
                <a:solidFill>
                  <a:schemeClr val="tx1"/>
                </a:solidFill>
                <a:latin typeface="Script MT Bold" panose="03040602040607080904" pitchFamily="66" charset="0"/>
              </a:rPr>
              <a:t>Therefore, companies have to be careful in designing and structuring salesforce.</a:t>
            </a:r>
            <a:endParaRPr lang="en-IN" sz="2800" dirty="0" smtClean="0">
              <a:solidFill>
                <a:srgbClr val="C00000"/>
              </a:solidFill>
              <a:latin typeface="Script MT Bold" panose="03040602040607080904" pitchFamily="66" charset="0"/>
            </a:endParaRPr>
          </a:p>
          <a:p>
            <a:endParaRPr lang="en-IN" sz="2800" dirty="0" smtClean="0">
              <a:solidFill>
                <a:srgbClr val="C00000"/>
              </a:solidFill>
              <a:latin typeface="Script MT Bold" panose="03040602040607080904" pitchFamily="66" charset="0"/>
            </a:endParaRPr>
          </a:p>
          <a:p>
            <a:endParaRPr lang="en-IN" sz="2800" dirty="0" smtClean="0">
              <a:solidFill>
                <a:schemeClr val="tx1"/>
              </a:solidFill>
              <a:latin typeface="Script MT Bold" panose="03040602040607080904" pitchFamily="66" charset="0"/>
            </a:endParaRPr>
          </a:p>
          <a:p>
            <a:endParaRPr lang="en-IN" sz="2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701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26301"/>
              </p:ext>
            </p:extLst>
          </p:nvPr>
        </p:nvGraphicFramePr>
        <p:xfrm>
          <a:off x="1563077" y="311702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3600" dirty="0" smtClean="0"/>
                        <a:t>                    </a:t>
                      </a:r>
                      <a:r>
                        <a:rPr lang="en-IN" sz="3600" dirty="0" smtClean="0">
                          <a:latin typeface="Britannic Bold" panose="020B0903060703020204" pitchFamily="34" charset="0"/>
                        </a:rPr>
                        <a:t>APPLICATION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16259" y="1533538"/>
            <a:ext cx="78216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Script MT Bold" panose="03040602040607080904" pitchFamily="66" charset="0"/>
              </a:rPr>
              <a:t>     Retailing encompasses the business activities involved In selling goods and services to consumers for their personal, family, or household etc.</a:t>
            </a:r>
          </a:p>
          <a:p>
            <a:r>
              <a:rPr lang="en-IN" sz="2800" dirty="0" smtClean="0">
                <a:latin typeface="Script MT Bold" panose="03040602040607080904" pitchFamily="66" charset="0"/>
              </a:rPr>
              <a:t> </a:t>
            </a:r>
          </a:p>
          <a:p>
            <a:r>
              <a:rPr lang="en-IN" sz="2800" dirty="0" smtClean="0">
                <a:latin typeface="Script MT Bold" panose="03040602040607080904" pitchFamily="66" charset="0"/>
              </a:rPr>
              <a:t>     A CRM product owner has requested  create two applications, one is a sales app for sales reps to uses this application and store customers data, and the second application is a service reps/agents to provide support  to customers in dealing cases.</a:t>
            </a:r>
          </a:p>
          <a:p>
            <a:r>
              <a:rPr lang="en-IN" sz="2800" dirty="0" smtClean="0">
                <a:latin typeface="Script MT Bold" panose="03040602040607080904" pitchFamily="66" charset="0"/>
              </a:rPr>
              <a:t> </a:t>
            </a:r>
          </a:p>
          <a:p>
            <a:r>
              <a:rPr lang="en-IN" sz="2800" dirty="0" smtClean="0">
                <a:latin typeface="Script MT Bold" panose="03040602040607080904" pitchFamily="66" charset="0"/>
              </a:rPr>
              <a:t>     To generate business on top of the customers</a:t>
            </a:r>
            <a:r>
              <a:rPr lang="en-IN" sz="2400" dirty="0" smtClean="0">
                <a:latin typeface="Script MT Bold" panose="03040602040607080904" pitchFamily="66" charset="0"/>
              </a:rPr>
              <a:t>.</a:t>
            </a:r>
            <a:endParaRPr lang="en-IN" sz="2400" dirty="0"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8554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349998"/>
              </p:ext>
            </p:extLst>
          </p:nvPr>
        </p:nvGraphicFramePr>
        <p:xfrm>
          <a:off x="2032000" y="719666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4000" dirty="0" smtClean="0">
                          <a:solidFill>
                            <a:schemeClr val="tx1"/>
                          </a:solidFill>
                        </a:rPr>
                        <a:t>               CONCLUSION 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86597" y="2461846"/>
            <a:ext cx="85953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</a:t>
            </a:r>
            <a:r>
              <a:rPr lang="en-IN" sz="2800" dirty="0" smtClean="0"/>
              <a:t>    </a:t>
            </a:r>
            <a:r>
              <a:rPr lang="en-IN" sz="2800" dirty="0" smtClean="0">
                <a:latin typeface="Script MT Bold" panose="03040602040607080904" pitchFamily="66" charset="0"/>
              </a:rPr>
              <a:t>In conclusion, Salesforce is a powerful platform that can helps retailers meet the demands of the rapidly changing retail </a:t>
            </a:r>
            <a:r>
              <a:rPr lang="en-IN" sz="2800" dirty="0" err="1" smtClean="0">
                <a:latin typeface="Script MT Bold" panose="03040602040607080904" pitchFamily="66" charset="0"/>
              </a:rPr>
              <a:t>landscap</a:t>
            </a:r>
            <a:r>
              <a:rPr lang="en-IN" sz="2800" dirty="0" smtClean="0">
                <a:latin typeface="Script MT Bold" panose="03040602040607080904" pitchFamily="66" charset="0"/>
              </a:rPr>
              <a:t>.</a:t>
            </a:r>
          </a:p>
          <a:p>
            <a:r>
              <a:rPr lang="en-IN" sz="2800" dirty="0">
                <a:latin typeface="Script MT Bold" panose="03040602040607080904" pitchFamily="66" charset="0"/>
              </a:rPr>
              <a:t> </a:t>
            </a:r>
            <a:r>
              <a:rPr lang="en-IN" sz="2800" dirty="0" smtClean="0">
                <a:latin typeface="Script MT Bold" panose="03040602040607080904" pitchFamily="66" charset="0"/>
              </a:rPr>
              <a:t>    With its advanced customer engagement, data management, inventory management, </a:t>
            </a:r>
            <a:r>
              <a:rPr lang="en-IN" sz="2800" dirty="0" err="1" smtClean="0">
                <a:latin typeface="Script MT Bold" panose="03040602040607080904" pitchFamily="66" charset="0"/>
              </a:rPr>
              <a:t>onmichannel</a:t>
            </a:r>
            <a:r>
              <a:rPr lang="en-IN" sz="2800" dirty="0" smtClean="0">
                <a:latin typeface="Script MT Bold" panose="03040602040607080904" pitchFamily="66" charset="0"/>
              </a:rPr>
              <a:t> experience, and collaboration capabilities, salesforce is a must-have for any retail </a:t>
            </a:r>
            <a:r>
              <a:rPr lang="en-IN" sz="2800" dirty="0" err="1" smtClean="0">
                <a:latin typeface="Script MT Bold" panose="03040602040607080904" pitchFamily="66" charset="0"/>
              </a:rPr>
              <a:t>businessf</a:t>
            </a:r>
            <a:r>
              <a:rPr lang="en-IN" sz="2800" dirty="0" smtClean="0">
                <a:latin typeface="Script MT Bold" panose="03040602040607080904" pitchFamily="66" charset="0"/>
              </a:rPr>
              <a:t> looking to stay ahead of the competition.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557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539903"/>
              </p:ext>
            </p:extLst>
          </p:nvPr>
        </p:nvGraphicFramePr>
        <p:xfrm>
          <a:off x="2032000" y="719666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3600" dirty="0" smtClean="0">
                          <a:latin typeface="Britannic Bold" panose="020B0903060703020204" pitchFamily="34" charset="0"/>
                        </a:rPr>
                        <a:t>                 FUTURE SCOPE</a:t>
                      </a:r>
                      <a:endParaRPr lang="en-IN" sz="3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3207" y="2025747"/>
            <a:ext cx="85812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Script MT Bold" panose="03040602040607080904" pitchFamily="66" charset="0"/>
              </a:rPr>
              <a:t>     As the demand for any salesforce </a:t>
            </a:r>
            <a:r>
              <a:rPr lang="en-IN" sz="3600" dirty="0" err="1" smtClean="0">
                <a:latin typeface="Script MT Bold" panose="03040602040607080904" pitchFamily="66" charset="0"/>
              </a:rPr>
              <a:t>jobrole</a:t>
            </a:r>
            <a:r>
              <a:rPr lang="en-IN" sz="3600" dirty="0" smtClean="0">
                <a:latin typeface="Script MT Bold" panose="03040602040607080904" pitchFamily="66" charset="0"/>
              </a:rPr>
              <a:t> is high, a certification equips you with specialized salesforce requirements.</a:t>
            </a:r>
          </a:p>
          <a:p>
            <a:endParaRPr lang="en-IN" sz="3600" dirty="0" smtClean="0">
              <a:latin typeface="Script MT Bold" panose="03040602040607080904" pitchFamily="66" charset="0"/>
            </a:endParaRPr>
          </a:p>
          <a:p>
            <a:r>
              <a:rPr lang="en-IN" sz="3600" dirty="0" smtClean="0">
                <a:latin typeface="Script MT Bold" panose="03040602040607080904" pitchFamily="66" charset="0"/>
              </a:rPr>
              <a:t>     The right salesforce training props you ahead in a niche area where the scope for carrier growth and salary is sky-high.</a:t>
            </a:r>
            <a:endParaRPr lang="en-IN" sz="3600" dirty="0"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1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701004"/>
              </p:ext>
            </p:extLst>
          </p:nvPr>
        </p:nvGraphicFramePr>
        <p:xfrm>
          <a:off x="1040327" y="796939"/>
          <a:ext cx="8128000" cy="6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697010"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solidFill>
                            <a:schemeClr val="tx1"/>
                          </a:solidFill>
                        </a:rPr>
                        <a:t>     Purpose:</a:t>
                      </a:r>
                      <a:endParaRPr lang="en-IN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33341" y="3657600"/>
            <a:ext cx="605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Script MT Bold" panose="03040602040607080904" pitchFamily="66" charset="0"/>
              </a:rPr>
              <a:t>2. Time spent developing new accounts or</a:t>
            </a:r>
            <a:endParaRPr lang="en-IN" sz="2400" dirty="0">
              <a:latin typeface="Script MT Bold" panose="030406020406070809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3341" y="4662153"/>
            <a:ext cx="524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Script MT Bold" panose="03040602040607080904" pitchFamily="66" charset="0"/>
              </a:rPr>
              <a:t>3. Time spent introducing new products.</a:t>
            </a:r>
            <a:endParaRPr lang="en-IN" sz="2400" dirty="0">
              <a:latin typeface="Script MT Bold" panose="030406020406070809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1236372" y="2924491"/>
            <a:ext cx="4049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Script MT Bold" panose="03040602040607080904" pitchFamily="66" charset="0"/>
              </a:rPr>
              <a:t>1. Increasing profit</a:t>
            </a:r>
            <a:endParaRPr lang="en-IN" sz="2400" dirty="0"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863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31122"/>
              </p:ext>
            </p:extLst>
          </p:nvPr>
        </p:nvGraphicFramePr>
        <p:xfrm>
          <a:off x="947798" y="204510"/>
          <a:ext cx="8128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446562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PROBLEM</a:t>
                      </a:r>
                      <a:r>
                        <a:rPr lang="en-IN" sz="2800" baseline="0" dirty="0" smtClean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 DEFINITION AND DSIGN THINKING </a:t>
                      </a:r>
                      <a:endParaRPr lang="en-IN" sz="28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" y="1416676"/>
            <a:ext cx="9488703" cy="57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2192" y="132157"/>
            <a:ext cx="4984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BRAIN STORM</a:t>
            </a:r>
            <a:endParaRPr lang="en-IN" sz="4400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8693" y="205270"/>
            <a:ext cx="4095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MAP</a:t>
            </a:r>
            <a:endParaRPr lang="en-IN" sz="4000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1" y="1350244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4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2294" y="103031"/>
            <a:ext cx="613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BRAIN STORM</a:t>
            </a: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53" y="1202912"/>
            <a:ext cx="9388699" cy="565508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29201"/>
              </p:ext>
            </p:extLst>
          </p:nvPr>
        </p:nvGraphicFramePr>
        <p:xfrm>
          <a:off x="2053465" y="109877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                                </a:t>
                      </a:r>
                      <a:r>
                        <a:rPr lang="en-IN" sz="4000" dirty="0" smtClean="0">
                          <a:solidFill>
                            <a:schemeClr val="tx1"/>
                          </a:solidFill>
                        </a:rPr>
                        <a:t>BRAIN</a:t>
                      </a:r>
                      <a:r>
                        <a:rPr lang="en-IN" sz="4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4000" dirty="0" smtClean="0">
                          <a:solidFill>
                            <a:schemeClr val="tx1"/>
                          </a:solidFill>
                        </a:rPr>
                        <a:t>STROM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4904" y="103824"/>
            <a:ext cx="530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         RESULT</a:t>
            </a:r>
            <a:endParaRPr lang="en-IN" sz="4000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56302"/>
              </p:ext>
            </p:extLst>
          </p:nvPr>
        </p:nvGraphicFramePr>
        <p:xfrm>
          <a:off x="618979" y="1153551"/>
          <a:ext cx="10522633" cy="537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421"/>
                <a:gridCol w="3952200"/>
                <a:gridCol w="2912012"/>
              </a:tblGrid>
              <a:tr h="775205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Object</a:t>
                      </a:r>
                      <a:r>
                        <a:rPr lang="en-IN" sz="2800" baseline="0" dirty="0" smtClean="0"/>
                        <a:t> Name</a:t>
                      </a:r>
                      <a:endParaRPr lang="en-IN" sz="2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3200" dirty="0" smtClean="0"/>
                        <a:t>              Field in the object</a:t>
                      </a:r>
                      <a:endParaRPr lang="en-IN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21987">
                <a:tc rowSpan="2">
                  <a:txBody>
                    <a:bodyPr/>
                    <a:lstStyle/>
                    <a:p>
                      <a:r>
                        <a:rPr lang="en-IN" sz="2800" dirty="0" smtClean="0">
                          <a:solidFill>
                            <a:srgbClr val="FF3399"/>
                          </a:solidFill>
                          <a:latin typeface="Script MT Bold" panose="03040602040607080904" pitchFamily="66" charset="0"/>
                        </a:rPr>
                        <a:t>1.</a:t>
                      </a:r>
                      <a:r>
                        <a:rPr lang="en-IN" sz="2800" baseline="0" dirty="0" smtClean="0">
                          <a:solidFill>
                            <a:srgbClr val="FF3399"/>
                          </a:solidFill>
                          <a:latin typeface="Script MT Bold" panose="03040602040607080904" pitchFamily="66" charset="0"/>
                        </a:rPr>
                        <a:t> Display/tracking</a:t>
                      </a:r>
                      <a:endParaRPr lang="en-IN" sz="2800" dirty="0">
                        <a:solidFill>
                          <a:srgbClr val="FF3399"/>
                        </a:solidFill>
                        <a:latin typeface="Script MT Bold" panose="030406020406070809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rgbClr val="002060"/>
                          </a:solidFill>
                          <a:latin typeface="Algerian" panose="04020705040A02060702" pitchFamily="82" charset="0"/>
                        </a:rPr>
                        <a:t>FIELD</a:t>
                      </a:r>
                      <a:r>
                        <a:rPr lang="en-IN" sz="2400" baseline="0" dirty="0" smtClean="0">
                          <a:solidFill>
                            <a:srgbClr val="002060"/>
                          </a:solidFill>
                          <a:latin typeface="Algerian" panose="04020705040A02060702" pitchFamily="82" charset="0"/>
                        </a:rPr>
                        <a:t> LABLE</a:t>
                      </a:r>
                      <a:endParaRPr lang="en-IN" sz="2400" dirty="0">
                        <a:solidFill>
                          <a:srgbClr val="002060"/>
                        </a:solidFill>
                        <a:latin typeface="Algerian" panose="04020705040A020607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DATA TYPE</a:t>
                      </a:r>
                      <a:endParaRPr lang="en-IN" sz="2400" dirty="0">
                        <a:solidFill>
                          <a:srgbClr val="FF0000"/>
                        </a:solidFill>
                        <a:latin typeface="Algerian" panose="04020705040A02060702" pitchFamily="82" charset="0"/>
                      </a:endParaRPr>
                    </a:p>
                  </a:txBody>
                  <a:tcPr/>
                </a:tc>
              </a:tr>
              <a:tr h="52198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aseline="0" dirty="0" smtClean="0">
                          <a:latin typeface="Script MT Bold" panose="03040602040607080904" pitchFamily="66" charset="0"/>
                        </a:rPr>
                        <a:t>   </a:t>
                      </a:r>
                      <a:r>
                        <a:rPr lang="en-IN" sz="2400" baseline="0" dirty="0" smtClean="0">
                          <a:solidFill>
                            <a:srgbClr val="00B0F0"/>
                          </a:solidFill>
                          <a:latin typeface="Script MT Bold" panose="03040602040607080904" pitchFamily="66" charset="0"/>
                        </a:rPr>
                        <a:t>Display/trackin</a:t>
                      </a:r>
                      <a:r>
                        <a:rPr lang="en-IN" sz="1800" baseline="0" dirty="0" smtClean="0">
                          <a:solidFill>
                            <a:srgbClr val="00B0F0"/>
                          </a:solidFill>
                          <a:latin typeface="Script MT Bold" panose="03040602040607080904" pitchFamily="66" charset="0"/>
                        </a:rPr>
                        <a:t>g</a:t>
                      </a:r>
                      <a:endParaRPr lang="en-IN" sz="1800" dirty="0">
                        <a:solidFill>
                          <a:srgbClr val="00B0F0"/>
                        </a:solidFill>
                        <a:latin typeface="Script MT Bold" panose="030406020406070809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aseline="0" dirty="0" smtClean="0">
                          <a:latin typeface="Script MT Bold" panose="03040602040607080904" pitchFamily="66" charset="0"/>
                        </a:rPr>
                        <a:t>     </a:t>
                      </a:r>
                      <a:r>
                        <a:rPr lang="en-IN" sz="2400" baseline="0" dirty="0" smtClean="0">
                          <a:solidFill>
                            <a:srgbClr val="C00000"/>
                          </a:solidFill>
                          <a:latin typeface="Script MT Bold" panose="03040602040607080904" pitchFamily="66" charset="0"/>
                        </a:rPr>
                        <a:t>Text</a:t>
                      </a:r>
                      <a:endParaRPr lang="en-IN" sz="2400" dirty="0">
                        <a:solidFill>
                          <a:srgbClr val="C00000"/>
                        </a:solidFill>
                        <a:latin typeface="Script MT Bold" panose="03040602040607080904" pitchFamily="66" charset="0"/>
                      </a:endParaRPr>
                    </a:p>
                  </a:txBody>
                  <a:tcPr/>
                </a:tc>
              </a:tr>
              <a:tr h="521987">
                <a:tc rowSpan="2">
                  <a:txBody>
                    <a:bodyPr/>
                    <a:lstStyle/>
                    <a:p>
                      <a:r>
                        <a:rPr lang="en-IN" sz="2800" dirty="0" smtClean="0">
                          <a:solidFill>
                            <a:srgbClr val="FF3399"/>
                          </a:solidFill>
                          <a:latin typeface="Script MT Bold" panose="03040602040607080904" pitchFamily="66" charset="0"/>
                        </a:rPr>
                        <a:t>2.</a:t>
                      </a:r>
                      <a:r>
                        <a:rPr lang="en-IN" sz="2800" baseline="0" dirty="0" smtClean="0">
                          <a:solidFill>
                            <a:srgbClr val="FF3399"/>
                          </a:solidFill>
                          <a:latin typeface="Script MT Bold" panose="03040602040607080904" pitchFamily="66" charset="0"/>
                        </a:rPr>
                        <a:t> Dispatch/tracking</a:t>
                      </a:r>
                      <a:endParaRPr lang="en-IN" sz="2800" dirty="0">
                        <a:solidFill>
                          <a:srgbClr val="FF3399"/>
                        </a:solidFill>
                        <a:latin typeface="Script MT Bold" panose="030406020406070809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rgbClr val="002060"/>
                          </a:solidFill>
                          <a:latin typeface="Algerian" panose="04020705040A02060702" pitchFamily="82" charset="0"/>
                        </a:rPr>
                        <a:t>FIELD</a:t>
                      </a:r>
                      <a:r>
                        <a:rPr lang="en-IN" sz="2400" baseline="0" dirty="0" smtClean="0">
                          <a:solidFill>
                            <a:srgbClr val="002060"/>
                          </a:solidFill>
                          <a:latin typeface="Algerian" panose="04020705040A02060702" pitchFamily="82" charset="0"/>
                        </a:rPr>
                        <a:t> LABLE</a:t>
                      </a:r>
                      <a:endParaRPr lang="en-IN" sz="2400" dirty="0">
                        <a:solidFill>
                          <a:srgbClr val="002060"/>
                        </a:solidFill>
                        <a:latin typeface="Algerian" panose="04020705040A020607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DATA TYPE</a:t>
                      </a:r>
                      <a:endParaRPr lang="en-IN" sz="2400" dirty="0">
                        <a:solidFill>
                          <a:srgbClr val="FF0000"/>
                        </a:solidFill>
                        <a:latin typeface="Algerian" panose="04020705040A02060702" pitchFamily="82" charset="0"/>
                      </a:endParaRPr>
                    </a:p>
                  </a:txBody>
                  <a:tcPr/>
                </a:tc>
              </a:tr>
              <a:tr h="52716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aseline="0" dirty="0" smtClean="0">
                          <a:latin typeface="Script MT Bold" panose="03040602040607080904" pitchFamily="66" charset="0"/>
                        </a:rPr>
                        <a:t>   </a:t>
                      </a:r>
                      <a:r>
                        <a:rPr lang="en-IN" sz="2400" baseline="0" dirty="0" smtClean="0">
                          <a:solidFill>
                            <a:srgbClr val="00B0F0"/>
                          </a:solidFill>
                          <a:latin typeface="Script MT Bold" panose="03040602040607080904" pitchFamily="66" charset="0"/>
                        </a:rPr>
                        <a:t>Dispatch/tracking</a:t>
                      </a:r>
                      <a:endParaRPr lang="en-IN" sz="2400" dirty="0">
                        <a:solidFill>
                          <a:srgbClr val="00B0F0"/>
                        </a:solidFill>
                        <a:latin typeface="Script MT Bold" panose="030406020406070809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rgbClr val="C00000"/>
                          </a:solidFill>
                          <a:latin typeface="Script MT Bold" panose="03040602040607080904" pitchFamily="66" charset="0"/>
                        </a:rPr>
                        <a:t>     Text</a:t>
                      </a:r>
                      <a:endParaRPr lang="en-IN" sz="2400" dirty="0">
                        <a:solidFill>
                          <a:srgbClr val="C00000"/>
                        </a:solidFill>
                        <a:latin typeface="Script MT Bold" panose="03040602040607080904" pitchFamily="66" charset="0"/>
                      </a:endParaRPr>
                    </a:p>
                  </a:txBody>
                  <a:tcPr/>
                </a:tc>
              </a:tr>
              <a:tr h="536053">
                <a:tc rowSpan="2">
                  <a:txBody>
                    <a:bodyPr/>
                    <a:lstStyle/>
                    <a:p>
                      <a:r>
                        <a:rPr lang="en-IN" sz="2800" dirty="0" smtClean="0">
                          <a:solidFill>
                            <a:srgbClr val="FF3399"/>
                          </a:solidFill>
                          <a:latin typeface="Script MT Bold" panose="03040602040607080904" pitchFamily="66" charset="0"/>
                        </a:rPr>
                        <a:t>3. User</a:t>
                      </a:r>
                      <a:endParaRPr lang="en-IN" sz="2800" dirty="0">
                        <a:solidFill>
                          <a:srgbClr val="FF3399"/>
                        </a:solidFill>
                        <a:latin typeface="Script MT Bold" panose="030406020406070809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>
                          <a:solidFill>
                            <a:srgbClr val="002060"/>
                          </a:solidFill>
                          <a:latin typeface="Algerian" panose="04020705040A02060702" pitchFamily="82" charset="0"/>
                        </a:rPr>
                        <a:t>FIELD</a:t>
                      </a:r>
                      <a:r>
                        <a:rPr lang="en-IN" sz="2400" baseline="0" dirty="0" smtClean="0">
                          <a:solidFill>
                            <a:srgbClr val="002060"/>
                          </a:solidFill>
                          <a:latin typeface="Algerian" panose="04020705040A02060702" pitchFamily="82" charset="0"/>
                        </a:rPr>
                        <a:t> LABLE</a:t>
                      </a:r>
                      <a:endParaRPr lang="en-IN" sz="2400" dirty="0" smtClean="0">
                        <a:solidFill>
                          <a:srgbClr val="002060"/>
                        </a:solidFill>
                        <a:latin typeface="Algerian" panose="04020705040A02060702" pitchFamily="82" charset="0"/>
                      </a:endParaRPr>
                    </a:p>
                    <a:p>
                      <a:endParaRPr lang="en-IN" sz="1800" dirty="0">
                        <a:latin typeface="Script MT Bold" panose="030406020406070809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DATA TYPE</a:t>
                      </a:r>
                    </a:p>
                    <a:p>
                      <a:endParaRPr lang="en-IN" sz="18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</a:tr>
              <a:tr h="18436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>
                          <a:solidFill>
                            <a:srgbClr val="00B0F0"/>
                          </a:solidFill>
                          <a:latin typeface="Script MT Bold" panose="03040602040607080904" pitchFamily="66" charset="0"/>
                        </a:rPr>
                        <a:t>      User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rgbClr val="C00000"/>
                          </a:solidFill>
                          <a:latin typeface="Script MT Bold" panose="03040602040607080904" pitchFamily="66" charset="0"/>
                        </a:rPr>
                        <a:t>      Text</a:t>
                      </a:r>
                      <a:endParaRPr lang="en-IN" sz="2400" dirty="0">
                        <a:solidFill>
                          <a:srgbClr val="C00000"/>
                        </a:solidFill>
                        <a:latin typeface="Script MT Bold" panose="03040602040607080904" pitchFamily="66" charset="0"/>
                      </a:endParaRPr>
                    </a:p>
                  </a:txBody>
                  <a:tcPr/>
                </a:tc>
              </a:tr>
              <a:tr h="521987">
                <a:tc rowSpan="2">
                  <a:txBody>
                    <a:bodyPr/>
                    <a:lstStyle/>
                    <a:p>
                      <a:r>
                        <a:rPr lang="en-IN" sz="2800" dirty="0" smtClean="0">
                          <a:solidFill>
                            <a:srgbClr val="FF3399"/>
                          </a:solidFill>
                          <a:latin typeface="Script MT Bold" panose="03040602040607080904" pitchFamily="66" charset="0"/>
                        </a:rPr>
                        <a:t>4.</a:t>
                      </a:r>
                      <a:r>
                        <a:rPr lang="en-IN" sz="2800" baseline="0" dirty="0" smtClean="0">
                          <a:solidFill>
                            <a:srgbClr val="FF3399"/>
                          </a:solidFill>
                          <a:latin typeface="Script MT Bold" panose="03040602040607080904" pitchFamily="66" charset="0"/>
                        </a:rPr>
                        <a:t> Layouts</a:t>
                      </a:r>
                      <a:endParaRPr lang="en-IN" sz="2800" dirty="0">
                        <a:solidFill>
                          <a:srgbClr val="FF3399"/>
                        </a:solidFill>
                        <a:latin typeface="Script MT Bold" panose="030406020406070809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rgbClr val="002060"/>
                          </a:solidFill>
                          <a:latin typeface="Algerian" panose="04020705040A02060702" pitchFamily="82" charset="0"/>
                        </a:rPr>
                        <a:t>FIELD</a:t>
                      </a:r>
                      <a:r>
                        <a:rPr lang="en-IN" sz="2400" baseline="0" dirty="0" smtClean="0">
                          <a:solidFill>
                            <a:srgbClr val="002060"/>
                          </a:solidFill>
                          <a:latin typeface="Algerian" panose="04020705040A02060702" pitchFamily="82" charset="0"/>
                        </a:rPr>
                        <a:t> LABLE</a:t>
                      </a:r>
                      <a:endParaRPr lang="en-IN" sz="2400" dirty="0">
                        <a:solidFill>
                          <a:srgbClr val="002060"/>
                        </a:solidFill>
                        <a:latin typeface="Algerian" panose="04020705040A020607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DATA TYPE</a:t>
                      </a:r>
                      <a:endParaRPr lang="en-IN" sz="2400" dirty="0">
                        <a:solidFill>
                          <a:srgbClr val="FF0000"/>
                        </a:solidFill>
                        <a:latin typeface="Algerian" panose="04020705040A02060702" pitchFamily="82" charset="0"/>
                      </a:endParaRPr>
                    </a:p>
                  </a:txBody>
                  <a:tcPr/>
                </a:tc>
              </a:tr>
              <a:tr h="52198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aseline="0" dirty="0" smtClean="0">
                          <a:latin typeface="Script MT Bold" panose="03040602040607080904" pitchFamily="66" charset="0"/>
                        </a:rPr>
                        <a:t>    </a:t>
                      </a:r>
                      <a:r>
                        <a:rPr lang="en-IN" sz="2400" baseline="0" dirty="0" smtClean="0">
                          <a:solidFill>
                            <a:srgbClr val="00B0F0"/>
                          </a:solidFill>
                          <a:latin typeface="Script MT Bold" panose="03040602040607080904" pitchFamily="66" charset="0"/>
                        </a:rPr>
                        <a:t>Layouts</a:t>
                      </a:r>
                      <a:endParaRPr lang="en-IN" sz="2400" dirty="0">
                        <a:solidFill>
                          <a:srgbClr val="00B0F0"/>
                        </a:solidFill>
                        <a:latin typeface="Script MT Bold" panose="030406020406070809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</a:t>
                      </a:r>
                      <a:r>
                        <a:rPr lang="en-IN" sz="2400" dirty="0" smtClean="0">
                          <a:solidFill>
                            <a:srgbClr val="C00000"/>
                          </a:solidFill>
                          <a:latin typeface="Script MT Bold" panose="03040602040607080904" pitchFamily="66" charset="0"/>
                        </a:rPr>
                        <a:t>Text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4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419" y="1338951"/>
            <a:ext cx="7366715" cy="35427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4239" y="180611"/>
            <a:ext cx="7534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                  OBJECT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794" y="5782614"/>
            <a:ext cx="8615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FF00"/>
                </a:solidFill>
                <a:latin typeface="Bauhaus 93" panose="04030905020B02020C02" pitchFamily="82" charset="0"/>
              </a:rPr>
              <a:t>Objects are database tables that permit  you to store data that is specific to an organisation. </a:t>
            </a:r>
            <a:endParaRPr lang="en-IN" sz="2800" dirty="0"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327</TotalTime>
  <Words>695</Words>
  <Application>Microsoft Office PowerPoint</Application>
  <PresentationFormat>Widescreen</PresentationFormat>
  <Paragraphs>99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Algerian</vt:lpstr>
      <vt:lpstr>Arial</vt:lpstr>
      <vt:lpstr>Arial Black</vt:lpstr>
      <vt:lpstr>Baskerville Old Face</vt:lpstr>
      <vt:lpstr>Bauhaus 93</vt:lpstr>
      <vt:lpstr>Britannic Bold</vt:lpstr>
      <vt:lpstr>Calibri</vt:lpstr>
      <vt:lpstr>Century Gothic</vt:lpstr>
      <vt:lpstr>Script MT Bold</vt:lpstr>
      <vt:lpstr>Segoe UI Black</vt:lpstr>
      <vt:lpstr>Wingdings 3</vt:lpstr>
      <vt:lpstr>Ion</vt:lpstr>
      <vt:lpstr>Retail Management Application using  Salesforce</vt:lpstr>
      <vt:lpstr>Over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Management Application using  Salesforce</dc:title>
  <dc:creator>Windows User</dc:creator>
  <cp:lastModifiedBy>Windows User</cp:lastModifiedBy>
  <cp:revision>33</cp:revision>
  <dcterms:created xsi:type="dcterms:W3CDTF">2023-04-12T05:49:46Z</dcterms:created>
  <dcterms:modified xsi:type="dcterms:W3CDTF">2023-04-13T06:03:18Z</dcterms:modified>
</cp:coreProperties>
</file>