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56" r:id="rId2"/>
    <p:sldId id="257" r:id="rId3"/>
    <p:sldId id="258" r:id="rId4"/>
    <p:sldId id="274" r:id="rId5"/>
    <p:sldId id="275" r:id="rId6"/>
    <p:sldId id="276" r:id="rId7"/>
    <p:sldId id="259" r:id="rId8"/>
    <p:sldId id="277" r:id="rId9"/>
    <p:sldId id="264" r:id="rId10"/>
    <p:sldId id="260" r:id="rId11"/>
    <p:sldId id="262" r:id="rId12"/>
    <p:sldId id="265" r:id="rId13"/>
    <p:sldId id="278" r:id="rId14"/>
    <p:sldId id="267" r:id="rId15"/>
    <p:sldId id="269" r:id="rId16"/>
    <p:sldId id="270" r:id="rId17"/>
    <p:sldId id="271" r:id="rId18"/>
    <p:sldId id="272" r:id="rId19"/>
    <p:sldId id="27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E5221-99F5-4B13-9CAB-6801CA1EE517}" type="datetimeFigureOut">
              <a:rPr lang="en-IN" smtClean="0"/>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FD9FD-20A2-4D74-90C6-D08356C61CA1}" type="slidenum">
              <a:rPr lang="en-IN" smtClean="0"/>
              <a:t>‹#›</a:t>
            </a:fld>
            <a:endParaRPr lang="en-IN"/>
          </a:p>
        </p:txBody>
      </p:sp>
    </p:spTree>
    <p:extLst>
      <p:ext uri="{BB962C8B-B14F-4D97-AF65-F5344CB8AC3E}">
        <p14:creationId xmlns:p14="http://schemas.microsoft.com/office/powerpoint/2010/main" val="183669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3FDA-BB2F-64B8-BDC1-80896D789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CA3E44-F720-CB16-D6DF-C9932711C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8A53CD-3C58-7B9D-8821-F201AB26C2C6}"/>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9F21375A-BC73-041A-A07E-30EE94CA4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33334-AA87-7363-5EE9-30A079C3897C}"/>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87187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BDA0-8783-8214-E556-BB591059AB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D6DEC-FD32-879D-5AB4-3CBD791FC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60847-FB24-3B99-ADB6-0D8C52CAC09C}"/>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284AA77F-A1B8-2AA5-8E43-D3522C62B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056EA-F0E1-B547-AB05-29C592CAA9AA}"/>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217008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EE6E0-BA60-BEC6-B04B-BD2AC7315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994DE7-A1CF-E296-63C2-BB65DB3E7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22AA8-E610-48B5-8390-0D8B4E93DF52}"/>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A1F09F1F-7DA5-E511-A780-718F3B3F0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3B322-275A-663E-AF5F-B0C73934EBC6}"/>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86607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32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E643-D5B3-D7D2-FF08-04379E904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D0FBB-265D-CB8E-3A0E-A692D15C7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64201-3D5D-CA74-1353-FF582AE07A06}"/>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BD13994F-DD9E-BF2D-9CB2-083E5F77F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FB95E-8900-0DF5-F47F-83C548DA547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98731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E8C5-91F4-1ECE-83BF-398F41618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744398-4449-53CE-F4A4-230120B9E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70DB8-7811-FD61-C16D-392033A1603B}"/>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0996A815-555F-EA96-4D63-AB53CAFFF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114D2-AF30-DF87-4BD6-B09BA1EFA48E}"/>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239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33D7-C091-43B7-8B09-BE26ADCB2A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10C5A-2A00-B52C-1FC4-5E508FB19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B7E126-FB50-A42D-1D5B-44F8F4E39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7C451-9BFF-4BA9-E877-44F0D9508EE9}"/>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6" name="Footer Placeholder 5">
            <a:extLst>
              <a:ext uri="{FF2B5EF4-FFF2-40B4-BE49-F238E27FC236}">
                <a16:creationId xmlns:a16="http://schemas.microsoft.com/office/drawing/2014/main" id="{FC9C1AAF-546E-A020-A0A7-65AD1E6EF2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D686FC-FC46-F46F-8003-57D8DD7B7BFB}"/>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93966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EF12-EF2F-4555-6212-078383D867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EC13C3-C39F-284A-1DF6-DADC29AF7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852CB-5961-A647-5DE0-09ADCF95A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EEE4A6-1804-A31A-A7FC-8A8CE7F61D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0E231-D5D7-49E1-6457-68925929F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8616F6-15B6-A815-364C-F0EB61A71A6D}"/>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8" name="Footer Placeholder 7">
            <a:extLst>
              <a:ext uri="{FF2B5EF4-FFF2-40B4-BE49-F238E27FC236}">
                <a16:creationId xmlns:a16="http://schemas.microsoft.com/office/drawing/2014/main" id="{BDE7B689-35DE-202B-F273-2CBFF1DB1A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E3CBE8-E6A4-8747-92E4-62045C5E6B90}"/>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0025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1E1-5C72-F855-C2EE-4A85C14825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F6D14C-39B2-FBEE-BFDF-CF9D1DAF6153}"/>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4" name="Footer Placeholder 3">
            <a:extLst>
              <a:ext uri="{FF2B5EF4-FFF2-40B4-BE49-F238E27FC236}">
                <a16:creationId xmlns:a16="http://schemas.microsoft.com/office/drawing/2014/main" id="{F5C1D764-17D5-9E44-AF70-17922E719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9217E5-5D57-520B-E4EB-D261A18320B7}"/>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94605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CDCE9-4BF3-4DCF-238A-337D19984721}"/>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3" name="Footer Placeholder 2">
            <a:extLst>
              <a:ext uri="{FF2B5EF4-FFF2-40B4-BE49-F238E27FC236}">
                <a16:creationId xmlns:a16="http://schemas.microsoft.com/office/drawing/2014/main" id="{A19E29C6-EC00-B94F-EF3B-C599A9B188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FE960D-8FA4-CDC8-F934-11814FB39A2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25393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3994-08F3-A941-C475-77FDFFB5D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5385D9-4302-22FD-95FD-E13C79977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D6129-7F2A-B30F-E6F6-1CFD30084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C29E4-C77C-42FF-A7C0-AD5703E4EFED}"/>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6" name="Footer Placeholder 5">
            <a:extLst>
              <a:ext uri="{FF2B5EF4-FFF2-40B4-BE49-F238E27FC236}">
                <a16:creationId xmlns:a16="http://schemas.microsoft.com/office/drawing/2014/main" id="{1DE0953C-41E9-9BDA-B6B3-0A1EBBEAE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5B767-0D39-4F07-D5A2-09F31AA84EB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31203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827B-7EDA-F940-0661-1FDBBCAC5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9E770B-FC9F-18C2-809A-D9FCA74F1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7FD7FF-D58D-4692-4F27-A5DEE1C9E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75ED7-3967-CA8D-3E3D-851AC4941423}"/>
              </a:ext>
            </a:extLst>
          </p:cNvPr>
          <p:cNvSpPr>
            <a:spLocks noGrp="1"/>
          </p:cNvSpPr>
          <p:nvPr>
            <p:ph type="dt" sz="half" idx="10"/>
          </p:nvPr>
        </p:nvSpPr>
        <p:spPr/>
        <p:txBody>
          <a:bodyPr/>
          <a:lstStyle/>
          <a:p>
            <a:fld id="{5985C0BA-3209-46F6-8AE5-B4EF15A163B5}" type="datetimeFigureOut">
              <a:rPr lang="en-IN" smtClean="0"/>
              <a:t>06-12-2023</a:t>
            </a:fld>
            <a:endParaRPr lang="en-IN"/>
          </a:p>
        </p:txBody>
      </p:sp>
      <p:sp>
        <p:nvSpPr>
          <p:cNvPr id="6" name="Footer Placeholder 5">
            <a:extLst>
              <a:ext uri="{FF2B5EF4-FFF2-40B4-BE49-F238E27FC236}">
                <a16:creationId xmlns:a16="http://schemas.microsoft.com/office/drawing/2014/main" id="{486FB2D6-BD5A-31CE-D21A-677727685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1C37E-A84F-AFD5-EE11-EBC7560DA23C}"/>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7826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B0EDA-7AB5-8638-81CB-CBC54ECA9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DADBC-738D-1401-6ED2-B17B80E53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091EF-4C02-8BD4-34EB-7B03396EB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5C0BA-3209-46F6-8AE5-B4EF15A163B5}" type="datetimeFigureOut">
              <a:rPr lang="en-IN" smtClean="0"/>
              <a:t>06-12-2023</a:t>
            </a:fld>
            <a:endParaRPr lang="en-IN"/>
          </a:p>
        </p:txBody>
      </p:sp>
      <p:sp>
        <p:nvSpPr>
          <p:cNvPr id="5" name="Footer Placeholder 4">
            <a:extLst>
              <a:ext uri="{FF2B5EF4-FFF2-40B4-BE49-F238E27FC236}">
                <a16:creationId xmlns:a16="http://schemas.microsoft.com/office/drawing/2014/main" id="{29950018-ACA9-6AD3-0BEE-25FE5947D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6C9BFB-87D8-6D47-7B45-D19816BBB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A30B3-ADD5-40EF-826C-11F235275238}" type="slidenum">
              <a:rPr lang="en-IN" smtClean="0"/>
              <a:t>‹#›</a:t>
            </a:fld>
            <a:endParaRPr lang="en-IN"/>
          </a:p>
        </p:txBody>
      </p:sp>
    </p:spTree>
    <p:extLst>
      <p:ext uri="{BB962C8B-B14F-4D97-AF65-F5344CB8AC3E}">
        <p14:creationId xmlns:p14="http://schemas.microsoft.com/office/powerpoint/2010/main" val="351412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fortinet.com/resources/cyberglossary/what-is-d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529E-8F6A-C009-E8B5-CFB35D935BB6}"/>
              </a:ext>
            </a:extLst>
          </p:cNvPr>
          <p:cNvSpPr>
            <a:spLocks noGrp="1"/>
          </p:cNvSpPr>
          <p:nvPr>
            <p:ph type="ctrTitle"/>
          </p:nvPr>
        </p:nvSpPr>
        <p:spPr>
          <a:xfrm>
            <a:off x="390437" y="207963"/>
            <a:ext cx="11411126" cy="2387600"/>
          </a:xfrm>
        </p:spPr>
        <p:txBody>
          <a:bodyPr>
            <a:normAutofit/>
          </a:bodyPr>
          <a:lstStyle/>
          <a:p>
            <a:r>
              <a:rPr lang="en-IN" sz="4000" b="1" dirty="0">
                <a:solidFill>
                  <a:schemeClr val="tx2">
                    <a:lumMod val="60000"/>
                    <a:lumOff val="40000"/>
                  </a:schemeClr>
                </a:solidFill>
                <a:latin typeface="Optima"/>
              </a:rPr>
              <a:t>DDoS Attack Detection using Machine Learning</a:t>
            </a:r>
          </a:p>
        </p:txBody>
      </p:sp>
      <p:sp>
        <p:nvSpPr>
          <p:cNvPr id="3" name="Subtitle 2">
            <a:extLst>
              <a:ext uri="{FF2B5EF4-FFF2-40B4-BE49-F238E27FC236}">
                <a16:creationId xmlns:a16="http://schemas.microsoft.com/office/drawing/2014/main" id="{ADD50800-B167-C624-F0C6-CE0A44034917}"/>
              </a:ext>
            </a:extLst>
          </p:cNvPr>
          <p:cNvSpPr>
            <a:spLocks noGrp="1"/>
          </p:cNvSpPr>
          <p:nvPr>
            <p:ph type="subTitle" idx="1"/>
          </p:nvPr>
        </p:nvSpPr>
        <p:spPr/>
        <p:txBody>
          <a:bodyPr/>
          <a:lstStyle/>
          <a:p>
            <a:r>
              <a:rPr lang="en-IN" b="1" dirty="0"/>
              <a:t>Minor Project By:</a:t>
            </a:r>
          </a:p>
          <a:p>
            <a:r>
              <a:rPr lang="en-IN" b="1" dirty="0"/>
              <a:t>Rajpurohit Bhavani Singh</a:t>
            </a:r>
          </a:p>
          <a:p>
            <a:r>
              <a:rPr lang="en-IN" b="1" dirty="0"/>
              <a:t>(A217131522045)</a:t>
            </a:r>
          </a:p>
        </p:txBody>
      </p:sp>
    </p:spTree>
    <p:extLst>
      <p:ext uri="{BB962C8B-B14F-4D97-AF65-F5344CB8AC3E}">
        <p14:creationId xmlns:p14="http://schemas.microsoft.com/office/powerpoint/2010/main" val="5749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F30-A2C2-9BCF-1607-999989CC7DBE}"/>
              </a:ext>
            </a:extLst>
          </p:cNvPr>
          <p:cNvSpPr>
            <a:spLocks noGrp="1"/>
          </p:cNvSpPr>
          <p:nvPr>
            <p:ph type="title"/>
          </p:nvPr>
        </p:nvSpPr>
        <p:spPr/>
        <p:txBody>
          <a:bodyPr>
            <a:normAutofit/>
          </a:bodyPr>
          <a:lstStyle/>
          <a:p>
            <a:r>
              <a:rPr lang="en-US" sz="3600" b="1" dirty="0">
                <a:solidFill>
                  <a:srgbClr val="90ACC7"/>
                </a:solidFill>
                <a:latin typeface="Optima" pitchFamily="34" charset="0"/>
                <a:ea typeface="Optima" pitchFamily="34" charset="-122"/>
              </a:rPr>
              <a:t>How to detect Dos using Machine Learning</a:t>
            </a:r>
            <a:endParaRPr lang="en-IN" sz="3600" dirty="0"/>
          </a:p>
        </p:txBody>
      </p:sp>
      <p:sp>
        <p:nvSpPr>
          <p:cNvPr id="3" name="Content Placeholder 2">
            <a:extLst>
              <a:ext uri="{FF2B5EF4-FFF2-40B4-BE49-F238E27FC236}">
                <a16:creationId xmlns:a16="http://schemas.microsoft.com/office/drawing/2014/main" id="{F9A91DB5-B623-44CF-C820-3B5176B5B04B}"/>
              </a:ext>
            </a:extLst>
          </p:cNvPr>
          <p:cNvSpPr>
            <a:spLocks noGrp="1"/>
          </p:cNvSpPr>
          <p:nvPr>
            <p:ph idx="1"/>
          </p:nvPr>
        </p:nvSpPr>
        <p:spPr>
          <a:xfrm>
            <a:off x="838202" y="1690688"/>
            <a:ext cx="6225986" cy="4802187"/>
          </a:xfrm>
        </p:spPr>
        <p:txBody>
          <a:bodyPr>
            <a:normAutofit lnSpcReduction="10000"/>
          </a:bodyPr>
          <a:lstStyle/>
          <a:p>
            <a:pPr algn="just"/>
            <a:r>
              <a:rPr lang="en-US" dirty="0"/>
              <a:t>A Dataset is considered as the throughput threshold.</a:t>
            </a:r>
          </a:p>
          <a:p>
            <a:pPr algn="just"/>
            <a:r>
              <a:rPr lang="en-US" dirty="0"/>
              <a:t>The original dataset consisting of 29,053 records is categorized into a 80:20 ratio. That is, 80% of the data is considered as training data, and the rest of 20% of the data is test data.</a:t>
            </a:r>
          </a:p>
          <a:p>
            <a:pPr algn="just"/>
            <a:r>
              <a:rPr lang="en-US" dirty="0"/>
              <a:t>machine learning models are built; In general, logistic regression is used for prediction analysis and  Naive Bayes assumes conditional independence for all features.</a:t>
            </a:r>
          </a:p>
          <a:p>
            <a:endParaRPr lang="en-IN" dirty="0"/>
          </a:p>
        </p:txBody>
      </p:sp>
      <p:pic>
        <p:nvPicPr>
          <p:cNvPr id="9" name="Picture 8">
            <a:extLst>
              <a:ext uri="{FF2B5EF4-FFF2-40B4-BE49-F238E27FC236}">
                <a16:creationId xmlns:a16="http://schemas.microsoft.com/office/drawing/2014/main" id="{9DB67A40-412C-0056-15E7-4FE098B44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112" y="1472247"/>
            <a:ext cx="4385123" cy="5239068"/>
          </a:xfrm>
          <a:prstGeom prst="rect">
            <a:avLst/>
          </a:prstGeom>
        </p:spPr>
      </p:pic>
    </p:spTree>
    <p:extLst>
      <p:ext uri="{BB962C8B-B14F-4D97-AF65-F5344CB8AC3E}">
        <p14:creationId xmlns:p14="http://schemas.microsoft.com/office/powerpoint/2010/main" val="10992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1338560" y="6096000"/>
            <a:ext cx="853440" cy="768096"/>
          </a:xfrm>
          <a:prstGeom prst="rect">
            <a:avLst/>
          </a:prstGeom>
          <a:noFill/>
          <a:ln/>
        </p:spPr>
        <p:txBody>
          <a:bodyPr wrap="square" rtlCol="0" anchor="ctr"/>
          <a:lstStyle/>
          <a:p>
            <a:pPr algn="ctr"/>
            <a:endParaRPr lang="en-US" sz="2133" dirty="0"/>
          </a:p>
        </p:txBody>
      </p:sp>
      <p:sp>
        <p:nvSpPr>
          <p:cNvPr id="6" name="Text 3"/>
          <p:cNvSpPr/>
          <p:nvPr/>
        </p:nvSpPr>
        <p:spPr>
          <a:xfrm>
            <a:off x="609600" y="304800"/>
            <a:ext cx="10972800" cy="1097280"/>
          </a:xfrm>
          <a:prstGeom prst="rect">
            <a:avLst/>
          </a:prstGeom>
          <a:noFill/>
          <a:ln/>
        </p:spPr>
        <p:txBody>
          <a:bodyPr wrap="square" rtlCol="0" anchor="ctr"/>
          <a:lstStyle/>
          <a:p>
            <a:r>
              <a:rPr lang="en-US" sz="3200" b="1" dirty="0">
                <a:solidFill>
                  <a:srgbClr val="90ACC7"/>
                </a:solidFill>
                <a:latin typeface="Optima" pitchFamily="34" charset="0"/>
                <a:ea typeface="Optima" pitchFamily="34" charset="-122"/>
                <a:cs typeface="Optima" pitchFamily="34" charset="-120"/>
              </a:rPr>
              <a:t>Feature Extraction</a:t>
            </a:r>
            <a:endParaRPr lang="en-US" sz="3200" dirty="0"/>
          </a:p>
        </p:txBody>
      </p:sp>
      <p:pic>
        <p:nvPicPr>
          <p:cNvPr id="9" name="Picture 8">
            <a:extLst>
              <a:ext uri="{FF2B5EF4-FFF2-40B4-BE49-F238E27FC236}">
                <a16:creationId xmlns:a16="http://schemas.microsoft.com/office/drawing/2014/main" id="{4CADD3D3-A797-FBD0-3212-0EE5E5F8E90E}"/>
              </a:ext>
            </a:extLst>
          </p:cNvPr>
          <p:cNvPicPr>
            <a:picLocks noChangeAspect="1"/>
          </p:cNvPicPr>
          <p:nvPr/>
        </p:nvPicPr>
        <p:blipFill>
          <a:blip r:embed="rId3"/>
          <a:stretch>
            <a:fillRect/>
          </a:stretch>
        </p:blipFill>
        <p:spPr>
          <a:xfrm>
            <a:off x="5779912" y="1918180"/>
            <a:ext cx="6159219" cy="3021640"/>
          </a:xfrm>
          <a:prstGeom prst="rect">
            <a:avLst/>
          </a:prstGeom>
        </p:spPr>
      </p:pic>
      <p:sp>
        <p:nvSpPr>
          <p:cNvPr id="5" name="Content Placeholder 2">
            <a:extLst>
              <a:ext uri="{FF2B5EF4-FFF2-40B4-BE49-F238E27FC236}">
                <a16:creationId xmlns:a16="http://schemas.microsoft.com/office/drawing/2014/main" id="{910AD439-322B-840A-3387-7DA43D1AE54D}"/>
              </a:ext>
            </a:extLst>
          </p:cNvPr>
          <p:cNvSpPr txBox="1">
            <a:spLocks/>
          </p:cNvSpPr>
          <p:nvPr/>
        </p:nvSpPr>
        <p:spPr>
          <a:xfrm>
            <a:off x="609600" y="1599636"/>
            <a:ext cx="5170312" cy="451100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Optima" pitchFamily="34" charset="0"/>
                <a:ea typeface="Optima" pitchFamily="34" charset="-122"/>
                <a:cs typeface="Optima" pitchFamily="34" charset="-120"/>
              </a:rPr>
              <a:t>Feature extraction involves selecting the most relevant features from the data.</a:t>
            </a:r>
            <a:endParaRPr lang="en-US" dirty="0"/>
          </a:p>
          <a:p>
            <a:endParaRPr lang="en-US" dirty="0"/>
          </a:p>
          <a:p>
            <a:r>
              <a:rPr lang="en-US" dirty="0">
                <a:solidFill>
                  <a:srgbClr val="222222"/>
                </a:solidFill>
                <a:latin typeface="Optima" pitchFamily="34" charset="0"/>
                <a:ea typeface="Optima" pitchFamily="34" charset="-122"/>
                <a:cs typeface="Optima" pitchFamily="34" charset="-120"/>
              </a:rPr>
              <a:t>The selected features should be able to distinguish between normal and malicious traffic.</a:t>
            </a:r>
            <a:endParaRPr lang="en-US" dirty="0"/>
          </a:p>
          <a:p>
            <a:endParaRPr lang="en-US" dirty="0"/>
          </a:p>
          <a:p>
            <a:r>
              <a:rPr lang="en-US" dirty="0">
                <a:solidFill>
                  <a:srgbClr val="222222"/>
                </a:solidFill>
                <a:latin typeface="Optima" pitchFamily="34" charset="0"/>
                <a:ea typeface="Optima" pitchFamily="34" charset="-122"/>
                <a:cs typeface="Optima" pitchFamily="34" charset="-120"/>
              </a:rPr>
              <a:t>Feature extraction can be done manually or using automated techniques.</a:t>
            </a:r>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6" name="Rectangle 615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Freeform: Shape 615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69B449-3995-4D53-E241-FC0162AED7CB}"/>
              </a:ext>
            </a:extLst>
          </p:cNvPr>
          <p:cNvSpPr>
            <a:spLocks noGrp="1"/>
          </p:cNvSpPr>
          <p:nvPr>
            <p:ph type="title"/>
          </p:nvPr>
        </p:nvSpPr>
        <p:spPr>
          <a:xfrm>
            <a:off x="1137034" y="609597"/>
            <a:ext cx="9392421" cy="1330841"/>
          </a:xfrm>
        </p:spPr>
        <p:txBody>
          <a:bodyPr>
            <a:normAutofit/>
          </a:bodyPr>
          <a:lstStyle/>
          <a:p>
            <a:r>
              <a:rPr lang="en-US" b="1" dirty="0">
                <a:latin typeface="Optima" pitchFamily="34" charset="0"/>
                <a:ea typeface="Optima" pitchFamily="34" charset="-122"/>
              </a:rPr>
              <a:t>Classifier Used</a:t>
            </a:r>
            <a:br>
              <a:rPr lang="en-US" dirty="0"/>
            </a:br>
            <a:endParaRPr lang="en-IN" dirty="0"/>
          </a:p>
        </p:txBody>
      </p:sp>
      <p:sp>
        <p:nvSpPr>
          <p:cNvPr id="3" name="Content Placeholder 2">
            <a:extLst>
              <a:ext uri="{FF2B5EF4-FFF2-40B4-BE49-F238E27FC236}">
                <a16:creationId xmlns:a16="http://schemas.microsoft.com/office/drawing/2014/main" id="{949BA65E-CC7E-C483-BFCD-ADE8AFA70EE5}"/>
              </a:ext>
            </a:extLst>
          </p:cNvPr>
          <p:cNvSpPr>
            <a:spLocks noGrp="1"/>
          </p:cNvSpPr>
          <p:nvPr>
            <p:ph idx="1"/>
          </p:nvPr>
        </p:nvSpPr>
        <p:spPr>
          <a:xfrm>
            <a:off x="357693" y="1572720"/>
            <a:ext cx="6361673" cy="5694354"/>
          </a:xfrm>
        </p:spPr>
        <p:txBody>
          <a:bodyPr>
            <a:normAutofit/>
          </a:bodyPr>
          <a:lstStyle/>
          <a:p>
            <a:pPr marL="571500" indent="-571500">
              <a:buFont typeface="+mj-lt"/>
              <a:buAutoNum type="romanUcPeriod"/>
            </a:pPr>
            <a:r>
              <a:rPr lang="en-US" sz="1700" b="1" dirty="0"/>
              <a:t>K-Nearest Neighbors:</a:t>
            </a:r>
          </a:p>
          <a:p>
            <a:r>
              <a:rPr lang="en-US" sz="1700" b="1" dirty="0"/>
              <a:t> </a:t>
            </a:r>
            <a:r>
              <a:rPr lang="en-US" sz="1700" dirty="0"/>
              <a:t>K-Nearest Neighbor's is one of the most basic yet essential classification algorithms in Machine Learning. It belongs to the supervised learning domain and finds intense application in pattern recognition, data mining, and intrusion detection.</a:t>
            </a:r>
          </a:p>
          <a:p>
            <a:r>
              <a:rPr lang="en-US" sz="1700" dirty="0"/>
              <a:t>The 'k' in KNN represents the number of nearest neighbors considered when making predictions. Selecting an appropriate 'k' value is crucial; a smaller 'k' increases sensitivity to local patterns, while a larger 'k' provides a smoother decision boundary but may be influenced by noise.</a:t>
            </a:r>
          </a:p>
          <a:p>
            <a:r>
              <a:rPr lang="en-US" sz="1700" dirty="0"/>
              <a:t>KNN follows a lazy learning approach. During training, it retains the entire dataset. When a new image needs classification, KNN looks up the k-nearest neighbors in the stored dataset and predicts the class based on their majority. This laziness makes KNN flexible but may lead to slower predictions for large datasets due to the need to compute distances for each prediction</a:t>
            </a:r>
          </a:p>
          <a:p>
            <a:r>
              <a:rPr lang="en-IN" sz="1700" dirty="0"/>
              <a:t>example: </a:t>
            </a:r>
            <a:r>
              <a:rPr lang="en-US" sz="1700" dirty="0"/>
              <a:t>dataset of images labeled as "cat" or "dog</a:t>
            </a:r>
            <a:endParaRPr lang="en-IN" sz="1700" dirty="0"/>
          </a:p>
        </p:txBody>
      </p:sp>
      <p:pic>
        <p:nvPicPr>
          <p:cNvPr id="6148" name="Picture 4" descr="K-Nearest Neighbor(KNN) Algorithm for Machine Learning - Javatpoint">
            <a:extLst>
              <a:ext uri="{FF2B5EF4-FFF2-40B4-BE49-F238E27FC236}">
                <a16:creationId xmlns:a16="http://schemas.microsoft.com/office/drawing/2014/main" id="{6BF74F98-BA80-5438-DE74-5A17533FAF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320"/>
          <a:stretch/>
        </p:blipFill>
        <p:spPr bwMode="auto">
          <a:xfrm>
            <a:off x="8356911" y="1619975"/>
            <a:ext cx="2522584" cy="2394252"/>
          </a:xfrm>
          <a:prstGeom prst="rect">
            <a:avLst/>
          </a:prstGeom>
          <a:noFill/>
          <a:extLst>
            <a:ext uri="{909E8E84-426E-40DD-AFC4-6F175D3DCCD1}">
              <a14:hiddenFill xmlns:a14="http://schemas.microsoft.com/office/drawing/2010/main">
                <a:solidFill>
                  <a:srgbClr val="FFFFFF"/>
                </a:solidFill>
              </a14:hiddenFill>
            </a:ext>
          </a:extLst>
        </p:spPr>
      </p:pic>
      <p:sp>
        <p:nvSpPr>
          <p:cNvPr id="6160" name="Freeform: Shape 615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4" descr="K-Nearest Neighbor(KNN) Algorithm for Machine Learning - Javatpoint">
            <a:extLst>
              <a:ext uri="{FF2B5EF4-FFF2-40B4-BE49-F238E27FC236}">
                <a16:creationId xmlns:a16="http://schemas.microsoft.com/office/drawing/2014/main" id="{D2097CEC-11BD-C70F-8A87-6FBAF0456F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86"/>
          <a:stretch/>
        </p:blipFill>
        <p:spPr bwMode="auto">
          <a:xfrm>
            <a:off x="8187197" y="4014227"/>
            <a:ext cx="2342258" cy="239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3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5" name="Rectangle 616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Freeform: Shape 616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9BA65E-CC7E-C483-BFCD-ADE8AFA70EE5}"/>
              </a:ext>
            </a:extLst>
          </p:cNvPr>
          <p:cNvSpPr>
            <a:spLocks noGrp="1"/>
          </p:cNvSpPr>
          <p:nvPr>
            <p:ph idx="1"/>
          </p:nvPr>
        </p:nvSpPr>
        <p:spPr>
          <a:xfrm>
            <a:off x="317884" y="1664962"/>
            <a:ext cx="5663816" cy="4459613"/>
          </a:xfrm>
        </p:spPr>
        <p:txBody>
          <a:bodyPr>
            <a:normAutofit lnSpcReduction="10000"/>
          </a:bodyPr>
          <a:lstStyle/>
          <a:p>
            <a:pPr marL="571500" indent="-571500">
              <a:buFont typeface="+mj-lt"/>
              <a:buAutoNum type="romanUcPeriod" startAt="2"/>
            </a:pPr>
            <a:r>
              <a:rPr lang="en-US" sz="1700" b="1" dirty="0"/>
              <a:t>Random Forest: </a:t>
            </a:r>
          </a:p>
          <a:p>
            <a:r>
              <a:rPr lang="en-US" sz="1700" dirty="0"/>
              <a:t>Random Forest combines multiple decision trees to create a robust and accurate model. Each tree is trained on a random subset of the data, and their predictions are averaged or voted upon to improve generalization.</a:t>
            </a:r>
            <a:r>
              <a:rPr lang="en-US" sz="1700" b="1" dirty="0"/>
              <a:t> </a:t>
            </a:r>
            <a:r>
              <a:rPr lang="en-US" sz="1700" dirty="0"/>
              <a:t>This prevents the dominance of specific features, increasing the model's resilience to noise and outliers, and contributing to improved overall predictive accuracy</a:t>
            </a:r>
          </a:p>
          <a:p>
            <a:r>
              <a:rPr lang="en-US" sz="1700" dirty="0"/>
              <a:t>It provides a measure of feature importance, helping to identify which features contribute the most to the model's predictive performance. This information is valuable for feature selection and gaining insights into the underlying data patterns.</a:t>
            </a:r>
          </a:p>
          <a:p>
            <a:r>
              <a:rPr lang="en-US" sz="1700" dirty="0"/>
              <a:t>By aggregating predictions from multiple trees, Random Forest mitigates overfitting, a common issue in individual decision trees. The randomness introduced during training enhances model generalization, making it more resilient to noise and outliers in the data.</a:t>
            </a:r>
            <a:endParaRPr lang="en-IN" sz="1700" dirty="0"/>
          </a:p>
        </p:txBody>
      </p:sp>
      <p:pic>
        <p:nvPicPr>
          <p:cNvPr id="1026" name="Picture 2" descr="Random Forest Classifier Tutorial: How to Use Tree-Based Algorithms for  Machine Learning">
            <a:extLst>
              <a:ext uri="{FF2B5EF4-FFF2-40B4-BE49-F238E27FC236}">
                <a16:creationId xmlns:a16="http://schemas.microsoft.com/office/drawing/2014/main" id="{B4E08DEA-9EB3-D177-9F0F-3EC3417635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769974"/>
            <a:ext cx="5065696" cy="2735475"/>
          </a:xfrm>
          <a:prstGeom prst="rect">
            <a:avLst/>
          </a:prstGeom>
          <a:noFill/>
          <a:extLst>
            <a:ext uri="{909E8E84-426E-40DD-AFC4-6F175D3DCCD1}">
              <a14:hiddenFill xmlns:a14="http://schemas.microsoft.com/office/drawing/2010/main">
                <a:solidFill>
                  <a:srgbClr val="FFFFFF"/>
                </a:solidFill>
              </a14:hiddenFill>
            </a:ext>
          </a:extLst>
        </p:spPr>
      </p:pic>
      <p:sp>
        <p:nvSpPr>
          <p:cNvPr id="6169" name="Freeform: Shape 616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576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Freeform: Shape 9228">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22" name="Picture 6" descr="Gradient Boosted Decision Trees-Explained | by Soner Yıldırım | Towards  Data Science">
            <a:extLst>
              <a:ext uri="{FF2B5EF4-FFF2-40B4-BE49-F238E27FC236}">
                <a16:creationId xmlns:a16="http://schemas.microsoft.com/office/drawing/2014/main" id="{58D2FA41-EE07-F961-67F9-3D0D0EE68E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9001" y="3972929"/>
            <a:ext cx="6907074" cy="24692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8FCD74D-7434-98FB-1382-0388625DA283}"/>
              </a:ext>
            </a:extLst>
          </p:cNvPr>
          <p:cNvSpPr>
            <a:spLocks noGrp="1"/>
          </p:cNvSpPr>
          <p:nvPr>
            <p:ph idx="1"/>
          </p:nvPr>
        </p:nvSpPr>
        <p:spPr>
          <a:xfrm>
            <a:off x="483226" y="292519"/>
            <a:ext cx="10270499" cy="3342272"/>
          </a:xfrm>
        </p:spPr>
        <p:txBody>
          <a:bodyPr anchor="ctr">
            <a:normAutofit/>
          </a:bodyPr>
          <a:lstStyle/>
          <a:p>
            <a:pPr marL="571500" indent="-571500">
              <a:buFont typeface="+mj-lt"/>
              <a:buAutoNum type="romanUcPeriod" startAt="3"/>
            </a:pPr>
            <a:r>
              <a:rPr lang="en-US" sz="1600" b="1" i="0" dirty="0">
                <a:effectLst/>
                <a:latin typeface="inter-regular"/>
              </a:rPr>
              <a:t> Gradient Boosting Classifier Model</a:t>
            </a:r>
          </a:p>
          <a:p>
            <a:r>
              <a:rPr lang="en-US" sz="1600" i="0" dirty="0">
                <a:effectLst/>
              </a:rPr>
              <a:t>Gradient Boosting is a functional gradient algorithm that repeatedly selects a function that leads in the direction of a weak hypothesis or negative gradient so that it can minimize a loss function. Gradient boosting classifier combines several weak learning models to produce a powerful predicting model.</a:t>
            </a:r>
            <a:endParaRPr lang="en-IN" sz="1600" i="0" dirty="0">
              <a:effectLst/>
            </a:endParaRPr>
          </a:p>
          <a:p>
            <a:r>
              <a:rPr lang="en-US" sz="1600" i="0" dirty="0">
                <a:effectLst/>
              </a:rPr>
              <a:t>The main idea behind this algorithm is to build models sequentially and these subsequent models try to reduce the errors of the previous model. But how do we do that? How do we reduce the error? This is done by building a new model on the errors or residuals of the previous model.</a:t>
            </a:r>
          </a:p>
          <a:p>
            <a:r>
              <a:rPr lang="en-US" sz="1600" i="0" dirty="0">
                <a:effectLst/>
              </a:rPr>
              <a:t>When the target column is continuous, we use Gradient Boosting Regressor whereas when it is a classification problem, we use Gradient Boosting Classifier. The only difference between </a:t>
            </a:r>
            <a:r>
              <a:rPr lang="en-US" sz="1600" i="0" dirty="0" err="1">
                <a:effectLst/>
              </a:rPr>
              <a:t>thetwo</a:t>
            </a:r>
            <a:r>
              <a:rPr lang="en-US" sz="1600" i="0" dirty="0">
                <a:effectLst/>
              </a:rPr>
              <a:t> is the </a:t>
            </a:r>
            <a:r>
              <a:rPr lang="en-US" sz="1600" i="1" dirty="0">
                <a:effectLst/>
              </a:rPr>
              <a:t>“Loss function”</a:t>
            </a:r>
            <a:r>
              <a:rPr lang="en-US" sz="1600" i="0" dirty="0">
                <a:effectLst/>
              </a:rPr>
              <a:t>. The objective here is to minimize this loss function by adding weak learners using gradient descent. Since it is based on loss function hence for regression problems, we’ll have different loss functions like Mean squared error (MSE) and for classification.</a:t>
            </a:r>
          </a:p>
          <a:p>
            <a:r>
              <a:rPr lang="en-US" sz="1600" i="0" dirty="0" err="1">
                <a:effectLst/>
              </a:rPr>
              <a:t>e.g</a:t>
            </a:r>
            <a:r>
              <a:rPr lang="en-US" sz="1600" i="0" dirty="0">
                <a:effectLst/>
              </a:rPr>
              <a:t> log-likelihood.</a:t>
            </a:r>
          </a:p>
          <a:p>
            <a:endParaRPr lang="en-US" sz="1000" b="0" i="0" dirty="0">
              <a:effectLst/>
              <a:latin typeface="inter-regular"/>
            </a:endParaRPr>
          </a:p>
        </p:txBody>
      </p:sp>
    </p:spTree>
    <p:extLst>
      <p:ext uri="{BB962C8B-B14F-4D97-AF65-F5344CB8AC3E}">
        <p14:creationId xmlns:p14="http://schemas.microsoft.com/office/powerpoint/2010/main" val="32148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275E-BBF5-CFC2-759D-7B14D72CC004}"/>
              </a:ext>
            </a:extLst>
          </p:cNvPr>
          <p:cNvSpPr>
            <a:spLocks noGrp="1"/>
          </p:cNvSpPr>
          <p:nvPr>
            <p:ph type="title"/>
          </p:nvPr>
        </p:nvSpPr>
        <p:spPr>
          <a:xfrm>
            <a:off x="838200" y="78254"/>
            <a:ext cx="10515600" cy="1325563"/>
          </a:xfrm>
        </p:spPr>
        <p:txBody>
          <a:bodyPr>
            <a:normAutofit/>
          </a:bodyPr>
          <a:lstStyle/>
          <a:p>
            <a:r>
              <a:rPr lang="en-US" sz="3200" b="1" dirty="0">
                <a:solidFill>
                  <a:srgbClr val="90ACC7"/>
                </a:solidFill>
                <a:latin typeface="Optima" pitchFamily="34" charset="0"/>
                <a:ea typeface="Optima" pitchFamily="34" charset="-122"/>
              </a:rPr>
              <a:t>Accuracy </a:t>
            </a:r>
            <a:endParaRPr lang="en-IN" sz="3200" dirty="0"/>
          </a:p>
        </p:txBody>
      </p:sp>
      <p:sp>
        <p:nvSpPr>
          <p:cNvPr id="3" name="Content Placeholder 2">
            <a:extLst>
              <a:ext uri="{FF2B5EF4-FFF2-40B4-BE49-F238E27FC236}">
                <a16:creationId xmlns:a16="http://schemas.microsoft.com/office/drawing/2014/main" id="{143EF7AC-06B2-5EA4-915B-AB52872546ED}"/>
              </a:ext>
            </a:extLst>
          </p:cNvPr>
          <p:cNvSpPr>
            <a:spLocks noGrp="1"/>
          </p:cNvSpPr>
          <p:nvPr>
            <p:ph idx="1"/>
          </p:nvPr>
        </p:nvSpPr>
        <p:spPr>
          <a:xfrm>
            <a:off x="742950" y="1158081"/>
            <a:ext cx="10515600" cy="4351338"/>
          </a:xfrm>
        </p:spPr>
        <p:txBody>
          <a:bodyPr>
            <a:normAutofit/>
          </a:bodyPr>
          <a:lstStyle/>
          <a:p>
            <a:pPr marL="571500" indent="-571500">
              <a:buFont typeface="+mj-lt"/>
              <a:buAutoNum type="romanUcPeriod"/>
            </a:pPr>
            <a:r>
              <a:rPr lang="en-IN" dirty="0"/>
              <a:t>Logistic Regression:</a:t>
            </a:r>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0" indent="0">
              <a:buNone/>
            </a:pPr>
            <a:endParaRPr lang="en-IN" dirty="0"/>
          </a:p>
          <a:p>
            <a:pPr marL="0" indent="0">
              <a:buNone/>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0" indent="0">
              <a:buNone/>
            </a:pPr>
            <a:endParaRPr lang="en-IN" dirty="0"/>
          </a:p>
          <a:p>
            <a:pPr marL="571500" indent="-571500">
              <a:buFont typeface="+mj-lt"/>
              <a:buAutoNum type="romanUcPeriod"/>
            </a:pPr>
            <a:endParaRPr lang="en-IN" dirty="0"/>
          </a:p>
        </p:txBody>
      </p:sp>
      <p:pic>
        <p:nvPicPr>
          <p:cNvPr id="6" name="Picture 5" descr="A screenshot of a computer&#10;&#10;Description automatically generated">
            <a:extLst>
              <a:ext uri="{FF2B5EF4-FFF2-40B4-BE49-F238E27FC236}">
                <a16:creationId xmlns:a16="http://schemas.microsoft.com/office/drawing/2014/main" id="{93CBAC9D-DF93-1A62-7EF6-0C2381A06AC0}"/>
              </a:ext>
            </a:extLst>
          </p:cNvPr>
          <p:cNvPicPr>
            <a:picLocks noChangeAspect="1"/>
          </p:cNvPicPr>
          <p:nvPr/>
        </p:nvPicPr>
        <p:blipFill>
          <a:blip r:embed="rId2"/>
          <a:stretch>
            <a:fillRect/>
          </a:stretch>
        </p:blipFill>
        <p:spPr>
          <a:xfrm>
            <a:off x="1272539" y="1638300"/>
            <a:ext cx="4159849" cy="4950946"/>
          </a:xfrm>
          <a:prstGeom prst="rect">
            <a:avLst/>
          </a:prstGeom>
        </p:spPr>
      </p:pic>
    </p:spTree>
    <p:extLst>
      <p:ext uri="{BB962C8B-B14F-4D97-AF65-F5344CB8AC3E}">
        <p14:creationId xmlns:p14="http://schemas.microsoft.com/office/powerpoint/2010/main" val="315689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7FF75-3CF9-A5A7-43C9-AEDB8E805CB0}"/>
              </a:ext>
            </a:extLst>
          </p:cNvPr>
          <p:cNvSpPr>
            <a:spLocks noGrp="1"/>
          </p:cNvSpPr>
          <p:nvPr>
            <p:ph idx="1"/>
          </p:nvPr>
        </p:nvSpPr>
        <p:spPr>
          <a:xfrm>
            <a:off x="838200" y="959300"/>
            <a:ext cx="10515600" cy="4351338"/>
          </a:xfrm>
        </p:spPr>
        <p:txBody>
          <a:bodyPr/>
          <a:lstStyle/>
          <a:p>
            <a:pPr marL="0" indent="0">
              <a:buNone/>
            </a:pPr>
            <a:r>
              <a:rPr lang="en-US" sz="2800" i="0" dirty="0">
                <a:solidFill>
                  <a:srgbClr val="333333"/>
                </a:solidFill>
                <a:effectLst/>
                <a:latin typeface="inter-regular"/>
              </a:rPr>
              <a:t>II. </a:t>
            </a:r>
            <a:r>
              <a:rPr lang="en-US" dirty="0">
                <a:solidFill>
                  <a:srgbClr val="333333"/>
                </a:solidFill>
                <a:latin typeface="inter-regular"/>
              </a:rPr>
              <a:t>Random Forest</a:t>
            </a:r>
            <a:r>
              <a:rPr lang="en-US" sz="2800" i="0" dirty="0">
                <a:solidFill>
                  <a:srgbClr val="333333"/>
                </a:solidFill>
                <a:effectLst/>
                <a:latin typeface="inter-regular"/>
              </a:rPr>
              <a:t>:</a:t>
            </a:r>
          </a:p>
          <a:p>
            <a:pPr marL="571500" indent="-571500">
              <a:buFont typeface="+mj-lt"/>
              <a:buAutoNum type="romanUcPeriod" startAt="3"/>
            </a:pPr>
            <a:endParaRPr lang="en-US" dirty="0">
              <a:solidFill>
                <a:srgbClr val="333333"/>
              </a:solidFill>
              <a:latin typeface="inter-regular"/>
            </a:endParaRPr>
          </a:p>
          <a:p>
            <a:pPr marL="571500" indent="-571500">
              <a:buFont typeface="+mj-lt"/>
              <a:buAutoNum type="romanUcPeriod" startAt="3"/>
            </a:pPr>
            <a:endParaRPr lang="en-US" sz="2800" i="0" dirty="0">
              <a:solidFill>
                <a:srgbClr val="333333"/>
              </a:solidFill>
              <a:effectLst/>
              <a:latin typeface="inter-regular"/>
            </a:endParaRPr>
          </a:p>
          <a:p>
            <a:pPr marL="571500" indent="-571500">
              <a:buFont typeface="+mj-lt"/>
              <a:buAutoNum type="romanUcPeriod" startAt="3"/>
            </a:pPr>
            <a:endParaRPr lang="en-US" dirty="0">
              <a:solidFill>
                <a:srgbClr val="333333"/>
              </a:solidFill>
              <a:latin typeface="inter-regular"/>
            </a:endParaRPr>
          </a:p>
          <a:p>
            <a:pPr marL="571500" indent="-571500">
              <a:buFont typeface="+mj-lt"/>
              <a:buAutoNum type="romanUcPeriod" startAt="3"/>
            </a:pPr>
            <a:endParaRPr lang="en-US" sz="2800" i="0" dirty="0">
              <a:solidFill>
                <a:srgbClr val="333333"/>
              </a:solidFill>
              <a:effectLst/>
              <a:latin typeface="inter-regular"/>
            </a:endParaRPr>
          </a:p>
          <a:p>
            <a:pPr marL="571500" indent="-571500">
              <a:buFont typeface="+mj-lt"/>
              <a:buAutoNum type="romanUcPeriod" startAt="3"/>
            </a:pPr>
            <a:r>
              <a:rPr lang="en-US" dirty="0"/>
              <a:t>Gradient Boosting Classifier</a:t>
            </a:r>
            <a:r>
              <a:rPr lang="en-US" sz="2800" dirty="0"/>
              <a:t>: </a:t>
            </a:r>
          </a:p>
          <a:p>
            <a:pPr marL="0" indent="0">
              <a:buNone/>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0" indent="0">
              <a:buNone/>
            </a:pPr>
            <a:endParaRPr lang="en-IN" dirty="0"/>
          </a:p>
          <a:p>
            <a:pPr marL="0" indent="0">
              <a:buNone/>
            </a:pPr>
            <a:endParaRPr lang="en-IN" dirty="0"/>
          </a:p>
          <a:p>
            <a:endParaRPr lang="en-IN" dirty="0"/>
          </a:p>
        </p:txBody>
      </p:sp>
      <p:pic>
        <p:nvPicPr>
          <p:cNvPr id="2" name="Picture 1" descr="A screenshot of a computer&#10;&#10;Description automatically generated">
            <a:extLst>
              <a:ext uri="{FF2B5EF4-FFF2-40B4-BE49-F238E27FC236}">
                <a16:creationId xmlns:a16="http://schemas.microsoft.com/office/drawing/2014/main" id="{A9211208-8461-4AF1-893D-6D460A54B739}"/>
              </a:ext>
            </a:extLst>
          </p:cNvPr>
          <p:cNvPicPr>
            <a:picLocks noChangeAspect="1"/>
          </p:cNvPicPr>
          <p:nvPr/>
        </p:nvPicPr>
        <p:blipFill rotWithShape="1">
          <a:blip r:embed="rId2"/>
          <a:srcRect t="64270"/>
          <a:stretch/>
        </p:blipFill>
        <p:spPr>
          <a:xfrm>
            <a:off x="1400174" y="1459204"/>
            <a:ext cx="6141703" cy="190234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FD8719-F7B9-7FE4-54A7-43D2E9EEDC36}"/>
              </a:ext>
            </a:extLst>
          </p:cNvPr>
          <p:cNvPicPr>
            <a:picLocks noChangeAspect="1"/>
          </p:cNvPicPr>
          <p:nvPr/>
        </p:nvPicPr>
        <p:blipFill rotWithShape="1">
          <a:blip r:embed="rId3"/>
          <a:srcRect t="67804"/>
          <a:stretch/>
        </p:blipFill>
        <p:spPr>
          <a:xfrm>
            <a:off x="1400174" y="4114913"/>
            <a:ext cx="6717030" cy="1695629"/>
          </a:xfrm>
          <a:prstGeom prst="rect">
            <a:avLst/>
          </a:prstGeom>
        </p:spPr>
      </p:pic>
    </p:spTree>
    <p:extLst>
      <p:ext uri="{BB962C8B-B14F-4D97-AF65-F5344CB8AC3E}">
        <p14:creationId xmlns:p14="http://schemas.microsoft.com/office/powerpoint/2010/main" val="2301225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6B97-FD23-7CB5-CE97-808475082C7C}"/>
              </a:ext>
            </a:extLst>
          </p:cNvPr>
          <p:cNvSpPr>
            <a:spLocks noGrp="1"/>
          </p:cNvSpPr>
          <p:nvPr>
            <p:ph type="title"/>
          </p:nvPr>
        </p:nvSpPr>
        <p:spPr>
          <a:xfrm>
            <a:off x="838200" y="167901"/>
            <a:ext cx="10515600" cy="997511"/>
          </a:xfrm>
        </p:spPr>
        <p:txBody>
          <a:bodyPr>
            <a:normAutofit/>
          </a:bodyPr>
          <a:lstStyle/>
          <a:p>
            <a:r>
              <a:rPr lang="en-US" sz="3200" b="1" dirty="0">
                <a:solidFill>
                  <a:srgbClr val="90ACC7"/>
                </a:solidFill>
                <a:latin typeface="Optima" pitchFamily="34" charset="0"/>
                <a:ea typeface="Optima" pitchFamily="34" charset="-122"/>
              </a:rPr>
              <a:t>Result and Conclusion</a:t>
            </a:r>
            <a:endParaRPr lang="en-IN" sz="3200" dirty="0"/>
          </a:p>
        </p:txBody>
      </p:sp>
      <p:sp>
        <p:nvSpPr>
          <p:cNvPr id="18" name="TextBox 17">
            <a:extLst>
              <a:ext uri="{FF2B5EF4-FFF2-40B4-BE49-F238E27FC236}">
                <a16:creationId xmlns:a16="http://schemas.microsoft.com/office/drawing/2014/main" id="{E398837A-600F-4EFF-FBA4-4956ED0A1B6D}"/>
              </a:ext>
            </a:extLst>
          </p:cNvPr>
          <p:cNvSpPr txBox="1"/>
          <p:nvPr/>
        </p:nvSpPr>
        <p:spPr>
          <a:xfrm>
            <a:off x="754828" y="1285928"/>
            <a:ext cx="10987144" cy="2677656"/>
          </a:xfrm>
          <a:prstGeom prst="rect">
            <a:avLst/>
          </a:prstGeom>
          <a:noFill/>
        </p:spPr>
        <p:txBody>
          <a:bodyPr wrap="square" rtlCol="0">
            <a:spAutoFit/>
          </a:bodyPr>
          <a:lstStyle/>
          <a:p>
            <a:pPr algn="just"/>
            <a:r>
              <a:rPr lang="en-US" sz="2400" dirty="0"/>
              <a:t>Upon loading the dataset, visualizing it, splitting the dataset and then training it and testing it against the various pre-existing Machine Learning classifiers as present above. It is possible to conclude that, the dataset is very clean and it is possible for all of these ML classifier algorithms to draw a line and detect if the network log is a DDOS Attack or not. The metrics of the algorithms remain unchanged and also playing around with the features has not resulted in any significant change. So now the only way to pick an optimal algorithm is on the basis of run time.</a:t>
            </a:r>
          </a:p>
        </p:txBody>
      </p:sp>
    </p:spTree>
    <p:extLst>
      <p:ext uri="{BB962C8B-B14F-4D97-AF65-F5344CB8AC3E}">
        <p14:creationId xmlns:p14="http://schemas.microsoft.com/office/powerpoint/2010/main" val="279347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605F919-FA5B-F38B-6E0D-D09E072DDBC1}"/>
              </a:ext>
            </a:extLst>
          </p:cNvPr>
          <p:cNvSpPr txBox="1"/>
          <p:nvPr/>
        </p:nvSpPr>
        <p:spPr>
          <a:xfrm>
            <a:off x="365760" y="4405745"/>
            <a:ext cx="11326826" cy="1292662"/>
          </a:xfrm>
          <a:prstGeom prst="rect">
            <a:avLst/>
          </a:prstGeom>
          <a:noFill/>
        </p:spPr>
        <p:txBody>
          <a:bodyPr wrap="square" rtlCol="0">
            <a:spAutoFit/>
          </a:bodyPr>
          <a:lstStyle/>
          <a:p>
            <a:pPr marL="457200" indent="-457200" algn="just">
              <a:buFont typeface="Arial" panose="020B0604020202020204" pitchFamily="34" charset="0"/>
              <a:buChar char="•"/>
            </a:pPr>
            <a:r>
              <a:rPr lang="en-IN" sz="2600" dirty="0">
                <a:effectLst/>
                <a:ea typeface="Calibri" panose="020F0502020204030204" pitchFamily="34" charset="0"/>
                <a:cs typeface="Times New Roman" panose="02020603050405020304" pitchFamily="18" charset="0"/>
              </a:rPr>
              <a:t>I've calculated the average of 10 run times of each ML classifier as listed below and out of which, the most optimal algorithm is </a:t>
            </a:r>
            <a:r>
              <a:rPr lang="en-IN" sz="2600" dirty="0">
                <a:ea typeface="Calibri" panose="020F0502020204030204" pitchFamily="34" charset="0"/>
                <a:cs typeface="Times New Roman" panose="02020603050405020304" pitchFamily="18" charset="0"/>
              </a:rPr>
              <a:t>Gradient Boosting</a:t>
            </a:r>
            <a:r>
              <a:rPr lang="en-IN" sz="2600" dirty="0">
                <a:effectLst/>
                <a:ea typeface="Calibri" panose="020F0502020204030204" pitchFamily="34" charset="0"/>
                <a:cs typeface="Times New Roman" panose="02020603050405020304" pitchFamily="18" charset="0"/>
              </a:rPr>
              <a:t> Classifier with an Average run time of 45.76 </a:t>
            </a:r>
            <a:r>
              <a:rPr lang="en-IN" sz="2600" dirty="0" err="1">
                <a:effectLst/>
                <a:ea typeface="Calibri" panose="020F0502020204030204" pitchFamily="34" charset="0"/>
                <a:cs typeface="Times New Roman" panose="02020603050405020304" pitchFamily="18" charset="0"/>
              </a:rPr>
              <a:t>ms</a:t>
            </a:r>
            <a:r>
              <a:rPr lang="en-IN" sz="2600" dirty="0">
                <a:effectLst/>
                <a:ea typeface="Calibri" panose="020F0502020204030204" pitchFamily="34" charset="0"/>
                <a:cs typeface="Times New Roman" panose="02020603050405020304" pitchFamily="18" charset="0"/>
              </a:rPr>
              <a:t>. </a:t>
            </a:r>
            <a:endParaRPr lang="en-IN" dirty="0"/>
          </a:p>
        </p:txBody>
      </p:sp>
      <p:graphicFrame>
        <p:nvGraphicFramePr>
          <p:cNvPr id="2" name="Table 1">
            <a:extLst>
              <a:ext uri="{FF2B5EF4-FFF2-40B4-BE49-F238E27FC236}">
                <a16:creationId xmlns:a16="http://schemas.microsoft.com/office/drawing/2014/main" id="{6E4B44A1-401B-AFF2-36FF-63B7B9D885C2}"/>
              </a:ext>
            </a:extLst>
          </p:cNvPr>
          <p:cNvGraphicFramePr>
            <a:graphicFrameLocks noGrp="1"/>
          </p:cNvGraphicFramePr>
          <p:nvPr>
            <p:extLst>
              <p:ext uri="{D42A27DB-BD31-4B8C-83A1-F6EECF244321}">
                <p14:modId xmlns:p14="http://schemas.microsoft.com/office/powerpoint/2010/main" val="88529012"/>
              </p:ext>
            </p:extLst>
          </p:nvPr>
        </p:nvGraphicFramePr>
        <p:xfrm>
          <a:off x="947509" y="1549400"/>
          <a:ext cx="2548166" cy="2446344"/>
        </p:xfrm>
        <a:graphic>
          <a:graphicData uri="http://schemas.openxmlformats.org/drawingml/2006/table">
            <a:tbl>
              <a:tblPr firstRow="1" firstCol="1" bandRow="1">
                <a:tableStyleId>{5C22544A-7EE6-4342-B048-85BDC9FD1C3A}</a:tableStyleId>
              </a:tblPr>
              <a:tblGrid>
                <a:gridCol w="1274083">
                  <a:extLst>
                    <a:ext uri="{9D8B030D-6E8A-4147-A177-3AD203B41FA5}">
                      <a16:colId xmlns:a16="http://schemas.microsoft.com/office/drawing/2014/main" val="33507387"/>
                    </a:ext>
                  </a:extLst>
                </a:gridCol>
                <a:gridCol w="1274083">
                  <a:extLst>
                    <a:ext uri="{9D8B030D-6E8A-4147-A177-3AD203B41FA5}">
                      <a16:colId xmlns:a16="http://schemas.microsoft.com/office/drawing/2014/main" val="1278839366"/>
                    </a:ext>
                  </a:extLst>
                </a:gridCol>
              </a:tblGrid>
              <a:tr h="203862">
                <a:tc>
                  <a:txBody>
                    <a:bodyPr/>
                    <a:lstStyle/>
                    <a:p>
                      <a:pPr algn="ctr">
                        <a:lnSpc>
                          <a:spcPct val="107000"/>
                        </a:lnSpc>
                        <a:spcAft>
                          <a:spcPts val="800"/>
                        </a:spcAft>
                      </a:pPr>
                      <a:r>
                        <a:rPr lang="en-IN"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Time Taken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2067859"/>
                  </a:ext>
                </a:extLst>
              </a:tr>
              <a:tr h="203862">
                <a:tc>
                  <a:txBody>
                    <a:bodyPr/>
                    <a:lstStyle/>
                    <a:p>
                      <a:pPr algn="ctr">
                        <a:lnSpc>
                          <a:spcPct val="107000"/>
                        </a:lnSpc>
                        <a:spcAft>
                          <a:spcPts val="800"/>
                        </a:spcAft>
                      </a:pPr>
                      <a:r>
                        <a:rPr lang="en-IN" sz="1100" kern="100">
                          <a:effectLst/>
                        </a:rPr>
                        <a:t>Try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0793998"/>
                  </a:ext>
                </a:extLst>
              </a:tr>
              <a:tr h="203862">
                <a:tc>
                  <a:txBody>
                    <a:bodyPr/>
                    <a:lstStyle/>
                    <a:p>
                      <a:pPr algn="ctr">
                        <a:lnSpc>
                          <a:spcPct val="107000"/>
                        </a:lnSpc>
                        <a:spcAft>
                          <a:spcPts val="800"/>
                        </a:spcAft>
                      </a:pPr>
                      <a:r>
                        <a:rPr lang="en-IN" sz="1100" kern="100">
                          <a:effectLst/>
                        </a:rPr>
                        <a:t>Try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86934956"/>
                  </a:ext>
                </a:extLst>
              </a:tr>
              <a:tr h="203862">
                <a:tc>
                  <a:txBody>
                    <a:bodyPr/>
                    <a:lstStyle/>
                    <a:p>
                      <a:pPr algn="ctr">
                        <a:lnSpc>
                          <a:spcPct val="107000"/>
                        </a:lnSpc>
                        <a:spcAft>
                          <a:spcPts val="800"/>
                        </a:spcAft>
                      </a:pPr>
                      <a:r>
                        <a:rPr lang="en-IN" sz="1100" kern="100">
                          <a:effectLst/>
                        </a:rPr>
                        <a:t>Try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5415098"/>
                  </a:ext>
                </a:extLst>
              </a:tr>
              <a:tr h="203862">
                <a:tc>
                  <a:txBody>
                    <a:bodyPr/>
                    <a:lstStyle/>
                    <a:p>
                      <a:pPr algn="ctr">
                        <a:lnSpc>
                          <a:spcPct val="107000"/>
                        </a:lnSpc>
                        <a:spcAft>
                          <a:spcPts val="800"/>
                        </a:spcAft>
                      </a:pPr>
                      <a:r>
                        <a:rPr lang="en-IN" sz="1100" kern="100">
                          <a:effectLst/>
                        </a:rPr>
                        <a:t>Try 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2154445"/>
                  </a:ext>
                </a:extLst>
              </a:tr>
              <a:tr h="203862">
                <a:tc>
                  <a:txBody>
                    <a:bodyPr/>
                    <a:lstStyle/>
                    <a:p>
                      <a:pPr algn="ctr">
                        <a:lnSpc>
                          <a:spcPct val="107000"/>
                        </a:lnSpc>
                        <a:spcAft>
                          <a:spcPts val="800"/>
                        </a:spcAft>
                      </a:pPr>
                      <a:r>
                        <a:rPr lang="en-IN" sz="1100" kern="100">
                          <a:effectLst/>
                        </a:rPr>
                        <a:t>Try 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79994236"/>
                  </a:ext>
                </a:extLst>
              </a:tr>
              <a:tr h="203862">
                <a:tc>
                  <a:txBody>
                    <a:bodyPr/>
                    <a:lstStyle/>
                    <a:p>
                      <a:pPr algn="ctr">
                        <a:lnSpc>
                          <a:spcPct val="107000"/>
                        </a:lnSpc>
                        <a:spcAft>
                          <a:spcPts val="800"/>
                        </a:spcAft>
                      </a:pPr>
                      <a:r>
                        <a:rPr lang="en-IN" sz="1100" kern="100">
                          <a:effectLst/>
                        </a:rPr>
                        <a:t>Try 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94469041"/>
                  </a:ext>
                </a:extLst>
              </a:tr>
              <a:tr h="203862">
                <a:tc>
                  <a:txBody>
                    <a:bodyPr/>
                    <a:lstStyle/>
                    <a:p>
                      <a:pPr algn="ctr">
                        <a:lnSpc>
                          <a:spcPct val="107000"/>
                        </a:lnSpc>
                        <a:spcAft>
                          <a:spcPts val="800"/>
                        </a:spcAft>
                      </a:pPr>
                      <a:r>
                        <a:rPr lang="en-IN" sz="1100" kern="100">
                          <a:effectLst/>
                        </a:rPr>
                        <a:t>Try 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8614259"/>
                  </a:ext>
                </a:extLst>
              </a:tr>
              <a:tr h="203862">
                <a:tc>
                  <a:txBody>
                    <a:bodyPr/>
                    <a:lstStyle/>
                    <a:p>
                      <a:pPr algn="ctr">
                        <a:lnSpc>
                          <a:spcPct val="107000"/>
                        </a:lnSpc>
                        <a:spcAft>
                          <a:spcPts val="800"/>
                        </a:spcAft>
                      </a:pPr>
                      <a:r>
                        <a:rPr lang="en-IN" sz="1100" kern="100">
                          <a:effectLst/>
                        </a:rPr>
                        <a:t> Try 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0995861"/>
                  </a:ext>
                </a:extLst>
              </a:tr>
              <a:tr h="203862">
                <a:tc>
                  <a:txBody>
                    <a:bodyPr/>
                    <a:lstStyle/>
                    <a:p>
                      <a:pPr algn="ctr">
                        <a:lnSpc>
                          <a:spcPct val="107000"/>
                        </a:lnSpc>
                        <a:spcAft>
                          <a:spcPts val="800"/>
                        </a:spcAft>
                      </a:pPr>
                      <a:r>
                        <a:rPr lang="en-IN" sz="1100" kern="100">
                          <a:effectLst/>
                        </a:rPr>
                        <a:t>Try 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42536986"/>
                  </a:ext>
                </a:extLst>
              </a:tr>
              <a:tr h="203862">
                <a:tc>
                  <a:txBody>
                    <a:bodyPr/>
                    <a:lstStyle/>
                    <a:p>
                      <a:pPr algn="ctr">
                        <a:lnSpc>
                          <a:spcPct val="107000"/>
                        </a:lnSpc>
                        <a:spcAft>
                          <a:spcPts val="800"/>
                        </a:spcAft>
                      </a:pPr>
                      <a:r>
                        <a:rPr lang="en-IN" sz="1100" kern="100">
                          <a:effectLst/>
                        </a:rPr>
                        <a:t>Try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0210465"/>
                  </a:ext>
                </a:extLst>
              </a:tr>
              <a:tr h="203862">
                <a:tc>
                  <a:txBody>
                    <a:bodyPr/>
                    <a:lstStyle/>
                    <a:p>
                      <a:pPr algn="ctr">
                        <a:lnSpc>
                          <a:spcPct val="107000"/>
                        </a:lnSpc>
                        <a:spcAft>
                          <a:spcPts val="800"/>
                        </a:spcAft>
                      </a:pPr>
                      <a:r>
                        <a:rPr lang="en-IN" sz="1100" kern="100">
                          <a:effectLst/>
                        </a:rPr>
                        <a:t>Average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dirty="0">
                          <a:effectLst/>
                        </a:rPr>
                        <a:t>46.85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4649719"/>
                  </a:ext>
                </a:extLst>
              </a:tr>
            </a:tbl>
          </a:graphicData>
        </a:graphic>
      </p:graphicFrame>
      <p:sp>
        <p:nvSpPr>
          <p:cNvPr id="3" name="Rectangle 1">
            <a:extLst>
              <a:ext uri="{FF2B5EF4-FFF2-40B4-BE49-F238E27FC236}">
                <a16:creationId xmlns:a16="http://schemas.microsoft.com/office/drawing/2014/main" id="{66A25F6C-7458-5D63-50C0-1B101AA4ACD5}"/>
              </a:ext>
            </a:extLst>
          </p:cNvPr>
          <p:cNvSpPr>
            <a:spLocks noChangeArrowheads="1"/>
          </p:cNvSpPr>
          <p:nvPr/>
        </p:nvSpPr>
        <p:spPr bwMode="auto">
          <a:xfrm>
            <a:off x="947509" y="910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7375" algn="l"/>
              </a:tabLst>
              <a:defRPr>
                <a:solidFill>
                  <a:schemeClr val="tx1"/>
                </a:solidFill>
                <a:latin typeface="Arial" panose="020B0604020202020204" pitchFamily="34" charset="0"/>
              </a:defRPr>
            </a:lvl1pPr>
            <a:lvl2pPr eaLnBrk="0" fontAlgn="base" hangingPunct="0">
              <a:spcBef>
                <a:spcPct val="0"/>
              </a:spcBef>
              <a:spcAft>
                <a:spcPct val="0"/>
              </a:spcAft>
              <a:tabLst>
                <a:tab pos="587375" algn="l"/>
              </a:tabLst>
              <a:defRPr>
                <a:solidFill>
                  <a:schemeClr val="tx1"/>
                </a:solidFill>
                <a:latin typeface="Arial" panose="020B0604020202020204" pitchFamily="34" charset="0"/>
              </a:defRPr>
            </a:lvl2pPr>
            <a:lvl3pPr eaLnBrk="0" fontAlgn="base" hangingPunct="0">
              <a:spcBef>
                <a:spcPct val="0"/>
              </a:spcBef>
              <a:spcAft>
                <a:spcPct val="0"/>
              </a:spcAft>
              <a:tabLst>
                <a:tab pos="587375" algn="l"/>
              </a:tabLst>
              <a:defRPr>
                <a:solidFill>
                  <a:schemeClr val="tx1"/>
                </a:solidFill>
                <a:latin typeface="Arial" panose="020B0604020202020204" pitchFamily="34" charset="0"/>
              </a:defRPr>
            </a:lvl3pPr>
            <a:lvl4pPr eaLnBrk="0" fontAlgn="base" hangingPunct="0">
              <a:spcBef>
                <a:spcPct val="0"/>
              </a:spcBef>
              <a:spcAft>
                <a:spcPct val="0"/>
              </a:spcAft>
              <a:tabLst>
                <a:tab pos="587375" algn="l"/>
              </a:tabLst>
              <a:defRPr>
                <a:solidFill>
                  <a:schemeClr val="tx1"/>
                </a:solidFill>
                <a:latin typeface="Arial" panose="020B0604020202020204" pitchFamily="34" charset="0"/>
              </a:defRPr>
            </a:lvl4pPr>
            <a:lvl5pPr eaLnBrk="0" fontAlgn="base" hangingPunct="0">
              <a:spcBef>
                <a:spcPct val="0"/>
              </a:spcBef>
              <a:spcAft>
                <a:spcPct val="0"/>
              </a:spcAft>
              <a:tabLst>
                <a:tab pos="587375" algn="l"/>
              </a:tabLst>
              <a:defRPr>
                <a:solidFill>
                  <a:schemeClr val="tx1"/>
                </a:solidFill>
                <a:latin typeface="Arial" panose="020B0604020202020204" pitchFamily="34" charset="0"/>
              </a:defRPr>
            </a:lvl5pPr>
            <a:lvl6pPr eaLnBrk="0" fontAlgn="base" hangingPunct="0">
              <a:spcBef>
                <a:spcPct val="0"/>
              </a:spcBef>
              <a:spcAft>
                <a:spcPct val="0"/>
              </a:spcAft>
              <a:tabLst>
                <a:tab pos="587375" algn="l"/>
              </a:tabLst>
              <a:defRPr>
                <a:solidFill>
                  <a:schemeClr val="tx1"/>
                </a:solidFill>
                <a:latin typeface="Arial" panose="020B0604020202020204" pitchFamily="34" charset="0"/>
              </a:defRPr>
            </a:lvl6pPr>
            <a:lvl7pPr eaLnBrk="0" fontAlgn="base" hangingPunct="0">
              <a:spcBef>
                <a:spcPct val="0"/>
              </a:spcBef>
              <a:spcAft>
                <a:spcPct val="0"/>
              </a:spcAft>
              <a:tabLst>
                <a:tab pos="587375" algn="l"/>
              </a:tabLst>
              <a:defRPr>
                <a:solidFill>
                  <a:schemeClr val="tx1"/>
                </a:solidFill>
                <a:latin typeface="Arial" panose="020B0604020202020204" pitchFamily="34" charset="0"/>
              </a:defRPr>
            </a:lvl7pPr>
            <a:lvl8pPr eaLnBrk="0" fontAlgn="base" hangingPunct="0">
              <a:spcBef>
                <a:spcPct val="0"/>
              </a:spcBef>
              <a:spcAft>
                <a:spcPct val="0"/>
              </a:spcAft>
              <a:tabLst>
                <a:tab pos="587375" algn="l"/>
              </a:tabLst>
              <a:defRPr>
                <a:solidFill>
                  <a:schemeClr val="tx1"/>
                </a:solidFill>
                <a:latin typeface="Arial" panose="020B0604020202020204" pitchFamily="34" charset="0"/>
              </a:defRPr>
            </a:lvl8pPr>
            <a:lvl9pPr eaLnBrk="0" fontAlgn="base" hangingPunct="0">
              <a:spcBef>
                <a:spcPct val="0"/>
              </a:spcBef>
              <a:spcAft>
                <a:spcPct val="0"/>
              </a:spcAft>
              <a:tabLst>
                <a:tab pos="587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7375" algn="l"/>
              </a:tabLst>
            </a:pPr>
            <a:r>
              <a:rPr kumimoji="0" lang="en-US" altLang="en-US" sz="1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73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D1EDFAFF-33B2-BC52-C7FD-76E6B6183C97}"/>
              </a:ext>
            </a:extLst>
          </p:cNvPr>
          <p:cNvGraphicFramePr>
            <a:graphicFrameLocks noGrp="1"/>
          </p:cNvGraphicFramePr>
          <p:nvPr>
            <p:extLst>
              <p:ext uri="{D42A27DB-BD31-4B8C-83A1-F6EECF244321}">
                <p14:modId xmlns:p14="http://schemas.microsoft.com/office/powerpoint/2010/main" val="2072899419"/>
              </p:ext>
            </p:extLst>
          </p:nvPr>
        </p:nvGraphicFramePr>
        <p:xfrm>
          <a:off x="4876800" y="1549400"/>
          <a:ext cx="2438400" cy="2446338"/>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383167212"/>
                    </a:ext>
                  </a:extLst>
                </a:gridCol>
                <a:gridCol w="1219200">
                  <a:extLst>
                    <a:ext uri="{9D8B030D-6E8A-4147-A177-3AD203B41FA5}">
                      <a16:colId xmlns:a16="http://schemas.microsoft.com/office/drawing/2014/main" val="2369841312"/>
                    </a:ext>
                  </a:extLst>
                </a:gridCol>
              </a:tblGrid>
              <a:tr h="190500">
                <a:tc>
                  <a:txBody>
                    <a:bodyPr/>
                    <a:lstStyle/>
                    <a:p>
                      <a:pPr algn="ctr">
                        <a:lnSpc>
                          <a:spcPct val="107000"/>
                        </a:lnSpc>
                        <a:spcAft>
                          <a:spcPts val="800"/>
                        </a:spcAft>
                      </a:pPr>
                      <a:r>
                        <a:rPr lang="en-IN" sz="1100" kern="100">
                          <a:effectLst/>
                        </a:rPr>
                        <a:t>Gradient Boosting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Time Taken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3807158"/>
                  </a:ext>
                </a:extLst>
              </a:tr>
              <a:tr h="190500">
                <a:tc>
                  <a:txBody>
                    <a:bodyPr/>
                    <a:lstStyle/>
                    <a:p>
                      <a:pPr algn="ctr">
                        <a:lnSpc>
                          <a:spcPct val="107000"/>
                        </a:lnSpc>
                        <a:spcAft>
                          <a:spcPts val="800"/>
                        </a:spcAft>
                      </a:pPr>
                      <a:r>
                        <a:rPr lang="en-IN" sz="1100" kern="100">
                          <a:effectLst/>
                        </a:rPr>
                        <a:t>Try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57046330"/>
                  </a:ext>
                </a:extLst>
              </a:tr>
              <a:tr h="190500">
                <a:tc>
                  <a:txBody>
                    <a:bodyPr/>
                    <a:lstStyle/>
                    <a:p>
                      <a:pPr algn="ctr">
                        <a:lnSpc>
                          <a:spcPct val="107000"/>
                        </a:lnSpc>
                        <a:spcAft>
                          <a:spcPts val="800"/>
                        </a:spcAft>
                      </a:pPr>
                      <a:r>
                        <a:rPr lang="en-IN" sz="1100" kern="100">
                          <a:effectLst/>
                        </a:rPr>
                        <a:t>Try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60442250"/>
                  </a:ext>
                </a:extLst>
              </a:tr>
              <a:tr h="190500">
                <a:tc>
                  <a:txBody>
                    <a:bodyPr/>
                    <a:lstStyle/>
                    <a:p>
                      <a:pPr algn="ctr">
                        <a:lnSpc>
                          <a:spcPct val="107000"/>
                        </a:lnSpc>
                        <a:spcAft>
                          <a:spcPts val="800"/>
                        </a:spcAft>
                      </a:pPr>
                      <a:r>
                        <a:rPr lang="en-IN" sz="1100" kern="100">
                          <a:effectLst/>
                        </a:rPr>
                        <a:t>Try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159655"/>
                  </a:ext>
                </a:extLst>
              </a:tr>
              <a:tr h="190500">
                <a:tc>
                  <a:txBody>
                    <a:bodyPr/>
                    <a:lstStyle/>
                    <a:p>
                      <a:pPr algn="ctr">
                        <a:lnSpc>
                          <a:spcPct val="107000"/>
                        </a:lnSpc>
                        <a:spcAft>
                          <a:spcPts val="800"/>
                        </a:spcAft>
                      </a:pPr>
                      <a:r>
                        <a:rPr lang="en-IN" sz="1100" kern="100">
                          <a:effectLst/>
                        </a:rPr>
                        <a:t>Try 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dirty="0">
                          <a:effectLst/>
                        </a:rPr>
                        <a:t>44.7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88494405"/>
                  </a:ext>
                </a:extLst>
              </a:tr>
              <a:tr h="190500">
                <a:tc>
                  <a:txBody>
                    <a:bodyPr/>
                    <a:lstStyle/>
                    <a:p>
                      <a:pPr algn="ctr">
                        <a:lnSpc>
                          <a:spcPct val="107000"/>
                        </a:lnSpc>
                        <a:spcAft>
                          <a:spcPts val="800"/>
                        </a:spcAft>
                      </a:pPr>
                      <a:r>
                        <a:rPr lang="en-IN" sz="1100" kern="100">
                          <a:effectLst/>
                        </a:rPr>
                        <a:t>Try 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7627154"/>
                  </a:ext>
                </a:extLst>
              </a:tr>
              <a:tr h="190500">
                <a:tc>
                  <a:txBody>
                    <a:bodyPr/>
                    <a:lstStyle/>
                    <a:p>
                      <a:pPr algn="ctr">
                        <a:lnSpc>
                          <a:spcPct val="107000"/>
                        </a:lnSpc>
                        <a:spcAft>
                          <a:spcPts val="800"/>
                        </a:spcAft>
                      </a:pPr>
                      <a:r>
                        <a:rPr lang="en-IN" sz="1100" kern="100">
                          <a:effectLst/>
                        </a:rPr>
                        <a:t>Try 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4914183"/>
                  </a:ext>
                </a:extLst>
              </a:tr>
              <a:tr h="190500">
                <a:tc>
                  <a:txBody>
                    <a:bodyPr/>
                    <a:lstStyle/>
                    <a:p>
                      <a:pPr algn="ctr">
                        <a:lnSpc>
                          <a:spcPct val="107000"/>
                        </a:lnSpc>
                        <a:spcAft>
                          <a:spcPts val="800"/>
                        </a:spcAft>
                      </a:pPr>
                      <a:r>
                        <a:rPr lang="en-IN" sz="1100" kern="100">
                          <a:effectLst/>
                        </a:rPr>
                        <a:t>Try 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114522"/>
                  </a:ext>
                </a:extLst>
              </a:tr>
              <a:tr h="190500">
                <a:tc>
                  <a:txBody>
                    <a:bodyPr/>
                    <a:lstStyle/>
                    <a:p>
                      <a:pPr algn="ctr">
                        <a:lnSpc>
                          <a:spcPct val="107000"/>
                        </a:lnSpc>
                        <a:spcAft>
                          <a:spcPts val="800"/>
                        </a:spcAft>
                      </a:pPr>
                      <a:r>
                        <a:rPr lang="en-IN" sz="1100" kern="100">
                          <a:effectLst/>
                        </a:rPr>
                        <a:t>Try 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dirty="0">
                          <a:effectLst/>
                        </a:rPr>
                        <a:t>42.9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89432759"/>
                  </a:ext>
                </a:extLst>
              </a:tr>
              <a:tr h="190500">
                <a:tc>
                  <a:txBody>
                    <a:bodyPr/>
                    <a:lstStyle/>
                    <a:p>
                      <a:pPr algn="ctr">
                        <a:lnSpc>
                          <a:spcPct val="107000"/>
                        </a:lnSpc>
                        <a:spcAft>
                          <a:spcPts val="800"/>
                        </a:spcAft>
                      </a:pPr>
                      <a:r>
                        <a:rPr lang="en-IN" sz="1100" kern="100">
                          <a:effectLst/>
                        </a:rPr>
                        <a:t>Try 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1074147"/>
                  </a:ext>
                </a:extLst>
              </a:tr>
              <a:tr h="190500">
                <a:tc>
                  <a:txBody>
                    <a:bodyPr/>
                    <a:lstStyle/>
                    <a:p>
                      <a:pPr algn="ctr">
                        <a:lnSpc>
                          <a:spcPct val="107000"/>
                        </a:lnSpc>
                        <a:spcAft>
                          <a:spcPts val="800"/>
                        </a:spcAft>
                      </a:pPr>
                      <a:r>
                        <a:rPr lang="en-IN" sz="1100" kern="100">
                          <a:effectLst/>
                        </a:rPr>
                        <a:t>Try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81927467"/>
                  </a:ext>
                </a:extLst>
              </a:tr>
              <a:tr h="190500">
                <a:tc>
                  <a:txBody>
                    <a:bodyPr/>
                    <a:lstStyle/>
                    <a:p>
                      <a:pPr algn="ctr">
                        <a:lnSpc>
                          <a:spcPct val="107000"/>
                        </a:lnSpc>
                        <a:spcAft>
                          <a:spcPts val="800"/>
                        </a:spcAft>
                      </a:pPr>
                      <a:r>
                        <a:rPr lang="en-IN" sz="1100" kern="100">
                          <a:effectLst/>
                        </a:rPr>
                        <a:t>Average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dirty="0">
                          <a:effectLst/>
                        </a:rPr>
                        <a:t>45.76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7874161"/>
                  </a:ext>
                </a:extLst>
              </a:tr>
            </a:tbl>
          </a:graphicData>
        </a:graphic>
      </p:graphicFrame>
      <p:sp>
        <p:nvSpPr>
          <p:cNvPr id="14" name="Rectangle 2">
            <a:extLst>
              <a:ext uri="{FF2B5EF4-FFF2-40B4-BE49-F238E27FC236}">
                <a16:creationId xmlns:a16="http://schemas.microsoft.com/office/drawing/2014/main" id="{DACF64C9-61BB-25B9-A6B4-76E6F18D0985}"/>
              </a:ext>
            </a:extLst>
          </p:cNvPr>
          <p:cNvSpPr>
            <a:spLocks noChangeArrowheads="1"/>
          </p:cNvSpPr>
          <p:nvPr/>
        </p:nvSpPr>
        <p:spPr bwMode="auto">
          <a:xfrm>
            <a:off x="4876800" y="910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7375" algn="l"/>
              </a:tabLst>
              <a:defRPr>
                <a:solidFill>
                  <a:schemeClr val="tx1"/>
                </a:solidFill>
                <a:latin typeface="Arial" panose="020B0604020202020204" pitchFamily="34" charset="0"/>
              </a:defRPr>
            </a:lvl1pPr>
            <a:lvl2pPr eaLnBrk="0" fontAlgn="base" hangingPunct="0">
              <a:spcBef>
                <a:spcPct val="0"/>
              </a:spcBef>
              <a:spcAft>
                <a:spcPct val="0"/>
              </a:spcAft>
              <a:tabLst>
                <a:tab pos="587375" algn="l"/>
              </a:tabLst>
              <a:defRPr>
                <a:solidFill>
                  <a:schemeClr val="tx1"/>
                </a:solidFill>
                <a:latin typeface="Arial" panose="020B0604020202020204" pitchFamily="34" charset="0"/>
              </a:defRPr>
            </a:lvl2pPr>
            <a:lvl3pPr eaLnBrk="0" fontAlgn="base" hangingPunct="0">
              <a:spcBef>
                <a:spcPct val="0"/>
              </a:spcBef>
              <a:spcAft>
                <a:spcPct val="0"/>
              </a:spcAft>
              <a:tabLst>
                <a:tab pos="587375" algn="l"/>
              </a:tabLst>
              <a:defRPr>
                <a:solidFill>
                  <a:schemeClr val="tx1"/>
                </a:solidFill>
                <a:latin typeface="Arial" panose="020B0604020202020204" pitchFamily="34" charset="0"/>
              </a:defRPr>
            </a:lvl3pPr>
            <a:lvl4pPr eaLnBrk="0" fontAlgn="base" hangingPunct="0">
              <a:spcBef>
                <a:spcPct val="0"/>
              </a:spcBef>
              <a:spcAft>
                <a:spcPct val="0"/>
              </a:spcAft>
              <a:tabLst>
                <a:tab pos="587375" algn="l"/>
              </a:tabLst>
              <a:defRPr>
                <a:solidFill>
                  <a:schemeClr val="tx1"/>
                </a:solidFill>
                <a:latin typeface="Arial" panose="020B0604020202020204" pitchFamily="34" charset="0"/>
              </a:defRPr>
            </a:lvl4pPr>
            <a:lvl5pPr eaLnBrk="0" fontAlgn="base" hangingPunct="0">
              <a:spcBef>
                <a:spcPct val="0"/>
              </a:spcBef>
              <a:spcAft>
                <a:spcPct val="0"/>
              </a:spcAft>
              <a:tabLst>
                <a:tab pos="587375" algn="l"/>
              </a:tabLst>
              <a:defRPr>
                <a:solidFill>
                  <a:schemeClr val="tx1"/>
                </a:solidFill>
                <a:latin typeface="Arial" panose="020B0604020202020204" pitchFamily="34" charset="0"/>
              </a:defRPr>
            </a:lvl5pPr>
            <a:lvl6pPr eaLnBrk="0" fontAlgn="base" hangingPunct="0">
              <a:spcBef>
                <a:spcPct val="0"/>
              </a:spcBef>
              <a:spcAft>
                <a:spcPct val="0"/>
              </a:spcAft>
              <a:tabLst>
                <a:tab pos="587375" algn="l"/>
              </a:tabLst>
              <a:defRPr>
                <a:solidFill>
                  <a:schemeClr val="tx1"/>
                </a:solidFill>
                <a:latin typeface="Arial" panose="020B0604020202020204" pitchFamily="34" charset="0"/>
              </a:defRPr>
            </a:lvl6pPr>
            <a:lvl7pPr eaLnBrk="0" fontAlgn="base" hangingPunct="0">
              <a:spcBef>
                <a:spcPct val="0"/>
              </a:spcBef>
              <a:spcAft>
                <a:spcPct val="0"/>
              </a:spcAft>
              <a:tabLst>
                <a:tab pos="587375" algn="l"/>
              </a:tabLst>
              <a:defRPr>
                <a:solidFill>
                  <a:schemeClr val="tx1"/>
                </a:solidFill>
                <a:latin typeface="Arial" panose="020B0604020202020204" pitchFamily="34" charset="0"/>
              </a:defRPr>
            </a:lvl7pPr>
            <a:lvl8pPr eaLnBrk="0" fontAlgn="base" hangingPunct="0">
              <a:spcBef>
                <a:spcPct val="0"/>
              </a:spcBef>
              <a:spcAft>
                <a:spcPct val="0"/>
              </a:spcAft>
              <a:tabLst>
                <a:tab pos="587375" algn="l"/>
              </a:tabLst>
              <a:defRPr>
                <a:solidFill>
                  <a:schemeClr val="tx1"/>
                </a:solidFill>
                <a:latin typeface="Arial" panose="020B0604020202020204" pitchFamily="34" charset="0"/>
              </a:defRPr>
            </a:lvl8pPr>
            <a:lvl9pPr eaLnBrk="0" fontAlgn="base" hangingPunct="0">
              <a:spcBef>
                <a:spcPct val="0"/>
              </a:spcBef>
              <a:spcAft>
                <a:spcPct val="0"/>
              </a:spcAft>
              <a:tabLst>
                <a:tab pos="587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7375" algn="l"/>
              </a:tabLst>
            </a:pPr>
            <a:r>
              <a:rPr kumimoji="0" lang="en-US" altLang="en-US" sz="1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73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Table 14">
            <a:extLst>
              <a:ext uri="{FF2B5EF4-FFF2-40B4-BE49-F238E27FC236}">
                <a16:creationId xmlns:a16="http://schemas.microsoft.com/office/drawing/2014/main" id="{B2998A29-D215-173D-7ECA-2ED405BB7DFC}"/>
              </a:ext>
            </a:extLst>
          </p:cNvPr>
          <p:cNvGraphicFramePr>
            <a:graphicFrameLocks noGrp="1"/>
          </p:cNvGraphicFramePr>
          <p:nvPr>
            <p:extLst>
              <p:ext uri="{D42A27DB-BD31-4B8C-83A1-F6EECF244321}">
                <p14:modId xmlns:p14="http://schemas.microsoft.com/office/powerpoint/2010/main" val="3567177230"/>
              </p:ext>
            </p:extLst>
          </p:nvPr>
        </p:nvGraphicFramePr>
        <p:xfrm>
          <a:off x="8289607" y="1548606"/>
          <a:ext cx="2711768" cy="2446344"/>
        </p:xfrm>
        <a:graphic>
          <a:graphicData uri="http://schemas.openxmlformats.org/drawingml/2006/table">
            <a:tbl>
              <a:tblPr firstRow="1" firstCol="1" bandRow="1">
                <a:tableStyleId>{5C22544A-7EE6-4342-B048-85BDC9FD1C3A}</a:tableStyleId>
              </a:tblPr>
              <a:tblGrid>
                <a:gridCol w="1399857">
                  <a:extLst>
                    <a:ext uri="{9D8B030D-6E8A-4147-A177-3AD203B41FA5}">
                      <a16:colId xmlns:a16="http://schemas.microsoft.com/office/drawing/2014/main" val="3098918540"/>
                    </a:ext>
                  </a:extLst>
                </a:gridCol>
                <a:gridCol w="1311911">
                  <a:extLst>
                    <a:ext uri="{9D8B030D-6E8A-4147-A177-3AD203B41FA5}">
                      <a16:colId xmlns:a16="http://schemas.microsoft.com/office/drawing/2014/main" val="3436284586"/>
                    </a:ext>
                  </a:extLst>
                </a:gridCol>
              </a:tblGrid>
              <a:tr h="203862">
                <a:tc>
                  <a:txBody>
                    <a:bodyPr/>
                    <a:lstStyle/>
                    <a:p>
                      <a:pPr algn="ctr">
                        <a:lnSpc>
                          <a:spcPct val="107000"/>
                        </a:lnSpc>
                        <a:spcAft>
                          <a:spcPts val="800"/>
                        </a:spcAft>
                      </a:pPr>
                      <a:r>
                        <a:rPr lang="en-IN" sz="1100" kern="100">
                          <a:effectLst/>
                        </a:rPr>
                        <a:t>K Nearest Neighbors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Time Taken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90554643"/>
                  </a:ext>
                </a:extLst>
              </a:tr>
              <a:tr h="203862">
                <a:tc>
                  <a:txBody>
                    <a:bodyPr/>
                    <a:lstStyle/>
                    <a:p>
                      <a:pPr algn="ctr">
                        <a:lnSpc>
                          <a:spcPct val="107000"/>
                        </a:lnSpc>
                        <a:spcAft>
                          <a:spcPts val="800"/>
                        </a:spcAft>
                      </a:pPr>
                      <a:r>
                        <a:rPr lang="en-IN" sz="1100" kern="100">
                          <a:effectLst/>
                        </a:rPr>
                        <a:t>Try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9877820"/>
                  </a:ext>
                </a:extLst>
              </a:tr>
              <a:tr h="203862">
                <a:tc>
                  <a:txBody>
                    <a:bodyPr/>
                    <a:lstStyle/>
                    <a:p>
                      <a:pPr algn="ctr">
                        <a:lnSpc>
                          <a:spcPct val="107000"/>
                        </a:lnSpc>
                        <a:spcAft>
                          <a:spcPts val="800"/>
                        </a:spcAft>
                      </a:pPr>
                      <a:r>
                        <a:rPr lang="en-IN" sz="1100" kern="100">
                          <a:effectLst/>
                        </a:rPr>
                        <a:t>Try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7271130"/>
                  </a:ext>
                </a:extLst>
              </a:tr>
              <a:tr h="203862">
                <a:tc>
                  <a:txBody>
                    <a:bodyPr/>
                    <a:lstStyle/>
                    <a:p>
                      <a:pPr algn="ctr">
                        <a:lnSpc>
                          <a:spcPct val="107000"/>
                        </a:lnSpc>
                        <a:spcAft>
                          <a:spcPts val="800"/>
                        </a:spcAft>
                      </a:pPr>
                      <a:r>
                        <a:rPr lang="en-IN" sz="1100" kern="100">
                          <a:effectLst/>
                        </a:rPr>
                        <a:t>Try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9501919"/>
                  </a:ext>
                </a:extLst>
              </a:tr>
              <a:tr h="203862">
                <a:tc>
                  <a:txBody>
                    <a:bodyPr/>
                    <a:lstStyle/>
                    <a:p>
                      <a:pPr algn="ctr">
                        <a:lnSpc>
                          <a:spcPct val="107000"/>
                        </a:lnSpc>
                        <a:spcAft>
                          <a:spcPts val="800"/>
                        </a:spcAft>
                      </a:pPr>
                      <a:r>
                        <a:rPr lang="en-IN" sz="1100" kern="100">
                          <a:effectLst/>
                        </a:rPr>
                        <a:t>Try 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56.1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29039543"/>
                  </a:ext>
                </a:extLst>
              </a:tr>
              <a:tr h="203862">
                <a:tc>
                  <a:txBody>
                    <a:bodyPr/>
                    <a:lstStyle/>
                    <a:p>
                      <a:pPr algn="ctr">
                        <a:lnSpc>
                          <a:spcPct val="107000"/>
                        </a:lnSpc>
                        <a:spcAft>
                          <a:spcPts val="800"/>
                        </a:spcAft>
                      </a:pPr>
                      <a:r>
                        <a:rPr lang="en-IN" sz="1100" kern="100">
                          <a:effectLst/>
                        </a:rPr>
                        <a:t>Try 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6537842"/>
                  </a:ext>
                </a:extLst>
              </a:tr>
              <a:tr h="203862">
                <a:tc>
                  <a:txBody>
                    <a:bodyPr/>
                    <a:lstStyle/>
                    <a:p>
                      <a:pPr algn="ctr">
                        <a:lnSpc>
                          <a:spcPct val="107000"/>
                        </a:lnSpc>
                        <a:spcAft>
                          <a:spcPts val="800"/>
                        </a:spcAft>
                      </a:pPr>
                      <a:r>
                        <a:rPr lang="en-IN" sz="1100" kern="100">
                          <a:effectLst/>
                        </a:rPr>
                        <a:t>Try 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41.1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0823721"/>
                  </a:ext>
                </a:extLst>
              </a:tr>
              <a:tr h="203862">
                <a:tc>
                  <a:txBody>
                    <a:bodyPr/>
                    <a:lstStyle/>
                    <a:p>
                      <a:pPr algn="ctr">
                        <a:lnSpc>
                          <a:spcPct val="107000"/>
                        </a:lnSpc>
                        <a:spcAft>
                          <a:spcPts val="800"/>
                        </a:spcAft>
                      </a:pPr>
                      <a:r>
                        <a:rPr lang="en-IN" sz="1100" kern="100">
                          <a:effectLst/>
                        </a:rPr>
                        <a:t>Try 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69575253"/>
                  </a:ext>
                </a:extLst>
              </a:tr>
              <a:tr h="203862">
                <a:tc>
                  <a:txBody>
                    <a:bodyPr/>
                    <a:lstStyle/>
                    <a:p>
                      <a:pPr algn="ctr">
                        <a:lnSpc>
                          <a:spcPct val="107000"/>
                        </a:lnSpc>
                        <a:spcAft>
                          <a:spcPts val="800"/>
                        </a:spcAft>
                      </a:pPr>
                      <a:r>
                        <a:rPr lang="en-IN" sz="1100" kern="100">
                          <a:effectLst/>
                        </a:rPr>
                        <a:t>Try 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7484998"/>
                  </a:ext>
                </a:extLst>
              </a:tr>
              <a:tr h="203862">
                <a:tc>
                  <a:txBody>
                    <a:bodyPr/>
                    <a:lstStyle/>
                    <a:p>
                      <a:pPr algn="ctr">
                        <a:lnSpc>
                          <a:spcPct val="107000"/>
                        </a:lnSpc>
                        <a:spcAft>
                          <a:spcPts val="800"/>
                        </a:spcAft>
                      </a:pPr>
                      <a:r>
                        <a:rPr lang="en-IN" sz="1100" kern="100">
                          <a:effectLst/>
                        </a:rPr>
                        <a:t>Try 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41.2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33805172"/>
                  </a:ext>
                </a:extLst>
              </a:tr>
              <a:tr h="203862">
                <a:tc>
                  <a:txBody>
                    <a:bodyPr/>
                    <a:lstStyle/>
                    <a:p>
                      <a:pPr algn="ctr">
                        <a:lnSpc>
                          <a:spcPct val="107000"/>
                        </a:lnSpc>
                        <a:spcAft>
                          <a:spcPts val="800"/>
                        </a:spcAft>
                      </a:pPr>
                      <a:r>
                        <a:rPr lang="en-IN" sz="1100" kern="100">
                          <a:effectLst/>
                        </a:rPr>
                        <a:t>Try 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a:effectLst/>
                        </a:rPr>
                        <a:t>58.6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4903035"/>
                  </a:ext>
                </a:extLst>
              </a:tr>
              <a:tr h="203862">
                <a:tc>
                  <a:txBody>
                    <a:bodyPr/>
                    <a:lstStyle/>
                    <a:p>
                      <a:pPr algn="ctr">
                        <a:lnSpc>
                          <a:spcPct val="107000"/>
                        </a:lnSpc>
                        <a:spcAft>
                          <a:spcPts val="800"/>
                        </a:spcAft>
                      </a:pPr>
                      <a:r>
                        <a:rPr lang="en-IN" sz="1100" kern="100">
                          <a:effectLst/>
                        </a:rPr>
                        <a:t>Average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100" kern="100" dirty="0">
                          <a:effectLst/>
                        </a:rPr>
                        <a:t>46.35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03924966"/>
                  </a:ext>
                </a:extLst>
              </a:tr>
            </a:tbl>
          </a:graphicData>
        </a:graphic>
      </p:graphicFrame>
      <p:sp>
        <p:nvSpPr>
          <p:cNvPr id="16" name="Rectangle 3">
            <a:extLst>
              <a:ext uri="{FF2B5EF4-FFF2-40B4-BE49-F238E27FC236}">
                <a16:creationId xmlns:a16="http://schemas.microsoft.com/office/drawing/2014/main" id="{F1362DB3-9ED5-07C7-4E6C-8D7C8BA74471}"/>
              </a:ext>
            </a:extLst>
          </p:cNvPr>
          <p:cNvSpPr>
            <a:spLocks noChangeArrowheads="1"/>
          </p:cNvSpPr>
          <p:nvPr/>
        </p:nvSpPr>
        <p:spPr bwMode="auto">
          <a:xfrm>
            <a:off x="8289607" y="860812"/>
            <a:ext cx="1269591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7375" algn="l"/>
              </a:tabLst>
              <a:defRPr>
                <a:solidFill>
                  <a:schemeClr val="tx1"/>
                </a:solidFill>
                <a:latin typeface="Arial" panose="020B0604020202020204" pitchFamily="34" charset="0"/>
              </a:defRPr>
            </a:lvl1pPr>
            <a:lvl2pPr eaLnBrk="0" fontAlgn="base" hangingPunct="0">
              <a:spcBef>
                <a:spcPct val="0"/>
              </a:spcBef>
              <a:spcAft>
                <a:spcPct val="0"/>
              </a:spcAft>
              <a:tabLst>
                <a:tab pos="587375" algn="l"/>
              </a:tabLst>
              <a:defRPr>
                <a:solidFill>
                  <a:schemeClr val="tx1"/>
                </a:solidFill>
                <a:latin typeface="Arial" panose="020B0604020202020204" pitchFamily="34" charset="0"/>
              </a:defRPr>
            </a:lvl2pPr>
            <a:lvl3pPr eaLnBrk="0" fontAlgn="base" hangingPunct="0">
              <a:spcBef>
                <a:spcPct val="0"/>
              </a:spcBef>
              <a:spcAft>
                <a:spcPct val="0"/>
              </a:spcAft>
              <a:tabLst>
                <a:tab pos="587375" algn="l"/>
              </a:tabLst>
              <a:defRPr>
                <a:solidFill>
                  <a:schemeClr val="tx1"/>
                </a:solidFill>
                <a:latin typeface="Arial" panose="020B0604020202020204" pitchFamily="34" charset="0"/>
              </a:defRPr>
            </a:lvl3pPr>
            <a:lvl4pPr eaLnBrk="0" fontAlgn="base" hangingPunct="0">
              <a:spcBef>
                <a:spcPct val="0"/>
              </a:spcBef>
              <a:spcAft>
                <a:spcPct val="0"/>
              </a:spcAft>
              <a:tabLst>
                <a:tab pos="587375" algn="l"/>
              </a:tabLst>
              <a:defRPr>
                <a:solidFill>
                  <a:schemeClr val="tx1"/>
                </a:solidFill>
                <a:latin typeface="Arial" panose="020B0604020202020204" pitchFamily="34" charset="0"/>
              </a:defRPr>
            </a:lvl4pPr>
            <a:lvl5pPr eaLnBrk="0" fontAlgn="base" hangingPunct="0">
              <a:spcBef>
                <a:spcPct val="0"/>
              </a:spcBef>
              <a:spcAft>
                <a:spcPct val="0"/>
              </a:spcAft>
              <a:tabLst>
                <a:tab pos="587375" algn="l"/>
              </a:tabLst>
              <a:defRPr>
                <a:solidFill>
                  <a:schemeClr val="tx1"/>
                </a:solidFill>
                <a:latin typeface="Arial" panose="020B0604020202020204" pitchFamily="34" charset="0"/>
              </a:defRPr>
            </a:lvl5pPr>
            <a:lvl6pPr eaLnBrk="0" fontAlgn="base" hangingPunct="0">
              <a:spcBef>
                <a:spcPct val="0"/>
              </a:spcBef>
              <a:spcAft>
                <a:spcPct val="0"/>
              </a:spcAft>
              <a:tabLst>
                <a:tab pos="587375" algn="l"/>
              </a:tabLst>
              <a:defRPr>
                <a:solidFill>
                  <a:schemeClr val="tx1"/>
                </a:solidFill>
                <a:latin typeface="Arial" panose="020B0604020202020204" pitchFamily="34" charset="0"/>
              </a:defRPr>
            </a:lvl6pPr>
            <a:lvl7pPr eaLnBrk="0" fontAlgn="base" hangingPunct="0">
              <a:spcBef>
                <a:spcPct val="0"/>
              </a:spcBef>
              <a:spcAft>
                <a:spcPct val="0"/>
              </a:spcAft>
              <a:tabLst>
                <a:tab pos="587375" algn="l"/>
              </a:tabLst>
              <a:defRPr>
                <a:solidFill>
                  <a:schemeClr val="tx1"/>
                </a:solidFill>
                <a:latin typeface="Arial" panose="020B0604020202020204" pitchFamily="34" charset="0"/>
              </a:defRPr>
            </a:lvl7pPr>
            <a:lvl8pPr eaLnBrk="0" fontAlgn="base" hangingPunct="0">
              <a:spcBef>
                <a:spcPct val="0"/>
              </a:spcBef>
              <a:spcAft>
                <a:spcPct val="0"/>
              </a:spcAft>
              <a:tabLst>
                <a:tab pos="587375" algn="l"/>
              </a:tabLst>
              <a:defRPr>
                <a:solidFill>
                  <a:schemeClr val="tx1"/>
                </a:solidFill>
                <a:latin typeface="Arial" panose="020B0604020202020204" pitchFamily="34" charset="0"/>
              </a:defRPr>
            </a:lvl8pPr>
            <a:lvl9pPr eaLnBrk="0" fontAlgn="base" hangingPunct="0">
              <a:spcBef>
                <a:spcPct val="0"/>
              </a:spcBef>
              <a:spcAft>
                <a:spcPct val="0"/>
              </a:spcAft>
              <a:tabLst>
                <a:tab pos="587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7375" algn="l"/>
              </a:tabLst>
            </a:pPr>
            <a:r>
              <a:rPr kumimoji="0" lang="en-US" altLang="en-US" sz="12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 Nearest Neighbors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73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582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95F11-C871-5B20-5E42-20214D704C25}"/>
              </a:ext>
            </a:extLst>
          </p:cNvPr>
          <p:cNvPicPr>
            <a:picLocks noChangeAspect="1"/>
          </p:cNvPicPr>
          <p:nvPr/>
        </p:nvPicPr>
        <p:blipFill rotWithShape="1">
          <a:blip r:embed="rId2"/>
          <a:srcRect l="1387"/>
          <a:stretch/>
        </p:blipFill>
        <p:spPr>
          <a:xfrm>
            <a:off x="2338387" y="3162277"/>
            <a:ext cx="7515225" cy="3695723"/>
          </a:xfrm>
          <a:prstGeom prst="rect">
            <a:avLst/>
          </a:prstGeom>
        </p:spPr>
      </p:pic>
      <p:sp>
        <p:nvSpPr>
          <p:cNvPr id="7" name="TextBox 6">
            <a:extLst>
              <a:ext uri="{FF2B5EF4-FFF2-40B4-BE49-F238E27FC236}">
                <a16:creationId xmlns:a16="http://schemas.microsoft.com/office/drawing/2014/main" id="{C4D6EC51-E87F-0C32-D652-BEF3BFFD14C4}"/>
              </a:ext>
            </a:extLst>
          </p:cNvPr>
          <p:cNvSpPr txBox="1"/>
          <p:nvPr/>
        </p:nvSpPr>
        <p:spPr>
          <a:xfrm>
            <a:off x="715347" y="1298801"/>
            <a:ext cx="8475306" cy="923330"/>
          </a:xfrm>
          <a:prstGeom prst="rect">
            <a:avLst/>
          </a:prstGeom>
          <a:noFill/>
        </p:spPr>
        <p:txBody>
          <a:bodyPr wrap="square">
            <a:spAutoFit/>
          </a:bodyPr>
          <a:lstStyle/>
          <a:p>
            <a:pPr marL="457200" indent="-457200" algn="just">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Hence, I conclude that in the comparative study for finding the optimal algorithm for DDOS Detection, in the given scenario and problem statement is the </a:t>
            </a:r>
            <a:r>
              <a:rPr lang="en-IN" sz="1800" dirty="0">
                <a:ea typeface="Calibri" panose="020F0502020204030204" pitchFamily="34" charset="0"/>
                <a:cs typeface="Times New Roman" panose="02020603050405020304" pitchFamily="18" charset="0"/>
              </a:rPr>
              <a:t>Gradient Boosting</a:t>
            </a:r>
            <a:r>
              <a:rPr lang="en-IN" sz="1800" dirty="0">
                <a:effectLst/>
                <a:ea typeface="Calibri" panose="020F0502020204030204" pitchFamily="34" charset="0"/>
                <a:cs typeface="Times New Roman" panose="02020603050405020304" pitchFamily="18" charset="0"/>
              </a:rPr>
              <a:t> Classifier .</a:t>
            </a:r>
          </a:p>
        </p:txBody>
      </p:sp>
      <p:pic>
        <p:nvPicPr>
          <p:cNvPr id="9" name="Picture 8">
            <a:extLst>
              <a:ext uri="{FF2B5EF4-FFF2-40B4-BE49-F238E27FC236}">
                <a16:creationId xmlns:a16="http://schemas.microsoft.com/office/drawing/2014/main" id="{6C295B8C-ABC2-1DA5-F8C5-AAEB905E1070}"/>
              </a:ext>
            </a:extLst>
          </p:cNvPr>
          <p:cNvPicPr>
            <a:picLocks noChangeAspect="1"/>
          </p:cNvPicPr>
          <p:nvPr/>
        </p:nvPicPr>
        <p:blipFill>
          <a:blip r:embed="rId3"/>
          <a:stretch>
            <a:fillRect/>
          </a:stretch>
        </p:blipFill>
        <p:spPr>
          <a:xfrm>
            <a:off x="9950109" y="-1"/>
            <a:ext cx="2241892" cy="1590675"/>
          </a:xfrm>
          <a:prstGeom prst="rect">
            <a:avLst/>
          </a:prstGeom>
        </p:spPr>
      </p:pic>
      <p:pic>
        <p:nvPicPr>
          <p:cNvPr id="11" name="Picture 10">
            <a:extLst>
              <a:ext uri="{FF2B5EF4-FFF2-40B4-BE49-F238E27FC236}">
                <a16:creationId xmlns:a16="http://schemas.microsoft.com/office/drawing/2014/main" id="{85123E48-6D31-7660-7E54-96935EF3D1E9}"/>
              </a:ext>
            </a:extLst>
          </p:cNvPr>
          <p:cNvPicPr>
            <a:picLocks noChangeAspect="1"/>
          </p:cNvPicPr>
          <p:nvPr/>
        </p:nvPicPr>
        <p:blipFill>
          <a:blip r:embed="rId4"/>
          <a:stretch>
            <a:fillRect/>
          </a:stretch>
        </p:blipFill>
        <p:spPr>
          <a:xfrm>
            <a:off x="0" y="5559199"/>
            <a:ext cx="1531108" cy="1298801"/>
          </a:xfrm>
          <a:prstGeom prst="rect">
            <a:avLst/>
          </a:prstGeom>
        </p:spPr>
      </p:pic>
    </p:spTree>
    <p:extLst>
      <p:ext uri="{BB962C8B-B14F-4D97-AF65-F5344CB8AC3E}">
        <p14:creationId xmlns:p14="http://schemas.microsoft.com/office/powerpoint/2010/main" val="21899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6">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dirty="0">
              <a:solidFill>
                <a:schemeClr val="tx1"/>
              </a:solidFill>
            </a:endParaRPr>
          </a:p>
        </p:txBody>
      </p:sp>
      <p:sp>
        <p:nvSpPr>
          <p:cNvPr id="2" name="Title 1">
            <a:extLst>
              <a:ext uri="{FF2B5EF4-FFF2-40B4-BE49-F238E27FC236}">
                <a16:creationId xmlns:a16="http://schemas.microsoft.com/office/drawing/2014/main" id="{ABFF3413-8692-E7F8-C68D-6DE70E351262}"/>
              </a:ext>
            </a:extLst>
          </p:cNvPr>
          <p:cNvSpPr>
            <a:spLocks noGrp="1"/>
          </p:cNvSpPr>
          <p:nvPr>
            <p:ph type="title"/>
          </p:nvPr>
        </p:nvSpPr>
        <p:spPr>
          <a:xfrm>
            <a:off x="838200" y="365125"/>
            <a:ext cx="5257800" cy="1720524"/>
          </a:xfrm>
        </p:spPr>
        <p:txBody>
          <a:bodyPr>
            <a:noAutofit/>
          </a:bodyPr>
          <a:lstStyle/>
          <a:p>
            <a:r>
              <a:rPr lang="en-US" sz="4000" b="1" dirty="0">
                <a:latin typeface="Optima" pitchFamily="34" charset="0"/>
                <a:ea typeface="Optima" pitchFamily="34" charset="-122"/>
              </a:rPr>
              <a:t>What is  Distributed Denial of Service</a:t>
            </a:r>
            <a:endParaRPr lang="en-US" sz="4000" dirty="0"/>
          </a:p>
        </p:txBody>
      </p:sp>
      <p:sp>
        <p:nvSpPr>
          <p:cNvPr id="3" name="Content Placeholder 2">
            <a:extLst>
              <a:ext uri="{FF2B5EF4-FFF2-40B4-BE49-F238E27FC236}">
                <a16:creationId xmlns:a16="http://schemas.microsoft.com/office/drawing/2014/main" id="{867F40B6-C289-8718-2160-205CF74CA835}"/>
              </a:ext>
            </a:extLst>
          </p:cNvPr>
          <p:cNvSpPr>
            <a:spLocks noGrp="1"/>
          </p:cNvSpPr>
          <p:nvPr>
            <p:ph idx="1"/>
          </p:nvPr>
        </p:nvSpPr>
        <p:spPr>
          <a:xfrm>
            <a:off x="838201" y="2265037"/>
            <a:ext cx="5357326" cy="4378359"/>
          </a:xfrm>
        </p:spPr>
        <p:txBody>
          <a:bodyPr>
            <a:normAutofit lnSpcReduction="10000"/>
          </a:bodyPr>
          <a:lstStyle/>
          <a:p>
            <a:pPr algn="just"/>
            <a:r>
              <a:rPr lang="en-US" sz="1800" dirty="0">
                <a:ea typeface="Optima" pitchFamily="34" charset="-122"/>
                <a:cs typeface="Optima" pitchFamily="34" charset="-120"/>
              </a:rPr>
              <a:t>A distributed denial-of-service (DDoS) attack is a malicious attempt to disrupt the normal traffic of a targeted server, service or network by overwhelming the target or its surrounding infrastructure with a flood of Internet traffic.</a:t>
            </a:r>
          </a:p>
          <a:p>
            <a:pPr algn="just"/>
            <a:r>
              <a:rPr lang="en-US" sz="1800" dirty="0">
                <a:ea typeface="Optima" pitchFamily="34" charset="-122"/>
                <a:cs typeface="Optima" pitchFamily="34" charset="-120"/>
              </a:rPr>
              <a:t>DDoS attacks achieve effectiveness by utilizing multiple compromised computer systems as sources of attack traffic. Exploited machines can include computers and other networked resources such as IoT devices.</a:t>
            </a:r>
          </a:p>
          <a:p>
            <a:pPr algn="just"/>
            <a:r>
              <a:rPr lang="en-US" sz="1800" dirty="0"/>
              <a:t>A Distributed Denial-of-Service (DoS) attack is an attack meant to shut down a machine or network, making it inaccessible to its intended users.</a:t>
            </a:r>
          </a:p>
          <a:p>
            <a:pPr algn="just"/>
            <a:r>
              <a:rPr lang="en-US" sz="1800" dirty="0"/>
              <a:t>Victims of DoS attacks often target web servers of high-profile organizations such as banking, commerce, and media companies, or government and trade organizations. </a:t>
            </a:r>
          </a:p>
          <a:p>
            <a:pPr marL="0" indent="0">
              <a:buNone/>
            </a:pPr>
            <a:endParaRPr lang="en-IN" sz="1600" dirty="0"/>
          </a:p>
        </p:txBody>
      </p:sp>
      <p:pic>
        <p:nvPicPr>
          <p:cNvPr id="1032" name="Picture 8" descr="Denial of Service (DoS) attack A DDoS (Distributed Denial of Service)... |  Download Scientific Diagram">
            <a:extLst>
              <a:ext uri="{FF2B5EF4-FFF2-40B4-BE49-F238E27FC236}">
                <a16:creationId xmlns:a16="http://schemas.microsoft.com/office/drawing/2014/main" id="{F5E27192-DD30-6230-5C3F-E0D482E34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4655" y="1413250"/>
            <a:ext cx="3541508" cy="2087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DDoS Attack? - Distributed Denial of Service | Radware">
            <a:extLst>
              <a:ext uri="{FF2B5EF4-FFF2-40B4-BE49-F238E27FC236}">
                <a16:creationId xmlns:a16="http://schemas.microsoft.com/office/drawing/2014/main" id="{11BB57B3-7134-393E-6533-A4F530409B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4241051"/>
            <a:ext cx="3541510" cy="171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69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1D34-3764-628E-5D5E-A430A04EBF4B}"/>
              </a:ext>
            </a:extLst>
          </p:cNvPr>
          <p:cNvSpPr>
            <a:spLocks noGrp="1"/>
          </p:cNvSpPr>
          <p:nvPr>
            <p:ph type="title"/>
          </p:nvPr>
        </p:nvSpPr>
        <p:spPr>
          <a:xfrm>
            <a:off x="640976" y="1718795"/>
            <a:ext cx="10515600" cy="1325563"/>
          </a:xfrm>
        </p:spPr>
        <p:txBody>
          <a:bodyPr>
            <a:normAutofit/>
          </a:bodyPr>
          <a:lstStyle/>
          <a:p>
            <a:r>
              <a:rPr lang="en-IN" sz="6600" dirty="0"/>
              <a:t>Thankyou!</a:t>
            </a:r>
          </a:p>
        </p:txBody>
      </p:sp>
    </p:spTree>
    <p:extLst>
      <p:ext uri="{BB962C8B-B14F-4D97-AF65-F5344CB8AC3E}">
        <p14:creationId xmlns:p14="http://schemas.microsoft.com/office/powerpoint/2010/main" val="1103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54D69-A440-8ECF-520F-5A91732602AB}"/>
              </a:ext>
            </a:extLst>
          </p:cNvPr>
          <p:cNvSpPr>
            <a:spLocks noGrp="1"/>
          </p:cNvSpPr>
          <p:nvPr>
            <p:ph type="title"/>
          </p:nvPr>
        </p:nvSpPr>
        <p:spPr>
          <a:xfrm>
            <a:off x="804672" y="802955"/>
            <a:ext cx="4766330" cy="1454051"/>
          </a:xfrm>
        </p:spPr>
        <p:txBody>
          <a:bodyPr>
            <a:normAutofit/>
          </a:bodyPr>
          <a:lstStyle/>
          <a:p>
            <a:r>
              <a:rPr lang="en-US" sz="3600" b="1" dirty="0">
                <a:solidFill>
                  <a:schemeClr val="accent1">
                    <a:lumMod val="60000"/>
                    <a:lumOff val="40000"/>
                  </a:schemeClr>
                </a:solidFill>
                <a:latin typeface="Optima" pitchFamily="34" charset="0"/>
                <a:ea typeface="Optima" pitchFamily="34" charset="-122"/>
                <a:cs typeface="Optima" pitchFamily="34" charset="-120"/>
              </a:rPr>
              <a:t>Types of DoS Attacks</a:t>
            </a:r>
            <a:br>
              <a:rPr lang="en-US" sz="3600" dirty="0">
                <a:solidFill>
                  <a:schemeClr val="accent1">
                    <a:lumMod val="60000"/>
                    <a:lumOff val="40000"/>
                  </a:schemeClr>
                </a:solidFill>
              </a:rPr>
            </a:br>
            <a:endParaRPr lang="en-IN" sz="36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D83A2E5C-B8D9-D107-1FB9-ED93B69BE979}"/>
              </a:ext>
            </a:extLst>
          </p:cNvPr>
          <p:cNvSpPr>
            <a:spLocks noGrp="1"/>
          </p:cNvSpPr>
          <p:nvPr>
            <p:ph idx="1"/>
          </p:nvPr>
        </p:nvSpPr>
        <p:spPr>
          <a:xfrm>
            <a:off x="804672" y="2421683"/>
            <a:ext cx="4765949" cy="3353476"/>
          </a:xfrm>
        </p:spPr>
        <p:txBody>
          <a:bodyPr anchor="t">
            <a:normAutofit/>
          </a:bodyPr>
          <a:lstStyle/>
          <a:p>
            <a:r>
              <a:rPr lang="en-US" sz="1800" i="0" dirty="0">
                <a:solidFill>
                  <a:schemeClr val="tx2"/>
                </a:solidFill>
                <a:effectLst/>
                <a:latin typeface="-apple-system"/>
              </a:rPr>
              <a:t>Different attacks target different parts of a network, and they are classified according to the network connection layers they target. </a:t>
            </a:r>
          </a:p>
          <a:p>
            <a:r>
              <a:rPr lang="en-US" sz="1800" i="0" dirty="0">
                <a:solidFill>
                  <a:schemeClr val="tx2"/>
                </a:solidFill>
                <a:effectLst/>
                <a:latin typeface="-apple-system"/>
              </a:rPr>
              <a:t>A connection on the internet is comprised of seven different “layers," as defined by the Open Systems Interconnection (OSI) model created by the International Organization for Standardization. The model allows different computer systems to be able to "talk" to each other.</a:t>
            </a:r>
            <a:endParaRPr lang="en-US" sz="1800" dirty="0">
              <a:solidFill>
                <a:schemeClr val="tx2"/>
              </a:solidFill>
              <a:latin typeface="Optima" pitchFamily="34" charset="0"/>
              <a:ea typeface="Optima" pitchFamily="34" charset="-122"/>
              <a:cs typeface="Optima" pitchFamily="34" charset="-120"/>
            </a:endParaRPr>
          </a:p>
        </p:txBody>
      </p:sp>
      <p:grpSp>
        <p:nvGrpSpPr>
          <p:cNvPr id="1035" name="Group 103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036" name="Freeform: Shape 103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What is a DDoS attack? How to Prevent DDoS Attacks?">
            <a:extLst>
              <a:ext uri="{FF2B5EF4-FFF2-40B4-BE49-F238E27FC236}">
                <a16:creationId xmlns:a16="http://schemas.microsoft.com/office/drawing/2014/main" id="{78795593-B484-C29E-0B88-B105C1EC8C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45095" y="2032996"/>
            <a:ext cx="4955307" cy="332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1E2DE-A400-450C-6370-8EFA68D7F174}"/>
              </a:ext>
            </a:extLst>
          </p:cNvPr>
          <p:cNvSpPr>
            <a:spLocks noGrp="1"/>
          </p:cNvSpPr>
          <p:nvPr>
            <p:ph type="title"/>
          </p:nvPr>
        </p:nvSpPr>
        <p:spPr>
          <a:xfrm>
            <a:off x="658620" y="691414"/>
            <a:ext cx="10066122" cy="1298448"/>
          </a:xfrm>
        </p:spPr>
        <p:txBody>
          <a:bodyPr anchor="b">
            <a:normAutofit/>
          </a:bodyPr>
          <a:lstStyle/>
          <a:p>
            <a:r>
              <a:rPr lang="en-IN" sz="3600" b="1" i="0" dirty="0">
                <a:solidFill>
                  <a:schemeClr val="accent1">
                    <a:lumMod val="60000"/>
                    <a:lumOff val="40000"/>
                  </a:schemeClr>
                </a:solidFill>
                <a:effectLst/>
                <a:latin typeface="Optima"/>
              </a:rPr>
              <a:t>Volume-Based or Volumetric Attacks</a:t>
            </a:r>
            <a:br>
              <a:rPr lang="en-IN" sz="3600" b="1" i="0" dirty="0">
                <a:solidFill>
                  <a:schemeClr val="accent1">
                    <a:lumMod val="60000"/>
                    <a:lumOff val="40000"/>
                  </a:schemeClr>
                </a:solidFill>
                <a:effectLst/>
                <a:latin typeface="Optima"/>
              </a:rPr>
            </a:br>
            <a:endParaRPr lang="en-IN" sz="3600" dirty="0">
              <a:solidFill>
                <a:schemeClr val="accent1">
                  <a:lumMod val="60000"/>
                  <a:lumOff val="40000"/>
                </a:schemeClr>
              </a:solidFill>
              <a:latin typeface="Optima"/>
            </a:endParaRP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42F3BE-33DC-9646-D1C3-D24D421ECFCF}"/>
              </a:ext>
            </a:extLst>
          </p:cNvPr>
          <p:cNvSpPr>
            <a:spLocks noGrp="1"/>
          </p:cNvSpPr>
          <p:nvPr>
            <p:ph idx="1"/>
          </p:nvPr>
        </p:nvSpPr>
        <p:spPr>
          <a:xfrm>
            <a:off x="793661" y="2599509"/>
            <a:ext cx="4530898" cy="3639450"/>
          </a:xfrm>
        </p:spPr>
        <p:txBody>
          <a:bodyPr anchor="ctr">
            <a:normAutofit/>
          </a:bodyPr>
          <a:lstStyle/>
          <a:p>
            <a:r>
              <a:rPr lang="en-US" sz="1700" b="0" i="0" dirty="0">
                <a:effectLst/>
              </a:rPr>
              <a:t>This type of attack aims to control all available bandwidth between the victim and the larger internet. </a:t>
            </a:r>
            <a:r>
              <a:rPr lang="en-US" sz="1700" b="0" i="0" u="none" strike="noStrike" dirty="0">
                <a:effectLst/>
                <a:hlinkClick r:id="rId2"/>
              </a:rPr>
              <a:t>Domain name system (DNS)</a:t>
            </a:r>
            <a:r>
              <a:rPr lang="en-US" sz="1700" b="0" i="0" dirty="0">
                <a:effectLst/>
              </a:rPr>
              <a:t> amplification is an example of a volume-based attack. In this scenario, the attacker spoofs the target's address, then sends a DNS name lookup request to an open DNS server with the spoofed address.</a:t>
            </a:r>
          </a:p>
          <a:p>
            <a:r>
              <a:rPr lang="en-US" sz="1700" b="0" i="0" dirty="0">
                <a:effectLst/>
              </a:rPr>
              <a:t>When the DNS server sends the DNS record response, it is sent instead to the target, resulting in the target receiving an amplification of the attacker’s initially small query.</a:t>
            </a:r>
          </a:p>
          <a:p>
            <a:endParaRPr lang="en-IN" sz="1700" dirty="0"/>
          </a:p>
        </p:txBody>
      </p:sp>
      <p:pic>
        <p:nvPicPr>
          <p:cNvPr id="2050" name="Picture 2" descr="Latest research Ideas for DDoS Attack Network Projects | Network Simulation  Tools">
            <a:extLst>
              <a:ext uri="{FF2B5EF4-FFF2-40B4-BE49-F238E27FC236}">
                <a16:creationId xmlns:a16="http://schemas.microsoft.com/office/drawing/2014/main" id="{07E9B287-73AF-1E27-1EB6-DBEF5A388B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5911532" y="2821330"/>
            <a:ext cx="5150277" cy="3040093"/>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17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95C33-10E6-5F99-4686-3F7970741A35}"/>
              </a:ext>
            </a:extLst>
          </p:cNvPr>
          <p:cNvSpPr>
            <a:spLocks noGrp="1"/>
          </p:cNvSpPr>
          <p:nvPr>
            <p:ph type="title"/>
          </p:nvPr>
        </p:nvSpPr>
        <p:spPr>
          <a:xfrm>
            <a:off x="793662" y="386930"/>
            <a:ext cx="10066122" cy="1298448"/>
          </a:xfrm>
        </p:spPr>
        <p:txBody>
          <a:bodyPr anchor="b">
            <a:normAutofit/>
          </a:bodyPr>
          <a:lstStyle/>
          <a:p>
            <a:r>
              <a:rPr lang="en-IN" sz="3600" b="1" i="0" dirty="0">
                <a:solidFill>
                  <a:schemeClr val="accent1">
                    <a:lumMod val="60000"/>
                    <a:lumOff val="40000"/>
                  </a:schemeClr>
                </a:solidFill>
                <a:effectLst/>
                <a:latin typeface="Optima"/>
              </a:rPr>
              <a:t>Protocol Attacks</a:t>
            </a:r>
            <a:br>
              <a:rPr lang="en-IN" b="1" i="0" dirty="0">
                <a:effectLst/>
                <a:latin typeface="Inter"/>
              </a:rPr>
            </a:br>
            <a:endParaRPr lang="en-IN" dirty="0"/>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AAE6D7-8090-3568-D419-85368DF56440}"/>
              </a:ext>
            </a:extLst>
          </p:cNvPr>
          <p:cNvSpPr>
            <a:spLocks noGrp="1"/>
          </p:cNvSpPr>
          <p:nvPr>
            <p:ph idx="1"/>
          </p:nvPr>
        </p:nvSpPr>
        <p:spPr>
          <a:xfrm>
            <a:off x="793661" y="2599509"/>
            <a:ext cx="4530898" cy="3639450"/>
          </a:xfrm>
        </p:spPr>
        <p:txBody>
          <a:bodyPr anchor="ctr">
            <a:noAutofit/>
          </a:bodyPr>
          <a:lstStyle/>
          <a:p>
            <a:r>
              <a:rPr lang="en-US" sz="1700" dirty="0"/>
              <a:t>Protocol attacks consume all available capacity of web servers or other resources, such as firewalls. They expose weaknesses in Layers 3 and 4 of the OSI protocol stack to render the target inaccessible. </a:t>
            </a:r>
          </a:p>
          <a:p>
            <a:r>
              <a:rPr lang="en-US" sz="1700" dirty="0"/>
              <a:t>A SYN flood is an example of a protocol attack, in which the attacker sends the target an overwhelming number of transmission control protocol (TCP) handshake requests with spoofed source Internet Protocol (IP) addresses. </a:t>
            </a:r>
          </a:p>
          <a:p>
            <a:r>
              <a:rPr lang="en-US" sz="1700" dirty="0"/>
              <a:t>The targeted servers attempt to respond to each connection request, but the final handshake never occurs, overwhelming the target in the process.</a:t>
            </a:r>
            <a:endParaRPr lang="en-IN" sz="1700" dirty="0"/>
          </a:p>
        </p:txBody>
      </p:sp>
      <p:pic>
        <p:nvPicPr>
          <p:cNvPr id="3074" name="Picture 2" descr="What is a distributed denial-of-service (DDoS) attack? | Cloudflare">
            <a:extLst>
              <a:ext uri="{FF2B5EF4-FFF2-40B4-BE49-F238E27FC236}">
                <a16:creationId xmlns:a16="http://schemas.microsoft.com/office/drawing/2014/main" id="{426F5F59-83F0-41CF-6E0C-3B5F9B5D67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053808"/>
            <a:ext cx="5150277" cy="2575138"/>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5DB9B-A0AE-3B84-EC36-F944FC3DDD79}"/>
              </a:ext>
            </a:extLst>
          </p:cNvPr>
          <p:cNvSpPr>
            <a:spLocks noGrp="1"/>
          </p:cNvSpPr>
          <p:nvPr>
            <p:ph type="title"/>
          </p:nvPr>
        </p:nvSpPr>
        <p:spPr>
          <a:xfrm>
            <a:off x="793662" y="386930"/>
            <a:ext cx="10066122" cy="1298448"/>
          </a:xfrm>
        </p:spPr>
        <p:txBody>
          <a:bodyPr anchor="b">
            <a:normAutofit/>
          </a:bodyPr>
          <a:lstStyle/>
          <a:p>
            <a:r>
              <a:rPr lang="en-IN" sz="3600" b="1" i="0" dirty="0">
                <a:solidFill>
                  <a:schemeClr val="accent1">
                    <a:lumMod val="60000"/>
                    <a:lumOff val="40000"/>
                  </a:schemeClr>
                </a:solidFill>
                <a:effectLst/>
                <a:latin typeface="Optima"/>
              </a:rPr>
              <a:t>Application-Layer Attacks</a:t>
            </a:r>
            <a:br>
              <a:rPr lang="en-IN" b="1" i="0" dirty="0">
                <a:effectLst/>
                <a:latin typeface="Inter"/>
              </a:rPr>
            </a:br>
            <a:endParaRPr lang="en-IN" dirty="0"/>
          </a:p>
        </p:txBody>
      </p:sp>
      <p:sp>
        <p:nvSpPr>
          <p:cNvPr id="4111" name="Rectangle 41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795764-6AC5-15C5-EA0D-77190AF3DA77}"/>
              </a:ext>
            </a:extLst>
          </p:cNvPr>
          <p:cNvSpPr>
            <a:spLocks noGrp="1"/>
          </p:cNvSpPr>
          <p:nvPr>
            <p:ph idx="1"/>
          </p:nvPr>
        </p:nvSpPr>
        <p:spPr>
          <a:xfrm>
            <a:off x="793661" y="2599509"/>
            <a:ext cx="4530898" cy="3639450"/>
          </a:xfrm>
        </p:spPr>
        <p:txBody>
          <a:bodyPr anchor="ctr">
            <a:normAutofit/>
          </a:bodyPr>
          <a:lstStyle/>
          <a:p>
            <a:r>
              <a:rPr lang="en-US" sz="1400" dirty="0"/>
              <a:t>These attacks also aim to exhaust or overwhelm the target's resources but are difficult to flag as malicious. Often referred to as a Layer 7 DDoS attack—referring to Layer 7 of the OSI model—an application-layer attack targets the layer where web pages are generated in response to Hypertext Transfer Protocol (HTTP) requests. </a:t>
            </a:r>
          </a:p>
          <a:p>
            <a:endParaRPr lang="en-US" sz="1400" dirty="0"/>
          </a:p>
          <a:p>
            <a:r>
              <a:rPr lang="en-US" sz="1400" dirty="0"/>
              <a:t>A server runs database queries to generate a web page. In this form of attack, the attacker forces the victim's server to handle more than it normally does.</a:t>
            </a:r>
          </a:p>
          <a:p>
            <a:r>
              <a:rPr lang="en-US" sz="1400" dirty="0"/>
              <a:t>An HTTP flood is a type of application-layer attack and is similar to constantly refreshing a web browser on different computers all at once. In this manner, the excessive number of HTTP requests overwhelms the server, resulting in a DDoS.</a:t>
            </a:r>
            <a:endParaRPr lang="en-IN" sz="1400" dirty="0"/>
          </a:p>
        </p:txBody>
      </p:sp>
      <p:pic>
        <p:nvPicPr>
          <p:cNvPr id="4098" name="Picture 2" descr="What is a DDoS Attack: Types, Prevention &amp; Remediation | OneLogin">
            <a:extLst>
              <a:ext uri="{FF2B5EF4-FFF2-40B4-BE49-F238E27FC236}">
                <a16:creationId xmlns:a16="http://schemas.microsoft.com/office/drawing/2014/main" id="{BBC530B7-B8E4-0311-3168-E8F99D5091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3079559"/>
            <a:ext cx="5150277" cy="2523636"/>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81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23AA-5805-6BA2-39ED-35609CB86726}"/>
              </a:ext>
            </a:extLst>
          </p:cNvPr>
          <p:cNvSpPr>
            <a:spLocks noGrp="1"/>
          </p:cNvSpPr>
          <p:nvPr>
            <p:ph type="title"/>
          </p:nvPr>
        </p:nvSpPr>
        <p:spPr>
          <a:xfrm>
            <a:off x="838200" y="365126"/>
            <a:ext cx="10515600" cy="1239086"/>
          </a:xfrm>
        </p:spPr>
        <p:txBody>
          <a:bodyPr>
            <a:normAutofit/>
          </a:bodyPr>
          <a:lstStyle/>
          <a:p>
            <a:r>
              <a:rPr lang="en-US" sz="3600" b="1" dirty="0">
                <a:solidFill>
                  <a:srgbClr val="90ACC7"/>
                </a:solidFill>
                <a:latin typeface="Optima" pitchFamily="34" charset="0"/>
                <a:ea typeface="Optima" pitchFamily="34" charset="-122"/>
                <a:cs typeface="Optima" pitchFamily="34" charset="-120"/>
              </a:rPr>
              <a:t>Signs of DDoS attack</a:t>
            </a:r>
            <a:br>
              <a:rPr lang="en-US" sz="3600" dirty="0"/>
            </a:br>
            <a:endParaRPr lang="en-IN" sz="3600" dirty="0"/>
          </a:p>
        </p:txBody>
      </p:sp>
      <p:pic>
        <p:nvPicPr>
          <p:cNvPr id="13" name="Content Placeholder 12">
            <a:extLst>
              <a:ext uri="{FF2B5EF4-FFF2-40B4-BE49-F238E27FC236}">
                <a16:creationId xmlns:a16="http://schemas.microsoft.com/office/drawing/2014/main" id="{25313292-A735-4621-CD87-1C8CECBB2D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375" b="57101"/>
          <a:stretch/>
        </p:blipFill>
        <p:spPr>
          <a:xfrm>
            <a:off x="195015" y="1291527"/>
            <a:ext cx="11801969" cy="1524000"/>
          </a:xfrm>
        </p:spPr>
      </p:pic>
      <p:sp>
        <p:nvSpPr>
          <p:cNvPr id="14" name="TextBox 13">
            <a:extLst>
              <a:ext uri="{FF2B5EF4-FFF2-40B4-BE49-F238E27FC236}">
                <a16:creationId xmlns:a16="http://schemas.microsoft.com/office/drawing/2014/main" id="{57F0D9C7-D1D7-B932-A11F-0DCC2568C426}"/>
              </a:ext>
            </a:extLst>
          </p:cNvPr>
          <p:cNvSpPr txBox="1"/>
          <p:nvPr/>
        </p:nvSpPr>
        <p:spPr>
          <a:xfrm>
            <a:off x="1026459" y="2815527"/>
            <a:ext cx="2039470" cy="2862322"/>
          </a:xfrm>
          <a:prstGeom prst="rect">
            <a:avLst/>
          </a:prstGeom>
          <a:noFill/>
        </p:spPr>
        <p:txBody>
          <a:bodyPr wrap="square" rtlCol="0">
            <a:spAutoFit/>
          </a:bodyPr>
          <a:lstStyle/>
          <a:p>
            <a:r>
              <a:rPr lang="en-IN" b="1" dirty="0"/>
              <a:t>Degradation</a:t>
            </a:r>
          </a:p>
          <a:p>
            <a:r>
              <a:rPr lang="en-IN" b="1" dirty="0"/>
              <a:t>in Network Performance</a:t>
            </a:r>
          </a:p>
          <a:p>
            <a:endParaRPr lang="en-IN" dirty="0"/>
          </a:p>
          <a:p>
            <a:r>
              <a:rPr lang="en-IN" dirty="0"/>
              <a:t>Especially when attempting</a:t>
            </a:r>
          </a:p>
          <a:p>
            <a:r>
              <a:rPr lang="en-IN" dirty="0"/>
              <a:t>to open files stored on the network or when accessing websites</a:t>
            </a:r>
          </a:p>
        </p:txBody>
      </p:sp>
      <p:sp>
        <p:nvSpPr>
          <p:cNvPr id="15" name="TextBox 14">
            <a:extLst>
              <a:ext uri="{FF2B5EF4-FFF2-40B4-BE49-F238E27FC236}">
                <a16:creationId xmlns:a16="http://schemas.microsoft.com/office/drawing/2014/main" id="{F61BF3C4-2181-E3EB-4D9F-E2EA722FFFFA}"/>
              </a:ext>
            </a:extLst>
          </p:cNvPr>
          <p:cNvSpPr txBox="1"/>
          <p:nvPr/>
        </p:nvSpPr>
        <p:spPr>
          <a:xfrm>
            <a:off x="3868270" y="2815527"/>
            <a:ext cx="2039470" cy="2031325"/>
          </a:xfrm>
          <a:prstGeom prst="rect">
            <a:avLst/>
          </a:prstGeom>
          <a:noFill/>
        </p:spPr>
        <p:txBody>
          <a:bodyPr wrap="square" rtlCol="0">
            <a:spAutoFit/>
          </a:bodyPr>
          <a:lstStyle/>
          <a:p>
            <a:r>
              <a:rPr lang="en-IN" b="1" dirty="0"/>
              <a:t>Specific Website Unavailable</a:t>
            </a:r>
          </a:p>
          <a:p>
            <a:endParaRPr lang="en-IN" dirty="0"/>
          </a:p>
          <a:p>
            <a:endParaRPr lang="en-IN" dirty="0"/>
          </a:p>
          <a:p>
            <a:r>
              <a:rPr lang="en-IN" dirty="0"/>
              <a:t>A particular site does not open or cannot be found</a:t>
            </a:r>
          </a:p>
        </p:txBody>
      </p:sp>
      <p:sp>
        <p:nvSpPr>
          <p:cNvPr id="16" name="TextBox 15">
            <a:extLst>
              <a:ext uri="{FF2B5EF4-FFF2-40B4-BE49-F238E27FC236}">
                <a16:creationId xmlns:a16="http://schemas.microsoft.com/office/drawing/2014/main" id="{8367F8B2-53BB-CF22-B007-D190A1809CC9}"/>
              </a:ext>
            </a:extLst>
          </p:cNvPr>
          <p:cNvSpPr txBox="1"/>
          <p:nvPr/>
        </p:nvSpPr>
        <p:spPr>
          <a:xfrm>
            <a:off x="6710082" y="2815527"/>
            <a:ext cx="2039470" cy="2031325"/>
          </a:xfrm>
          <a:prstGeom prst="rect">
            <a:avLst/>
          </a:prstGeom>
          <a:noFill/>
        </p:spPr>
        <p:txBody>
          <a:bodyPr wrap="square" rtlCol="0">
            <a:spAutoFit/>
          </a:bodyPr>
          <a:lstStyle/>
          <a:p>
            <a:r>
              <a:rPr lang="en-IN" b="1" dirty="0"/>
              <a:t>Inability to Access Any Website</a:t>
            </a:r>
          </a:p>
          <a:p>
            <a:endParaRPr lang="en-IN" b="1" dirty="0"/>
          </a:p>
          <a:p>
            <a:endParaRPr lang="en-IN" b="1" dirty="0"/>
          </a:p>
          <a:p>
            <a:r>
              <a:rPr lang="en-IN" dirty="0"/>
              <a:t>All websites are inaccessible on the network</a:t>
            </a:r>
          </a:p>
        </p:txBody>
      </p:sp>
      <p:sp>
        <p:nvSpPr>
          <p:cNvPr id="17" name="TextBox 16">
            <a:extLst>
              <a:ext uri="{FF2B5EF4-FFF2-40B4-BE49-F238E27FC236}">
                <a16:creationId xmlns:a16="http://schemas.microsoft.com/office/drawing/2014/main" id="{EBE0E2DC-A2B9-5AA8-8236-49F519881E66}"/>
              </a:ext>
            </a:extLst>
          </p:cNvPr>
          <p:cNvSpPr txBox="1"/>
          <p:nvPr/>
        </p:nvSpPr>
        <p:spPr>
          <a:xfrm>
            <a:off x="9353533" y="2815527"/>
            <a:ext cx="2039470" cy="2031325"/>
          </a:xfrm>
          <a:prstGeom prst="rect">
            <a:avLst/>
          </a:prstGeom>
          <a:noFill/>
        </p:spPr>
        <p:txBody>
          <a:bodyPr wrap="square" rtlCol="0">
            <a:spAutoFit/>
          </a:bodyPr>
          <a:lstStyle/>
          <a:p>
            <a:r>
              <a:rPr lang="en-IN" b="1" dirty="0"/>
              <a:t>High Volume of Email Spam</a:t>
            </a:r>
          </a:p>
          <a:p>
            <a:endParaRPr lang="en-IN" dirty="0"/>
          </a:p>
          <a:p>
            <a:endParaRPr lang="en-IN" dirty="0"/>
          </a:p>
          <a:p>
            <a:r>
              <a:rPr lang="en-IN" dirty="0"/>
              <a:t>A higher than usual volume of spam email.</a:t>
            </a:r>
          </a:p>
        </p:txBody>
      </p:sp>
    </p:spTree>
    <p:extLst>
      <p:ext uri="{BB962C8B-B14F-4D97-AF65-F5344CB8AC3E}">
        <p14:creationId xmlns:p14="http://schemas.microsoft.com/office/powerpoint/2010/main" val="55941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3" name="Rectangle 515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A3D25-1512-FE4A-C550-5F3301717D40}"/>
              </a:ext>
            </a:extLst>
          </p:cNvPr>
          <p:cNvSpPr>
            <a:spLocks noGrp="1"/>
          </p:cNvSpPr>
          <p:nvPr>
            <p:ph type="title"/>
          </p:nvPr>
        </p:nvSpPr>
        <p:spPr>
          <a:xfrm>
            <a:off x="589560" y="856180"/>
            <a:ext cx="4560584" cy="1128068"/>
          </a:xfrm>
        </p:spPr>
        <p:txBody>
          <a:bodyPr anchor="ctr">
            <a:normAutofit/>
          </a:bodyPr>
          <a:lstStyle/>
          <a:p>
            <a:r>
              <a:rPr lang="en-US" sz="3100" b="1">
                <a:latin typeface="Optima"/>
              </a:rPr>
              <a:t>Role of machine learning in DDoS Attack Detection</a:t>
            </a:r>
            <a:endParaRPr lang="en-IN" sz="3100" b="1">
              <a:latin typeface="Optima"/>
            </a:endParaRPr>
          </a:p>
        </p:txBody>
      </p:sp>
      <p:grpSp>
        <p:nvGrpSpPr>
          <p:cNvPr id="5155" name="Group 515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47" name="Rectangle 514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Rectangle 5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57" name="Rectangle 51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A41436-A80D-D623-5B0F-0B0A3155E9D6}"/>
              </a:ext>
            </a:extLst>
          </p:cNvPr>
          <p:cNvSpPr>
            <a:spLocks noGrp="1"/>
          </p:cNvSpPr>
          <p:nvPr>
            <p:ph idx="1"/>
          </p:nvPr>
        </p:nvSpPr>
        <p:spPr>
          <a:xfrm>
            <a:off x="590719" y="2330505"/>
            <a:ext cx="4559425" cy="3979585"/>
          </a:xfrm>
        </p:spPr>
        <p:txBody>
          <a:bodyPr anchor="ctr">
            <a:normAutofit/>
          </a:bodyPr>
          <a:lstStyle/>
          <a:p>
            <a:r>
              <a:rPr lang="en-US" sz="1700"/>
              <a:t>Machine learning is pivotal in DDoS attack detection, leveraging anomaly recognition to identify deviations in network traffic and establish normal behavior baselines. Its real-time capabilities enable automated responses, dynamically adjusting configurations to promptly mitigate DDoS impact and reduce downtime. </a:t>
            </a:r>
          </a:p>
          <a:p>
            <a:r>
              <a:rPr lang="en-US" sz="1700"/>
              <a:t>The adaptive nature of machine learning ensures ongoing defense, continuously learning from new data to stay ahead of evolving DDoS attack tactics, providing robust protection against emerging threats.</a:t>
            </a:r>
            <a:endParaRPr lang="en-IN" sz="1700"/>
          </a:p>
        </p:txBody>
      </p:sp>
      <p:sp>
        <p:nvSpPr>
          <p:cNvPr id="5152" name="Rectangle 515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Rectangle 51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0" name="Picture 10" descr="Navigating Machine Learning Algorithms: A Comprehensive Guide">
            <a:extLst>
              <a:ext uri="{FF2B5EF4-FFF2-40B4-BE49-F238E27FC236}">
                <a16:creationId xmlns:a16="http://schemas.microsoft.com/office/drawing/2014/main" id="{7973E500-EE1E-92C8-E60D-16F0A77A1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688" y="1420214"/>
            <a:ext cx="5527673" cy="395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90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17F9-D616-7DE9-5F65-B1AA325CC6C5}"/>
              </a:ext>
            </a:extLst>
          </p:cNvPr>
          <p:cNvSpPr>
            <a:spLocks noGrp="1"/>
          </p:cNvSpPr>
          <p:nvPr>
            <p:ph type="title"/>
          </p:nvPr>
        </p:nvSpPr>
        <p:spPr/>
        <p:txBody>
          <a:bodyPr/>
          <a:lstStyle/>
          <a:p>
            <a:r>
              <a:rPr lang="en-US" sz="3600" b="1" dirty="0">
                <a:solidFill>
                  <a:srgbClr val="90ACC7"/>
                </a:solidFill>
                <a:latin typeface="Optima" pitchFamily="34" charset="0"/>
                <a:ea typeface="Optima" pitchFamily="34" charset="-122"/>
                <a:cs typeface="Optima" pitchFamily="34" charset="-120"/>
              </a:rPr>
              <a:t>Machine Learning Algorithms</a:t>
            </a:r>
            <a:br>
              <a:rPr lang="en-US" sz="4400" dirty="0"/>
            </a:br>
            <a:endParaRPr lang="en-IN" dirty="0"/>
          </a:p>
        </p:txBody>
      </p:sp>
      <p:sp>
        <p:nvSpPr>
          <p:cNvPr id="3" name="Content Placeholder 2">
            <a:extLst>
              <a:ext uri="{FF2B5EF4-FFF2-40B4-BE49-F238E27FC236}">
                <a16:creationId xmlns:a16="http://schemas.microsoft.com/office/drawing/2014/main" id="{8BD174AD-E75A-CED5-6FFB-FEEE39811725}"/>
              </a:ext>
            </a:extLst>
          </p:cNvPr>
          <p:cNvSpPr>
            <a:spLocks noGrp="1"/>
          </p:cNvSpPr>
          <p:nvPr>
            <p:ph idx="1"/>
          </p:nvPr>
        </p:nvSpPr>
        <p:spPr>
          <a:xfrm>
            <a:off x="838200" y="1690688"/>
            <a:ext cx="6485965" cy="4674254"/>
          </a:xfrm>
        </p:spPr>
        <p:txBody>
          <a:bodyPr>
            <a:normAutofit/>
          </a:bodyPr>
          <a:lstStyle/>
          <a:p>
            <a:r>
              <a:rPr lang="en-IN" sz="2600" b="1" dirty="0"/>
              <a:t>Supervised learning: </a:t>
            </a:r>
            <a:r>
              <a:rPr lang="en-IN" sz="2600" dirty="0"/>
              <a:t>In supervised learning the machine learning algorithm learns from labelled data</a:t>
            </a:r>
          </a:p>
          <a:p>
            <a:r>
              <a:rPr lang="en-IN" sz="2600" b="1" dirty="0"/>
              <a:t>Unsupervised Learning: </a:t>
            </a:r>
            <a:r>
              <a:rPr lang="en-IN" sz="2600" dirty="0"/>
              <a:t>In unsupervised learning the machine learning algorithm learns from unlabelled data.</a:t>
            </a:r>
          </a:p>
          <a:p>
            <a:r>
              <a:rPr lang="en-IN" sz="2600" b="1" dirty="0"/>
              <a:t>Reinforcement Learning: </a:t>
            </a:r>
            <a:r>
              <a:rPr lang="en-IN" sz="2600" dirty="0"/>
              <a:t>Reinforcement learning is an area of machine learning concerned with how intelligent agents take action in an environment to maximize its reward.</a:t>
            </a:r>
          </a:p>
        </p:txBody>
      </p:sp>
      <p:pic>
        <p:nvPicPr>
          <p:cNvPr id="4" name="Image 0" descr="https://search-letsfade-com.herokuapp.com/proxy?url=https://media.geeksforgeeks.org/wp-content/cdn-uploads/20190522174744/MachineLearning.png">
            <a:extLst>
              <a:ext uri="{FF2B5EF4-FFF2-40B4-BE49-F238E27FC236}">
                <a16:creationId xmlns:a16="http://schemas.microsoft.com/office/drawing/2014/main" id="{EF047AC0-8605-E438-1FAB-32A212A01019}"/>
              </a:ext>
            </a:extLst>
          </p:cNvPr>
          <p:cNvPicPr>
            <a:picLocks noChangeAspect="1"/>
          </p:cNvPicPr>
          <p:nvPr/>
        </p:nvPicPr>
        <p:blipFill rotWithShape="1">
          <a:blip r:embed="rId2"/>
          <a:srcRect l="2929" t="2928" r="5546" b="3566"/>
          <a:stretch/>
        </p:blipFill>
        <p:spPr>
          <a:xfrm>
            <a:off x="6956730" y="1690688"/>
            <a:ext cx="5160391" cy="4100512"/>
          </a:xfrm>
          <a:prstGeom prst="rect">
            <a:avLst/>
          </a:prstGeom>
        </p:spPr>
      </p:pic>
    </p:spTree>
    <p:extLst>
      <p:ext uri="{BB962C8B-B14F-4D97-AF65-F5344CB8AC3E}">
        <p14:creationId xmlns:p14="http://schemas.microsoft.com/office/powerpoint/2010/main" val="2983599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671592D-84F2-4142-9FEB-985E37BCC975}">
  <we:reference id="wa200006000" version="1.0.7.0" store="en-US" storeType="OMEX"/>
  <we:alternateReferences>
    <we:reference id="wa200006000" version="1.0.7.0" store="wa200006000" storeType="OMEX"/>
  </we:alternateReferences>
  <we:properties>
    <we:property name="document_UID" value="&quot;a4c175d1-5e72-43e6-a07f-da1850919ca4&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561</TotalTime>
  <Words>1728</Words>
  <Application>Microsoft Office PowerPoint</Application>
  <PresentationFormat>Widescreen</PresentationFormat>
  <Paragraphs>177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Inter</vt:lpstr>
      <vt:lpstr>inter-regular</vt:lpstr>
      <vt:lpstr>Optima</vt:lpstr>
      <vt:lpstr>Times New Roman</vt:lpstr>
      <vt:lpstr>Office Theme</vt:lpstr>
      <vt:lpstr>DDoS Attack Detection using Machine Learning</vt:lpstr>
      <vt:lpstr>What is  Distributed Denial of Service</vt:lpstr>
      <vt:lpstr>Types of DoS Attacks </vt:lpstr>
      <vt:lpstr>Volume-Based or Volumetric Attacks </vt:lpstr>
      <vt:lpstr>Protocol Attacks </vt:lpstr>
      <vt:lpstr>Application-Layer Attacks </vt:lpstr>
      <vt:lpstr>Signs of DDoS attack </vt:lpstr>
      <vt:lpstr>Role of machine learning in DDoS Attack Detection</vt:lpstr>
      <vt:lpstr>Machine Learning Algorithms </vt:lpstr>
      <vt:lpstr>How to detect Dos using Machine Learning</vt:lpstr>
      <vt:lpstr>PowerPoint Presentation</vt:lpstr>
      <vt:lpstr>Classifier Used </vt:lpstr>
      <vt:lpstr>PowerPoint Presentation</vt:lpstr>
      <vt:lpstr>PowerPoint Presentation</vt:lpstr>
      <vt:lpstr>Accuracy </vt:lpstr>
      <vt:lpstr>PowerPoint Presentation</vt:lpstr>
      <vt:lpstr>Result and Conclusion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 Attack Detection using Machine Learning</dc:title>
  <dc:creator>BHAVANI SINGH RAJPUROHIT</dc:creator>
  <cp:lastModifiedBy>BHAVANI SINGH RAJPUROHIT</cp:lastModifiedBy>
  <cp:revision>5</cp:revision>
  <dcterms:created xsi:type="dcterms:W3CDTF">2023-06-01T19:29:35Z</dcterms:created>
  <dcterms:modified xsi:type="dcterms:W3CDTF">2023-12-06T08:13:36Z</dcterms:modified>
</cp:coreProperties>
</file>