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650" r:id="rId2"/>
    <p:sldMasterId id="2147483652" r:id="rId3"/>
  </p:sldMasterIdLst>
  <p:notesMasterIdLst>
    <p:notesMasterId r:id="rId17"/>
  </p:notesMasterIdLst>
  <p:handoutMasterIdLst>
    <p:handoutMasterId r:id="rId18"/>
  </p:handoutMasterIdLst>
  <p:sldIdLst>
    <p:sldId id="264" r:id="rId4"/>
    <p:sldId id="269" r:id="rId5"/>
    <p:sldId id="270" r:id="rId6"/>
    <p:sldId id="273" r:id="rId7"/>
    <p:sldId id="274" r:id="rId8"/>
    <p:sldId id="271" r:id="rId9"/>
    <p:sldId id="272" r:id="rId10"/>
    <p:sldId id="263" r:id="rId11"/>
    <p:sldId id="267" r:id="rId12"/>
    <p:sldId id="268" r:id="rId13"/>
    <p:sldId id="275" r:id="rId14"/>
    <p:sldId id="276"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59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73" autoAdjust="0"/>
  </p:normalViewPr>
  <p:slideViewPr>
    <p:cSldViewPr>
      <p:cViewPr varScale="1">
        <p:scale>
          <a:sx n="74" d="100"/>
          <a:sy n="74" d="100"/>
        </p:scale>
        <p:origin x="-762" y="-90"/>
      </p:cViewPr>
      <p:guideLst>
        <p:guide orient="horz" pos="1480"/>
        <p:guide orient="horz" pos="708"/>
        <p:guide orient="horz" pos="1344"/>
        <p:guide orient="horz" pos="3974"/>
        <p:guide pos="3787"/>
        <p:guide pos="295"/>
        <p:guide pos="5466"/>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98" d="100"/>
          <a:sy n="98" d="100"/>
        </p:scale>
        <p:origin x="-356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HTML5 Roles and Responsibilities</a:t>
            </a: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C51ED8-6B7C-4285-A814-D7002C42AFB8}" type="datetimeFigureOut">
              <a:rPr lang="en-GB" smtClean="0"/>
              <a:t>01/07/2014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C48647-6512-4080-B455-F4571D1392C1}" type="slidenum">
              <a:rPr lang="en-GB" smtClean="0"/>
              <a:t>‹#›</a:t>
            </a:fld>
            <a:endParaRPr lang="en-GB"/>
          </a:p>
        </p:txBody>
      </p:sp>
    </p:spTree>
    <p:extLst>
      <p:ext uri="{BB962C8B-B14F-4D97-AF65-F5344CB8AC3E}">
        <p14:creationId xmlns:p14="http://schemas.microsoft.com/office/powerpoint/2010/main" val="19385717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HTML5 Roles and Responsibilities</a:t>
            </a: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39604D-6C3E-4308-B814-9A9C059CA514}" type="datetimeFigureOut">
              <a:rPr lang="en-GB" smtClean="0"/>
              <a:t>01/07/2014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EA573-2F46-4534-9385-0B4F42D9C6C2}" type="slidenum">
              <a:rPr lang="en-GB" smtClean="0"/>
              <a:t>‹#›</a:t>
            </a:fld>
            <a:endParaRPr lang="en-GB"/>
          </a:p>
        </p:txBody>
      </p:sp>
    </p:spTree>
    <p:extLst>
      <p:ext uri="{BB962C8B-B14F-4D97-AF65-F5344CB8AC3E}">
        <p14:creationId xmlns:p14="http://schemas.microsoft.com/office/powerpoint/2010/main" val="29399446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CAEA573-2F46-4534-9385-0B4F42D9C6C2}" type="slidenum">
              <a:rPr lang="en-GB" smtClean="0"/>
              <a:t>1</a:t>
            </a:fld>
            <a:endParaRPr lang="en-GB"/>
          </a:p>
        </p:txBody>
      </p:sp>
    </p:spTree>
    <p:extLst>
      <p:ext uri="{BB962C8B-B14F-4D97-AF65-F5344CB8AC3E}">
        <p14:creationId xmlns:p14="http://schemas.microsoft.com/office/powerpoint/2010/main" val="733751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Slide Number Placeholder 4"/>
          <p:cNvSpPr>
            <a:spLocks noGrp="1"/>
          </p:cNvSpPr>
          <p:nvPr>
            <p:ph type="sldNum" sz="quarter" idx="11"/>
          </p:nvPr>
        </p:nvSpPr>
        <p:spPr/>
        <p:txBody>
          <a:bodyPr/>
          <a:lstStyle/>
          <a:p>
            <a:fld id="{9CAEA573-2F46-4534-9385-0B4F42D9C6C2}" type="slidenum">
              <a:rPr lang="en-GB" smtClean="0"/>
              <a:t>8</a:t>
            </a:fld>
            <a:endParaRPr lang="en-GB"/>
          </a:p>
        </p:txBody>
      </p:sp>
    </p:spTree>
    <p:extLst>
      <p:ext uri="{BB962C8B-B14F-4D97-AF65-F5344CB8AC3E}">
        <p14:creationId xmlns:p14="http://schemas.microsoft.com/office/powerpoint/2010/main" val="9791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Text Placeholder 14"/>
          <p:cNvSpPr>
            <a:spLocks noGrp="1"/>
          </p:cNvSpPr>
          <p:nvPr>
            <p:ph type="body" sz="quarter" idx="17" hasCustomPrompt="1"/>
          </p:nvPr>
        </p:nvSpPr>
        <p:spPr>
          <a:xfrm>
            <a:off x="467544" y="4941168"/>
            <a:ext cx="5256584" cy="1224136"/>
          </a:xfrm>
          <a:prstGeom prst="rect">
            <a:avLst/>
          </a:prstGeom>
          <a:noFill/>
        </p:spPr>
        <p:txBody>
          <a:bodyPr vert="horz" lIns="91440" tIns="45720" rIns="91440" bIns="45720" rtlCol="0" anchor="t" anchorCtr="0">
            <a:normAutofit/>
          </a:bodyPr>
          <a:lstStyle>
            <a:lvl1pPr marL="0" indent="0">
              <a:spcBef>
                <a:spcPts val="1200"/>
              </a:spcBef>
              <a:buNone/>
              <a:defRPr lang="en-GB" sz="1600" baseline="0" dirty="0">
                <a:latin typeface="Source Sans Pro" pitchFamily="34" charset="0"/>
                <a:ea typeface="+mj-ea"/>
                <a:cs typeface="+mj-cs"/>
              </a:defRPr>
            </a:lvl1pPr>
          </a:lstStyle>
          <a:p>
            <a:pPr lvl="0">
              <a:spcBef>
                <a:spcPts val="720"/>
              </a:spcBef>
            </a:pPr>
            <a:r>
              <a:rPr lang="en-US" dirty="0" smtClean="0"/>
              <a:t>[Name]</a:t>
            </a:r>
          </a:p>
          <a:p>
            <a:pPr lvl="0">
              <a:spcBef>
                <a:spcPts val="720"/>
              </a:spcBef>
            </a:pPr>
            <a:r>
              <a:rPr lang="en-US" dirty="0" smtClean="0"/>
              <a:t>[Position]</a:t>
            </a:r>
          </a:p>
          <a:p>
            <a:pPr lvl="0">
              <a:spcBef>
                <a:spcPts val="720"/>
              </a:spcBef>
            </a:pPr>
            <a:r>
              <a:rPr lang="en-US" dirty="0" smtClean="0"/>
              <a:t>[Date]</a:t>
            </a:r>
            <a:endParaRPr lang="en-GB" dirty="0" smtClean="0"/>
          </a:p>
        </p:txBody>
      </p:sp>
      <p:sp>
        <p:nvSpPr>
          <p:cNvPr id="4" name="Title 4"/>
          <p:cNvSpPr>
            <a:spLocks noGrp="1"/>
          </p:cNvSpPr>
          <p:nvPr>
            <p:ph type="title"/>
          </p:nvPr>
        </p:nvSpPr>
        <p:spPr>
          <a:xfrm>
            <a:off x="457200" y="1108373"/>
            <a:ext cx="8229600" cy="1025227"/>
          </a:xfrm>
          <a:prstGeom prst="rect">
            <a:avLst/>
          </a:prstGeom>
        </p:spPr>
        <p:txBody>
          <a:bodyPr/>
          <a:lstStyle>
            <a:lvl1pPr>
              <a:defRPr lang="en-US" sz="2600" b="0" kern="1200" baseline="0" smtClean="0">
                <a:solidFill>
                  <a:srgbClr val="215968"/>
                </a:solidFill>
                <a:latin typeface="Source Sans Pro Light" pitchFamily="34" charset="0"/>
                <a:ea typeface="+mj-ea"/>
                <a:cs typeface="+mj-cs"/>
              </a:defRPr>
            </a:lvl1pPr>
          </a:lstStyle>
          <a:p>
            <a:r>
              <a:rPr lang="en-US" smtClean="0"/>
              <a:t>Click to edit Master title style</a:t>
            </a:r>
            <a:endParaRPr lang="en-GB" dirty="0"/>
          </a:p>
        </p:txBody>
      </p:sp>
      <p:sp>
        <p:nvSpPr>
          <p:cNvPr id="5" name="Footer Placeholder 4"/>
          <p:cNvSpPr>
            <a:spLocks noGrp="1"/>
          </p:cNvSpPr>
          <p:nvPr>
            <p:ph type="ftr" sz="quarter" idx="18"/>
          </p:nvPr>
        </p:nvSpPr>
        <p:spPr/>
        <p:txBody>
          <a:bodyPr/>
          <a:lstStyle/>
          <a:p>
            <a:r>
              <a:rPr lang="en-GB" smtClean="0"/>
              <a:t>Html5GetaMap</a:t>
            </a:r>
            <a:endParaRPr lang="en-GB" dirty="0"/>
          </a:p>
        </p:txBody>
      </p:sp>
    </p:spTree>
    <p:extLst>
      <p:ext uri="{BB962C8B-B14F-4D97-AF65-F5344CB8AC3E}">
        <p14:creationId xmlns:p14="http://schemas.microsoft.com/office/powerpoint/2010/main" val="42917312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467544" y="1124744"/>
            <a:ext cx="8435280" cy="1008112"/>
          </a:xfrm>
          <a:prstGeom prst="rect">
            <a:avLst/>
          </a:prstGeom>
        </p:spPr>
        <p:txBody>
          <a:bodyPr anchor="t" anchorCtr="0"/>
          <a:lstStyle>
            <a:lvl1pPr marL="0" indent="0">
              <a:buNone/>
              <a:defRPr lang="en-GB" sz="2600" b="0" kern="1200" baseline="0" dirty="0">
                <a:solidFill>
                  <a:schemeClr val="accent5">
                    <a:lumMod val="50000"/>
                  </a:schemeClr>
                </a:solidFill>
                <a:latin typeface="Source Sans Pro Light" pitchFamily="34" charset="0"/>
                <a:ea typeface="+mj-ea"/>
                <a:cs typeface="+mj-cs"/>
              </a:defRPr>
            </a:lvl1pPr>
          </a:lstStyle>
          <a:p>
            <a:r>
              <a:rPr lang="en-US" dirty="0" smtClean="0"/>
              <a:t>Slide title</a:t>
            </a:r>
            <a:endParaRPr lang="en-GB" dirty="0"/>
          </a:p>
        </p:txBody>
      </p:sp>
      <p:sp>
        <p:nvSpPr>
          <p:cNvPr id="2" name="Footer Placeholder 1"/>
          <p:cNvSpPr>
            <a:spLocks noGrp="1"/>
          </p:cNvSpPr>
          <p:nvPr>
            <p:ph type="ftr" sz="quarter" idx="14"/>
          </p:nvPr>
        </p:nvSpPr>
        <p:spPr/>
        <p:txBody>
          <a:bodyPr/>
          <a:lstStyle/>
          <a:p>
            <a:r>
              <a:rPr lang="en-GB" smtClean="0"/>
              <a:t>Html5GetaMap</a:t>
            </a:r>
            <a:endParaRPr lang="en-GB" dirty="0"/>
          </a:p>
        </p:txBody>
      </p:sp>
    </p:spTree>
    <p:extLst>
      <p:ext uri="{BB962C8B-B14F-4D97-AF65-F5344CB8AC3E}">
        <p14:creationId xmlns:p14="http://schemas.microsoft.com/office/powerpoint/2010/main" val="13427728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468313" y="2348880"/>
            <a:ext cx="8424862" cy="3959845"/>
          </a:xfrm>
          <a:prstGeom prst="rect">
            <a:avLst/>
          </a:prstGeom>
        </p:spPr>
        <p:txBody>
          <a:bodyPr/>
          <a:lstStyle>
            <a:lvl1pPr>
              <a:defRPr sz="1800">
                <a:latin typeface="Source Sans Pro" pitchFamily="34" charset="0"/>
              </a:defRPr>
            </a:lvl1pPr>
            <a:lvl2pPr marL="742950" indent="-285750">
              <a:buFont typeface="Arial" panose="020B0604020202020204" pitchFamily="34" charset="0"/>
              <a:buChar char="•"/>
              <a:defRPr sz="1800">
                <a:latin typeface="Source Sans Pro" pitchFamily="34" charset="0"/>
              </a:defRPr>
            </a:lvl2pPr>
            <a:lvl3pPr>
              <a:defRPr sz="1800">
                <a:latin typeface="Source Sans Pro" pitchFamily="34" charset="0"/>
              </a:defRPr>
            </a:lvl3pPr>
            <a:lvl4pPr marL="1600200" indent="-228600">
              <a:buFont typeface="Arial" panose="020B0604020202020204" pitchFamily="34" charset="0"/>
              <a:buChar char="•"/>
              <a:defRPr sz="1800">
                <a:latin typeface="Source Sans Pro" pitchFamily="34" charset="0"/>
              </a:defRPr>
            </a:lvl4pPr>
            <a:lvl5pPr marL="2057400" indent="-228600">
              <a:buFont typeface="Arial" panose="020B0604020202020204" pitchFamily="34" charset="0"/>
              <a:buChar char="•"/>
              <a:defRPr sz="1800">
                <a:latin typeface="Source Sans Pro"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itle 4"/>
          <p:cNvSpPr>
            <a:spLocks noGrp="1"/>
          </p:cNvSpPr>
          <p:nvPr>
            <p:ph type="title"/>
          </p:nvPr>
        </p:nvSpPr>
        <p:spPr>
          <a:xfrm>
            <a:off x="457200" y="1108373"/>
            <a:ext cx="8229600" cy="1025227"/>
          </a:xfrm>
          <a:prstGeom prst="rect">
            <a:avLst/>
          </a:prstGeom>
        </p:spPr>
        <p:txBody>
          <a:bodyPr/>
          <a:lstStyle>
            <a:lvl1pPr>
              <a:defRPr lang="en-US" sz="2600" b="0" kern="1200" baseline="0" smtClean="0">
                <a:solidFill>
                  <a:schemeClr val="accent5">
                    <a:lumMod val="50000"/>
                  </a:schemeClr>
                </a:solidFill>
                <a:latin typeface="Source Sans Pro Light" pitchFamily="34" charset="0"/>
                <a:ea typeface="+mj-ea"/>
                <a:cs typeface="+mj-cs"/>
              </a:defRPr>
            </a:lvl1pPr>
          </a:lstStyle>
          <a:p>
            <a:r>
              <a:rPr lang="en-US" dirty="0" smtClean="0"/>
              <a:t>Click to edit Master title style</a:t>
            </a:r>
            <a:endParaRPr lang="en-GB" dirty="0"/>
          </a:p>
        </p:txBody>
      </p:sp>
      <p:sp>
        <p:nvSpPr>
          <p:cNvPr id="13" name="Footer Placeholder 12"/>
          <p:cNvSpPr>
            <a:spLocks noGrp="1"/>
          </p:cNvSpPr>
          <p:nvPr>
            <p:ph type="ftr" sz="quarter" idx="15"/>
          </p:nvPr>
        </p:nvSpPr>
        <p:spPr/>
        <p:txBody>
          <a:bodyPr/>
          <a:lstStyle/>
          <a:p>
            <a:r>
              <a:rPr lang="en-GB" smtClean="0"/>
              <a:t>Html5GetaMap</a:t>
            </a:r>
            <a:endParaRPr lang="en-GB" dirty="0"/>
          </a:p>
        </p:txBody>
      </p:sp>
    </p:spTree>
    <p:extLst>
      <p:ext uri="{BB962C8B-B14F-4D97-AF65-F5344CB8AC3E}">
        <p14:creationId xmlns:p14="http://schemas.microsoft.com/office/powerpoint/2010/main" val="18332492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3" name="Text Placeholder 14"/>
          <p:cNvSpPr>
            <a:spLocks noGrp="1"/>
          </p:cNvSpPr>
          <p:nvPr>
            <p:ph type="body" sz="quarter" idx="13" hasCustomPrompt="1"/>
          </p:nvPr>
        </p:nvSpPr>
        <p:spPr>
          <a:xfrm>
            <a:off x="466725" y="1123950"/>
            <a:ext cx="8210549" cy="1009650"/>
          </a:xfrm>
          <a:prstGeom prst="rect">
            <a:avLst/>
          </a:prstGeom>
        </p:spPr>
        <p:txBody>
          <a:bodyPr anchor="t" anchorCtr="0"/>
          <a:lstStyle>
            <a:lvl1pPr marL="0" indent="0">
              <a:buNone/>
              <a:defRPr lang="en-GB" sz="2600" b="0" kern="1200" baseline="0" dirty="0">
                <a:solidFill>
                  <a:schemeClr val="accent5">
                    <a:lumMod val="50000"/>
                  </a:schemeClr>
                </a:solidFill>
                <a:latin typeface="Source Sans Pro Light" pitchFamily="34" charset="0"/>
                <a:ea typeface="+mj-ea"/>
                <a:cs typeface="+mj-cs"/>
              </a:defRPr>
            </a:lvl1pPr>
          </a:lstStyle>
          <a:p>
            <a:r>
              <a:rPr lang="en-US" dirty="0" smtClean="0"/>
              <a:t>Slide title</a:t>
            </a:r>
            <a:endParaRPr lang="en-GB" dirty="0"/>
          </a:p>
        </p:txBody>
      </p:sp>
      <p:sp>
        <p:nvSpPr>
          <p:cNvPr id="4" name="Text Placeholder 2"/>
          <p:cNvSpPr>
            <a:spLocks noGrp="1"/>
          </p:cNvSpPr>
          <p:nvPr>
            <p:ph type="body" sz="quarter" idx="14"/>
          </p:nvPr>
        </p:nvSpPr>
        <p:spPr>
          <a:xfrm>
            <a:off x="466725" y="2348880"/>
            <a:ext cx="3961259" cy="3959845"/>
          </a:xfrm>
          <a:prstGeom prst="rect">
            <a:avLst/>
          </a:prstGeom>
        </p:spPr>
        <p:txBody>
          <a:bodyPr/>
          <a:lstStyle>
            <a:lvl1pPr>
              <a:defRPr sz="1800">
                <a:latin typeface="Source Sans Pro" pitchFamily="34" charset="0"/>
              </a:defRPr>
            </a:lvl1pPr>
            <a:lvl2pPr marL="742950" indent="-285750">
              <a:buFont typeface="Arial" panose="020B0604020202020204" pitchFamily="34" charset="0"/>
              <a:buChar char="•"/>
              <a:defRPr sz="1800">
                <a:latin typeface="Source Sans Pro" pitchFamily="34" charset="0"/>
              </a:defRPr>
            </a:lvl2pPr>
            <a:lvl3pPr>
              <a:defRPr sz="1800">
                <a:latin typeface="Source Sans Pro" pitchFamily="34" charset="0"/>
              </a:defRPr>
            </a:lvl3pPr>
            <a:lvl4pPr marL="1600200" indent="-228600">
              <a:buFont typeface="Arial" panose="020B0604020202020204" pitchFamily="34" charset="0"/>
              <a:buChar char="•"/>
              <a:defRPr sz="1800">
                <a:latin typeface="Source Sans Pro" pitchFamily="34" charset="0"/>
              </a:defRPr>
            </a:lvl4pPr>
            <a:lvl5pPr marL="2057400" indent="-228600">
              <a:buFont typeface="Arial" panose="020B0604020202020204" pitchFamily="34" charset="0"/>
              <a:buChar char="•"/>
              <a:defRPr sz="1800">
                <a:latin typeface="Source Sans Pro"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Content Placeholder 5"/>
          <p:cNvSpPr>
            <a:spLocks noGrp="1"/>
          </p:cNvSpPr>
          <p:nvPr>
            <p:ph sz="quarter" idx="15"/>
          </p:nvPr>
        </p:nvSpPr>
        <p:spPr>
          <a:xfrm>
            <a:off x="4716016" y="2348880"/>
            <a:ext cx="3959673" cy="3959845"/>
          </a:xfrm>
          <a:prstGeom prst="rect">
            <a:avLst/>
          </a:prstGeom>
        </p:spPr>
        <p:txBody>
          <a:bodyPr/>
          <a:lstStyle>
            <a:lvl1pPr>
              <a:defRPr lang="en-US" sz="1800" kern="1200" dirty="0" smtClean="0">
                <a:solidFill>
                  <a:schemeClr val="tx1"/>
                </a:solidFill>
                <a:latin typeface="Source Sans Pro" pitchFamily="34" charset="0"/>
                <a:ea typeface="+mn-ea"/>
                <a:cs typeface="+mn-cs"/>
              </a:defRPr>
            </a:lvl1pPr>
            <a:lvl2pPr marL="742950" indent="-285750">
              <a:defRPr lang="en-US" sz="1800" kern="1200" dirty="0" smtClean="0">
                <a:solidFill>
                  <a:schemeClr val="tx1"/>
                </a:solidFill>
                <a:latin typeface="Source Sans Pro" pitchFamily="34" charset="0"/>
                <a:ea typeface="+mn-ea"/>
                <a:cs typeface="+mn-cs"/>
              </a:defRPr>
            </a:lvl2pPr>
            <a:lvl3pPr marL="1143000" indent="-228600">
              <a:defRPr lang="en-US" sz="1800" kern="1200" dirty="0" smtClean="0">
                <a:solidFill>
                  <a:schemeClr val="tx1"/>
                </a:solidFill>
                <a:latin typeface="Source Sans Pro" pitchFamily="34" charset="0"/>
                <a:ea typeface="+mn-ea"/>
                <a:cs typeface="+mn-cs"/>
              </a:defRPr>
            </a:lvl3pPr>
            <a:lvl4pPr marL="1600200" indent="-228600">
              <a:buFont typeface="Arial" panose="020B0604020202020204" pitchFamily="34" charset="0"/>
              <a:buChar char="•"/>
              <a:defRPr lang="en-US" sz="1800" kern="1200" dirty="0" smtClean="0">
                <a:solidFill>
                  <a:schemeClr val="tx1"/>
                </a:solidFill>
                <a:latin typeface="Source Sans Pro" pitchFamily="34" charset="0"/>
                <a:ea typeface="+mn-ea"/>
                <a:cs typeface="+mn-cs"/>
              </a:defRPr>
            </a:lvl4pPr>
            <a:lvl5pPr marL="2057400" indent="-228600">
              <a:defRPr lang="en-GB" sz="1800" kern="1200" dirty="0">
                <a:solidFill>
                  <a:schemeClr val="tx1"/>
                </a:solidFill>
                <a:latin typeface="Source Sans Pro" pitchFamily="34" charset="0"/>
                <a:ea typeface="+mn-ea"/>
                <a:cs typeface="+mn-cs"/>
              </a:defRPr>
            </a:lvl5pPr>
          </a:lstStyle>
          <a:p>
            <a:pPr lvl="0"/>
            <a:r>
              <a:rPr lang="en-US" dirty="0" smtClean="0"/>
              <a:t>Click to edit Master text styles</a:t>
            </a:r>
          </a:p>
          <a:p>
            <a:pPr marL="742950" lvl="1" indent="-285750" algn="l" defTabSz="914400" rtl="0" eaLnBrk="1" latinLnBrk="0" hangingPunct="1">
              <a:spcBef>
                <a:spcPct val="20000"/>
              </a:spcBef>
              <a:buFont typeface="Arial" pitchFamily="34" charset="0"/>
              <a:buChar char="•"/>
            </a:pPr>
            <a:r>
              <a:rPr lang="en-US" dirty="0" smtClean="0"/>
              <a:t>Second level</a:t>
            </a:r>
          </a:p>
          <a:p>
            <a:pPr marL="1143000" lvl="2" indent="-228600" algn="l" defTabSz="914400" rtl="0" eaLnBrk="1" latinLnBrk="0" hangingPunct="1">
              <a:spcBef>
                <a:spcPct val="20000"/>
              </a:spcBef>
              <a:buFont typeface="Arial" pitchFamily="34" charset="0"/>
              <a:buChar char="•"/>
            </a:pPr>
            <a:r>
              <a:rPr lang="en-US" dirty="0" smtClean="0"/>
              <a:t>Third level</a:t>
            </a:r>
          </a:p>
          <a:p>
            <a:pPr lvl="3"/>
            <a:r>
              <a:rPr lang="en-US" dirty="0" smtClean="0"/>
              <a:t>Fourth level</a:t>
            </a:r>
          </a:p>
          <a:p>
            <a:pPr marL="2057400" lvl="4" indent="-228600" algn="l" defTabSz="914400" rtl="0" eaLnBrk="1" latinLnBrk="0" hangingPunct="1">
              <a:spcBef>
                <a:spcPct val="20000"/>
              </a:spcBef>
              <a:buFont typeface="Arial" pitchFamily="34" charset="0"/>
              <a:buChar char="•"/>
            </a:pPr>
            <a:r>
              <a:rPr lang="en-US" dirty="0" smtClean="0"/>
              <a:t>Fifth level</a:t>
            </a:r>
            <a:endParaRPr lang="en-GB" dirty="0"/>
          </a:p>
        </p:txBody>
      </p:sp>
      <p:sp>
        <p:nvSpPr>
          <p:cNvPr id="2" name="Footer Placeholder 1"/>
          <p:cNvSpPr>
            <a:spLocks noGrp="1"/>
          </p:cNvSpPr>
          <p:nvPr>
            <p:ph type="ftr" sz="quarter" idx="16"/>
          </p:nvPr>
        </p:nvSpPr>
        <p:spPr/>
        <p:txBody>
          <a:bodyPr/>
          <a:lstStyle/>
          <a:p>
            <a:r>
              <a:rPr lang="en-GB" smtClean="0"/>
              <a:t>Html5GetaMap</a:t>
            </a:r>
            <a:endParaRPr lang="en-GB" dirty="0"/>
          </a:p>
        </p:txBody>
      </p:sp>
    </p:spTree>
    <p:extLst>
      <p:ext uri="{BB962C8B-B14F-4D97-AF65-F5344CB8AC3E}">
        <p14:creationId xmlns:p14="http://schemas.microsoft.com/office/powerpoint/2010/main" val="13439735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857500"/>
            <a:ext cx="8229600" cy="1143000"/>
          </a:xfrm>
          <a:prstGeom prst="rect">
            <a:avLst/>
          </a:prstGeom>
        </p:spPr>
        <p:txBody>
          <a:bodyPr/>
          <a:lstStyle>
            <a:lvl1pPr>
              <a:defRPr>
                <a:solidFill>
                  <a:srgbClr val="215968"/>
                </a:solidFill>
              </a:defRPr>
            </a:lvl1pPr>
          </a:lstStyle>
          <a:p>
            <a:r>
              <a:rPr lang="en-US" dirty="0" smtClean="0"/>
              <a:t>Section header</a:t>
            </a:r>
            <a:endParaRPr lang="en-GB" dirty="0"/>
          </a:p>
        </p:txBody>
      </p:sp>
      <p:sp>
        <p:nvSpPr>
          <p:cNvPr id="3" name="Footer Placeholder 2"/>
          <p:cNvSpPr>
            <a:spLocks noGrp="1"/>
          </p:cNvSpPr>
          <p:nvPr>
            <p:ph type="ftr" sz="quarter" idx="10"/>
          </p:nvPr>
        </p:nvSpPr>
        <p:spPr/>
        <p:txBody>
          <a:bodyPr/>
          <a:lstStyle/>
          <a:p>
            <a:r>
              <a:rPr lang="en-GB" smtClean="0"/>
              <a:t>Html5GetaMap</a:t>
            </a:r>
            <a:endParaRPr lang="en-GB" dirty="0"/>
          </a:p>
        </p:txBody>
      </p:sp>
    </p:spTree>
    <p:extLst>
      <p:ext uri="{BB962C8B-B14F-4D97-AF65-F5344CB8AC3E}">
        <p14:creationId xmlns:p14="http://schemas.microsoft.com/office/powerpoint/2010/main" val="1508524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GB" smtClean="0"/>
              <a:t>Html5GetaMap</a:t>
            </a:r>
            <a:endParaRPr lang="en-GB" dirty="0"/>
          </a:p>
        </p:txBody>
      </p:sp>
    </p:spTree>
    <p:extLst>
      <p:ext uri="{BB962C8B-B14F-4D97-AF65-F5344CB8AC3E}">
        <p14:creationId xmlns:p14="http://schemas.microsoft.com/office/powerpoint/2010/main" val="28125354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6725" y="1123950"/>
            <a:ext cx="6985595" cy="72008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latin typeface="Source Sans Pro" pitchFamily="34" charset="0"/>
              </a:defRPr>
            </a:lvl1pPr>
          </a:lstStyle>
          <a:p>
            <a:pPr lvl="0"/>
            <a:r>
              <a:rPr lang="en-GB" dirty="0" smtClean="0"/>
              <a:t>[contact name]</a:t>
            </a:r>
          </a:p>
          <a:p>
            <a:pPr lvl="0"/>
            <a:r>
              <a:rPr lang="en-GB" dirty="0" smtClean="0"/>
              <a:t>[email]</a:t>
            </a:r>
          </a:p>
        </p:txBody>
      </p:sp>
      <p:sp>
        <p:nvSpPr>
          <p:cNvPr id="2" name="Footer Placeholder 1"/>
          <p:cNvSpPr>
            <a:spLocks noGrp="1"/>
          </p:cNvSpPr>
          <p:nvPr>
            <p:ph type="ftr" sz="quarter" idx="11"/>
          </p:nvPr>
        </p:nvSpPr>
        <p:spPr/>
        <p:txBody>
          <a:bodyPr/>
          <a:lstStyle/>
          <a:p>
            <a:r>
              <a:rPr lang="en-GB" smtClean="0"/>
              <a:t>Html5GetaMap</a:t>
            </a:r>
            <a:endParaRPr lang="en-GB" dirty="0"/>
          </a:p>
        </p:txBody>
      </p:sp>
    </p:spTree>
    <p:extLst>
      <p:ext uri="{BB962C8B-B14F-4D97-AF65-F5344CB8AC3E}">
        <p14:creationId xmlns:p14="http://schemas.microsoft.com/office/powerpoint/2010/main" val="40798967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a:xfrm>
            <a:off x="3124200" y="6525344"/>
            <a:ext cx="5840288" cy="196131"/>
          </a:xfrm>
          <a:prstGeom prst="rect">
            <a:avLst/>
          </a:prstGeom>
        </p:spPr>
        <p:txBody>
          <a:bodyPr vert="horz" lIns="91440" tIns="45720" rIns="91440" bIns="45720" rtlCol="0" anchor="ctr"/>
          <a:lstStyle>
            <a:lvl1pPr algn="r">
              <a:defRPr sz="1200" b="1">
                <a:solidFill>
                  <a:schemeClr val="tx1">
                    <a:tint val="75000"/>
                  </a:schemeClr>
                </a:solidFill>
                <a:latin typeface="Source Sans Pro" panose="020B0503030403020204" pitchFamily="34" charset="0"/>
              </a:defRPr>
            </a:lvl1pPr>
          </a:lstStyle>
          <a:p>
            <a:r>
              <a:rPr lang="en-GB" smtClean="0"/>
              <a:t>Html5GetaMap</a:t>
            </a:r>
            <a:endParaRPr lang="en-GB"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extLst>
      <p:ext uri="{BB962C8B-B14F-4D97-AF65-F5344CB8AC3E}">
        <p14:creationId xmlns:p14="http://schemas.microsoft.com/office/powerpoint/2010/main" val="2642050225"/>
      </p:ext>
    </p:extLst>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hf sldNum="0" hdr="0" dt="0"/>
  <p:txStyles>
    <p:titleStyle>
      <a:lvl1pPr algn="l" defTabSz="914400" rtl="0" eaLnBrk="1" latinLnBrk="0" hangingPunct="1">
        <a:spcBef>
          <a:spcPct val="0"/>
        </a:spcBef>
        <a:buNone/>
        <a:defRPr sz="2800" kern="1200" baseline="0">
          <a:solidFill>
            <a:schemeClr val="tx1"/>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3124200" y="6525344"/>
            <a:ext cx="5840288" cy="196131"/>
          </a:xfrm>
          <a:prstGeom prst="rect">
            <a:avLst/>
          </a:prstGeom>
        </p:spPr>
        <p:txBody>
          <a:bodyPr vert="horz" lIns="91440" tIns="45720" rIns="91440" bIns="45720" rtlCol="0" anchor="ctr"/>
          <a:lstStyle>
            <a:lvl1pPr algn="r">
              <a:defRPr sz="1200" b="1">
                <a:solidFill>
                  <a:schemeClr val="tx1">
                    <a:tint val="75000"/>
                  </a:schemeClr>
                </a:solidFill>
                <a:latin typeface="Source Sans Pro" panose="020B0503030403020204" pitchFamily="34" charset="0"/>
              </a:defRPr>
            </a:lvl1pPr>
          </a:lstStyle>
          <a:p>
            <a:r>
              <a:rPr lang="en-GB" smtClean="0"/>
              <a:t>Html5GetaMap</a:t>
            </a:r>
            <a:endParaRPr lang="en-GB" dirty="0"/>
          </a:p>
        </p:txBody>
      </p:sp>
      <p:pic>
        <p:nvPicPr>
          <p:cNvPr id="3" name="Picture 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10361282"/>
      </p:ext>
    </p:extLst>
  </p:cSld>
  <p:clrMap bg1="lt1" tx1="dk1" bg2="lt2" tx2="dk2" accent1="accent1" accent2="accent2" accent3="accent3" accent4="accent4" accent5="accent5" accent6="accent6" hlink="hlink" folHlink="folHlink"/>
  <p:sldLayoutIdLst>
    <p:sldLayoutId id="2147483659" r:id="rId1"/>
    <p:sldLayoutId id="2147483651" r:id="rId2"/>
    <p:sldLayoutId id="2147483657" r:id="rId3"/>
    <p:sldLayoutId id="2147483656" r:id="rId4"/>
    <p:sldLayoutId id="2147483658" r:id="rId5"/>
  </p:sldLayoutIdLst>
  <p:timing>
    <p:tnLst>
      <p:par>
        <p:cTn id="1" dur="indefinite" restart="never" nodeType="tmRoot"/>
      </p:par>
    </p:tnLst>
  </p:timing>
  <p:hf sldNum="0" hdr="0" dt="0"/>
  <p:txStyles>
    <p:titleStyle>
      <a:lvl1pPr algn="l" defTabSz="914400" rtl="0" eaLnBrk="1" latinLnBrk="0" hangingPunct="1">
        <a:spcBef>
          <a:spcPct val="0"/>
        </a:spcBef>
        <a:buNone/>
        <a:defRPr sz="2800" kern="1200" baseline="0">
          <a:solidFill>
            <a:schemeClr val="tx1"/>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a:xfrm>
            <a:off x="6061631" y="6518087"/>
            <a:ext cx="2895600" cy="216024"/>
          </a:xfrm>
          <a:prstGeom prst="rect">
            <a:avLst/>
          </a:prstGeom>
        </p:spPr>
        <p:txBody>
          <a:bodyPr vert="horz" lIns="91440" tIns="45720" rIns="91440" bIns="45720" rtlCol="0" anchor="ctr"/>
          <a:lstStyle>
            <a:lvl1pPr algn="r">
              <a:defRPr sz="1200" b="1">
                <a:solidFill>
                  <a:schemeClr val="tx1">
                    <a:tint val="75000"/>
                  </a:schemeClr>
                </a:solidFill>
                <a:latin typeface="Source Sans Pro" panose="020B0503030403020204" pitchFamily="34" charset="0"/>
              </a:defRPr>
            </a:lvl1pPr>
          </a:lstStyle>
          <a:p>
            <a:r>
              <a:rPr lang="en-GB" smtClean="0"/>
              <a:t>Html5GetaMap</a:t>
            </a:r>
            <a:endParaRPr lang="en-GB"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202648748"/>
      </p:ext>
    </p:extLst>
  </p:cSld>
  <p:clrMap bg1="lt1" tx1="dk1" bg2="lt2" tx2="dk2" accent1="accent1" accent2="accent2" accent3="accent3" accent4="accent4" accent5="accent5" accent6="accent6" hlink="hlink" folHlink="folHlink"/>
  <p:sldLayoutIdLst>
    <p:sldLayoutId id="2147483653" r:id="rId1"/>
  </p:sldLayoutIdLst>
  <p:timing>
    <p:tnLst>
      <p:par>
        <p:cTn id="1" dur="indefinite" restart="never" nodeType="tmRoot"/>
      </p:par>
    </p:tnLst>
  </p:timing>
  <p:hf sldNum="0" hdr="0" dt="0"/>
  <p:txStyles>
    <p:titleStyle>
      <a:lvl1pPr algn="l" defTabSz="914400" rtl="0" eaLnBrk="1" latinLnBrk="0" hangingPunct="1">
        <a:spcBef>
          <a:spcPct val="0"/>
        </a:spcBef>
        <a:buNone/>
        <a:defRPr sz="2800" kern="1200" baseline="0">
          <a:solidFill>
            <a:schemeClr val="tx1"/>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7"/>
          </p:nvPr>
        </p:nvSpPr>
        <p:spPr/>
        <p:txBody>
          <a:bodyPr/>
          <a:lstStyle/>
          <a:p>
            <a:pPr lvl="0">
              <a:spcBef>
                <a:spcPts val="720"/>
              </a:spcBef>
            </a:pPr>
            <a:r>
              <a:rPr lang="en-US" dirty="0" smtClean="0"/>
              <a:t>Nasir Khan</a:t>
            </a:r>
            <a:endParaRPr lang="en-US" dirty="0" smtClean="0"/>
          </a:p>
          <a:p>
            <a:pPr lvl="0">
              <a:spcBef>
                <a:spcPts val="720"/>
              </a:spcBef>
            </a:pPr>
            <a:r>
              <a:rPr lang="en-US" dirty="0" smtClean="0"/>
              <a:t>Test Lead-OS</a:t>
            </a:r>
            <a:endParaRPr lang="en-US" dirty="0" smtClean="0"/>
          </a:p>
          <a:p>
            <a:pPr lvl="0">
              <a:spcBef>
                <a:spcPts val="720"/>
              </a:spcBef>
            </a:pPr>
            <a:r>
              <a:rPr lang="en-US" dirty="0" smtClean="0"/>
              <a:t>01-Jul-2014</a:t>
            </a:r>
            <a:endParaRPr lang="en-GB" dirty="0"/>
          </a:p>
        </p:txBody>
      </p:sp>
      <p:sp>
        <p:nvSpPr>
          <p:cNvPr id="2" name="Title 1"/>
          <p:cNvSpPr>
            <a:spLocks noGrp="1"/>
          </p:cNvSpPr>
          <p:nvPr>
            <p:ph type="title"/>
          </p:nvPr>
        </p:nvSpPr>
        <p:spPr/>
        <p:txBody>
          <a:bodyPr/>
          <a:lstStyle/>
          <a:p>
            <a:r>
              <a:rPr lang="en-GB" sz="2000" dirty="0" smtClean="0">
                <a:latin typeface="Times New Roman" panose="02020603050405020304" pitchFamily="18" charset="0"/>
                <a:cs typeface="Times New Roman" panose="02020603050405020304" pitchFamily="18" charset="0"/>
              </a:rPr>
              <a:t>HTML5 GAM  -</a:t>
            </a:r>
            <a:r>
              <a:rPr lang="en-GB" sz="2000" dirty="0" smtClean="0">
                <a:latin typeface="Times New Roman" panose="02020603050405020304" pitchFamily="18" charset="0"/>
                <a:cs typeface="Times New Roman" panose="02020603050405020304" pitchFamily="18" charset="0"/>
              </a:rPr>
              <a:t>Test Approach (Strategy)+</a:t>
            </a:r>
            <a:br>
              <a:rPr lang="en-GB" sz="2000" dirty="0" smtClean="0">
                <a:latin typeface="Times New Roman" panose="02020603050405020304" pitchFamily="18" charset="0"/>
                <a:cs typeface="Times New Roman" panose="02020603050405020304" pitchFamily="18" charset="0"/>
              </a:rPr>
            </a:br>
            <a:r>
              <a:rPr lang="en-GB" sz="2000" dirty="0" smtClean="0">
                <a:latin typeface="Times New Roman" panose="02020603050405020304" pitchFamily="18" charset="0"/>
                <a:cs typeface="Times New Roman" panose="02020603050405020304" pitchFamily="18" charset="0"/>
              </a:rPr>
              <a:t>Roles and Responsibilities</a:t>
            </a:r>
            <a:endParaRPr lang="en-GB" sz="20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8"/>
          </p:nvPr>
        </p:nvSpPr>
        <p:spPr/>
        <p:txBody>
          <a:bodyPr/>
          <a:lstStyle/>
          <a:p>
            <a:r>
              <a:rPr lang="en-GB" smtClean="0"/>
              <a:t>Html5GetaMap</a:t>
            </a:r>
            <a:endParaRPr lang="en-GB" dirty="0"/>
          </a:p>
        </p:txBody>
      </p:sp>
    </p:spTree>
    <p:extLst>
      <p:ext uri="{BB962C8B-B14F-4D97-AF65-F5344CB8AC3E}">
        <p14:creationId xmlns:p14="http://schemas.microsoft.com/office/powerpoint/2010/main" val="2191316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5"/>
          </p:nvPr>
        </p:nvSpPr>
        <p:spPr/>
        <p:txBody>
          <a:bodyPr/>
          <a:lstStyle/>
          <a:p>
            <a:r>
              <a:rPr lang="en-GB" smtClean="0"/>
              <a:t>Html5GetaMap</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56173825"/>
              </p:ext>
            </p:extLst>
          </p:nvPr>
        </p:nvGraphicFramePr>
        <p:xfrm>
          <a:off x="683568" y="991324"/>
          <a:ext cx="6172200" cy="5173980"/>
        </p:xfrm>
        <a:graphic>
          <a:graphicData uri="http://schemas.openxmlformats.org/drawingml/2006/table">
            <a:tbl>
              <a:tblPr firstRow="1" bandRow="1">
                <a:tableStyleId>{5C22544A-7EE6-4342-B048-85BDC9FD1C3A}</a:tableStyleId>
              </a:tblPr>
              <a:tblGrid>
                <a:gridCol w="2057400"/>
                <a:gridCol w="2057400"/>
                <a:gridCol w="2057400"/>
              </a:tblGrid>
              <a:tr h="638237">
                <a:tc>
                  <a:txBody>
                    <a:bodyPr/>
                    <a:lstStyle/>
                    <a:p>
                      <a:pPr algn="l" fontAlgn="t"/>
                      <a:r>
                        <a:rPr lang="en-GB" b="1" dirty="0">
                          <a:solidFill>
                            <a:srgbClr val="333333"/>
                          </a:solidFill>
                          <a:effectLst/>
                        </a:rPr>
                        <a:t>Responsibility</a:t>
                      </a:r>
                    </a:p>
                  </a:txBody>
                  <a:tcPr marL="95250" marR="95250" marT="66675" marB="66675"/>
                </a:tc>
                <a:tc>
                  <a:txBody>
                    <a:bodyPr/>
                    <a:lstStyle/>
                    <a:p>
                      <a:pPr algn="l" fontAlgn="t"/>
                      <a:r>
                        <a:rPr lang="en-GB" b="1" dirty="0">
                          <a:solidFill>
                            <a:srgbClr val="333333"/>
                          </a:solidFill>
                          <a:effectLst/>
                        </a:rPr>
                        <a:t>Sub-actions (if split)</a:t>
                      </a:r>
                    </a:p>
                  </a:txBody>
                  <a:tcPr marL="95250" marR="95250" marT="66675" marB="66675"/>
                </a:tc>
                <a:tc>
                  <a:txBody>
                    <a:bodyPr/>
                    <a:lstStyle/>
                    <a:p>
                      <a:pPr algn="l" fontAlgn="t"/>
                      <a:r>
                        <a:rPr lang="en-GB" b="1" dirty="0">
                          <a:solidFill>
                            <a:srgbClr val="333333"/>
                          </a:solidFill>
                          <a:effectLst/>
                        </a:rPr>
                        <a:t>Owner</a:t>
                      </a:r>
                    </a:p>
                  </a:txBody>
                  <a:tcPr marL="95250" marR="95250" marT="66675" marB="66675"/>
                </a:tc>
              </a:tr>
              <a:tr h="392416">
                <a:tc>
                  <a:txBody>
                    <a:bodyPr/>
                    <a:lstStyle/>
                    <a:p>
                      <a:pPr algn="l" fontAlgn="t"/>
                      <a:r>
                        <a:rPr lang="en-GB" dirty="0">
                          <a:effectLst/>
                        </a:rPr>
                        <a:t>Performance tests</a:t>
                      </a:r>
                    </a:p>
                  </a:txBody>
                  <a:tcPr marL="95250" marR="95250" marT="66675" marB="66675"/>
                </a:tc>
                <a:tc>
                  <a:txBody>
                    <a:bodyPr/>
                    <a:lstStyle/>
                    <a:p>
                      <a:pPr algn="l" fontAlgn="t"/>
                      <a:r>
                        <a:rPr lang="en-GB" dirty="0">
                          <a:effectLst/>
                        </a:rPr>
                        <a:t> </a:t>
                      </a:r>
                    </a:p>
                  </a:txBody>
                  <a:tcPr marL="95250" marR="95250" marT="66675" marB="66675"/>
                </a:tc>
                <a:tc>
                  <a:txBody>
                    <a:bodyPr/>
                    <a:lstStyle/>
                    <a:p>
                      <a:pPr algn="l" fontAlgn="t"/>
                      <a:r>
                        <a:rPr lang="en-GB">
                          <a:effectLst/>
                        </a:rPr>
                        <a:t>OS</a:t>
                      </a:r>
                    </a:p>
                  </a:txBody>
                  <a:tcPr marL="95250" marR="95250" marT="66675" marB="66675"/>
                </a:tc>
              </a:tr>
              <a:tr h="392416">
                <a:tc>
                  <a:txBody>
                    <a:bodyPr/>
                    <a:lstStyle/>
                    <a:p>
                      <a:pPr algn="l" fontAlgn="t"/>
                      <a:r>
                        <a:rPr lang="en-GB" dirty="0">
                          <a:effectLst/>
                        </a:rPr>
                        <a:t>Data Quality tests</a:t>
                      </a:r>
                    </a:p>
                  </a:txBody>
                  <a:tcPr marL="95250" marR="95250" marT="66675" marB="66675"/>
                </a:tc>
                <a:tc>
                  <a:txBody>
                    <a:bodyPr/>
                    <a:lstStyle/>
                    <a:p>
                      <a:pPr algn="l" fontAlgn="t"/>
                      <a:r>
                        <a:rPr lang="en-GB" dirty="0">
                          <a:effectLst/>
                        </a:rPr>
                        <a:t> </a:t>
                      </a:r>
                    </a:p>
                  </a:txBody>
                  <a:tcPr marL="95250" marR="95250" marT="66675" marB="66675"/>
                </a:tc>
                <a:tc>
                  <a:txBody>
                    <a:bodyPr/>
                    <a:lstStyle/>
                    <a:p>
                      <a:pPr algn="l" fontAlgn="t"/>
                      <a:r>
                        <a:rPr lang="en-GB" dirty="0">
                          <a:effectLst/>
                        </a:rPr>
                        <a:t>Intelliscan</a:t>
                      </a:r>
                    </a:p>
                  </a:txBody>
                  <a:tcPr marL="95250" marR="95250" marT="66675" marB="66675"/>
                </a:tc>
              </a:tr>
              <a:tr h="392416">
                <a:tc>
                  <a:txBody>
                    <a:bodyPr/>
                    <a:lstStyle/>
                    <a:p>
                      <a:pPr algn="l" fontAlgn="t"/>
                      <a:r>
                        <a:rPr lang="en-GB">
                          <a:effectLst/>
                        </a:rPr>
                        <a:t>Security tests</a:t>
                      </a:r>
                    </a:p>
                  </a:txBody>
                  <a:tcPr marL="95250" marR="95250" marT="66675" marB="66675"/>
                </a:tc>
                <a:tc>
                  <a:txBody>
                    <a:bodyPr/>
                    <a:lstStyle/>
                    <a:p>
                      <a:pPr algn="l" fontAlgn="t"/>
                      <a:r>
                        <a:rPr lang="en-GB" dirty="0">
                          <a:effectLst/>
                        </a:rPr>
                        <a:t> </a:t>
                      </a:r>
                    </a:p>
                  </a:txBody>
                  <a:tcPr marL="95250" marR="95250" marT="66675" marB="66675"/>
                </a:tc>
                <a:tc>
                  <a:txBody>
                    <a:bodyPr/>
                    <a:lstStyle/>
                    <a:p>
                      <a:pPr algn="l" fontAlgn="t"/>
                      <a:r>
                        <a:rPr lang="en-GB" dirty="0">
                          <a:effectLst/>
                        </a:rPr>
                        <a:t>OS</a:t>
                      </a:r>
                    </a:p>
                  </a:txBody>
                  <a:tcPr marL="95250" marR="95250" marT="66675" marB="66675"/>
                </a:tc>
              </a:tr>
              <a:tr h="392416">
                <a:tc>
                  <a:txBody>
                    <a:bodyPr/>
                    <a:lstStyle/>
                    <a:p>
                      <a:pPr algn="l" fontAlgn="t"/>
                      <a:r>
                        <a:rPr lang="en-GB" dirty="0" smtClean="0">
                          <a:effectLst/>
                        </a:rPr>
                        <a:t>Test </a:t>
                      </a:r>
                      <a:r>
                        <a:rPr lang="en-GB" dirty="0">
                          <a:effectLst/>
                        </a:rPr>
                        <a:t>reporting</a:t>
                      </a:r>
                    </a:p>
                  </a:txBody>
                  <a:tcPr marL="95250" marR="95250" marT="66675" marB="66675"/>
                </a:tc>
                <a:tc>
                  <a:txBody>
                    <a:bodyPr/>
                    <a:lstStyle/>
                    <a:p>
                      <a:pPr algn="l" fontAlgn="t"/>
                      <a:r>
                        <a:rPr lang="en-GB" dirty="0">
                          <a:effectLst/>
                        </a:rPr>
                        <a:t> </a:t>
                      </a:r>
                    </a:p>
                  </a:txBody>
                  <a:tcPr marL="95250" marR="95250" marT="66675" marB="66675"/>
                </a:tc>
                <a:tc>
                  <a:txBody>
                    <a:bodyPr/>
                    <a:lstStyle/>
                    <a:p>
                      <a:pPr algn="l" fontAlgn="t"/>
                      <a:r>
                        <a:rPr lang="en-GB">
                          <a:effectLst/>
                        </a:rPr>
                        <a:t>OS</a:t>
                      </a:r>
                    </a:p>
                  </a:txBody>
                  <a:tcPr marL="95250" marR="95250" marT="66675" marB="66675"/>
                </a:tc>
              </a:tr>
              <a:tr h="392416">
                <a:tc>
                  <a:txBody>
                    <a:bodyPr/>
                    <a:lstStyle/>
                    <a:p>
                      <a:pPr algn="l" fontAlgn="t"/>
                      <a:endParaRPr lang="en-GB" dirty="0">
                        <a:effectLst/>
                      </a:endParaRPr>
                    </a:p>
                  </a:txBody>
                  <a:tcPr marL="95250" marR="95250" marT="66675" marB="66675"/>
                </a:tc>
                <a:tc>
                  <a:txBody>
                    <a:bodyPr/>
                    <a:lstStyle/>
                    <a:p>
                      <a:pPr algn="l" fontAlgn="t"/>
                      <a:endParaRPr lang="en-GB">
                        <a:effectLst/>
                      </a:endParaRPr>
                    </a:p>
                  </a:txBody>
                  <a:tcPr marL="95250" marR="95250" marT="66675" marB="66675"/>
                </a:tc>
                <a:tc>
                  <a:txBody>
                    <a:bodyPr/>
                    <a:lstStyle/>
                    <a:p>
                      <a:pPr algn="l" fontAlgn="t"/>
                      <a:endParaRPr lang="en-GB" dirty="0">
                        <a:effectLst/>
                      </a:endParaRPr>
                    </a:p>
                  </a:txBody>
                  <a:tcPr marL="95250" marR="95250" marT="66675" marB="66675"/>
                </a:tc>
              </a:tr>
              <a:tr h="638237">
                <a:tc>
                  <a:txBody>
                    <a:bodyPr/>
                    <a:lstStyle/>
                    <a:p>
                      <a:pPr algn="l" fontAlgn="t"/>
                      <a:r>
                        <a:rPr lang="en-GB">
                          <a:effectLst/>
                        </a:rPr>
                        <a:t>Test environments</a:t>
                      </a:r>
                    </a:p>
                  </a:txBody>
                  <a:tcPr marL="95250" marR="95250" marT="66675" marB="66675"/>
                </a:tc>
                <a:tc>
                  <a:txBody>
                    <a:bodyPr/>
                    <a:lstStyle/>
                    <a:p>
                      <a:pPr algn="l" fontAlgn="t"/>
                      <a:r>
                        <a:rPr lang="en-GB">
                          <a:effectLst/>
                        </a:rPr>
                        <a:t>setup &amp; maintenance</a:t>
                      </a:r>
                    </a:p>
                  </a:txBody>
                  <a:tcPr marL="95250" marR="95250" marT="66675" marB="66675"/>
                </a:tc>
                <a:tc>
                  <a:txBody>
                    <a:bodyPr/>
                    <a:lstStyle/>
                    <a:p>
                      <a:pPr algn="l" fontAlgn="t"/>
                      <a:r>
                        <a:rPr lang="en-GB">
                          <a:effectLst/>
                        </a:rPr>
                        <a:t>OS</a:t>
                      </a:r>
                    </a:p>
                  </a:txBody>
                  <a:tcPr marL="95250" marR="95250" marT="66675" marB="66675"/>
                </a:tc>
              </a:tr>
              <a:tr h="638237">
                <a:tc>
                  <a:txBody>
                    <a:bodyPr/>
                    <a:lstStyle/>
                    <a:p>
                      <a:pPr algn="l" fontAlgn="t"/>
                      <a:r>
                        <a:rPr lang="en-GB" dirty="0">
                          <a:effectLst/>
                        </a:rPr>
                        <a:t>Continuous Integration</a:t>
                      </a:r>
                    </a:p>
                  </a:txBody>
                  <a:tcPr marL="95250" marR="95250" marT="66675" marB="66675"/>
                </a:tc>
                <a:tc>
                  <a:txBody>
                    <a:bodyPr/>
                    <a:lstStyle/>
                    <a:p>
                      <a:pPr algn="l" fontAlgn="t"/>
                      <a:r>
                        <a:rPr lang="en-GB">
                          <a:effectLst/>
                        </a:rPr>
                        <a:t> </a:t>
                      </a:r>
                    </a:p>
                  </a:txBody>
                  <a:tcPr marL="95250" marR="95250" marT="66675" marB="66675"/>
                </a:tc>
                <a:tc>
                  <a:txBody>
                    <a:bodyPr/>
                    <a:lstStyle/>
                    <a:p>
                      <a:pPr algn="l" fontAlgn="t"/>
                      <a:r>
                        <a:rPr lang="en-GB">
                          <a:effectLst/>
                        </a:rPr>
                        <a:t>OS</a:t>
                      </a:r>
                    </a:p>
                  </a:txBody>
                  <a:tcPr marL="95250" marR="95250" marT="66675" marB="66675"/>
                </a:tc>
              </a:tr>
              <a:tr h="638237">
                <a:tc rowSpan="2">
                  <a:txBody>
                    <a:bodyPr/>
                    <a:lstStyle/>
                    <a:p>
                      <a:pPr algn="l" fontAlgn="t"/>
                      <a:r>
                        <a:rPr lang="en-GB" dirty="0">
                          <a:effectLst/>
                        </a:rPr>
                        <a:t>Defect tracking</a:t>
                      </a:r>
                    </a:p>
                  </a:txBody>
                  <a:tcPr marL="95250" marR="95250" marT="66675" marB="66675"/>
                </a:tc>
                <a:tc>
                  <a:txBody>
                    <a:bodyPr/>
                    <a:lstStyle/>
                    <a:p>
                      <a:pPr algn="l" fontAlgn="t"/>
                      <a:r>
                        <a:rPr lang="en-GB">
                          <a:effectLst/>
                        </a:rPr>
                        <a:t>tooling setup &amp; maintenance</a:t>
                      </a:r>
                    </a:p>
                  </a:txBody>
                  <a:tcPr marL="95250" marR="95250" marT="66675" marB="66675"/>
                </a:tc>
                <a:tc>
                  <a:txBody>
                    <a:bodyPr/>
                    <a:lstStyle/>
                    <a:p>
                      <a:pPr algn="l" fontAlgn="t"/>
                      <a:r>
                        <a:rPr lang="en-GB">
                          <a:effectLst/>
                        </a:rPr>
                        <a:t>OS</a:t>
                      </a:r>
                    </a:p>
                  </a:txBody>
                  <a:tcPr marL="95250" marR="95250" marT="66675" marB="66675"/>
                </a:tc>
              </a:tr>
              <a:tr h="381516">
                <a:tc vMerge="1">
                  <a:txBody>
                    <a:bodyPr/>
                    <a:lstStyle/>
                    <a:p>
                      <a:endParaRPr lang="en-GB"/>
                    </a:p>
                  </a:txBody>
                  <a:tcPr/>
                </a:tc>
                <a:tc>
                  <a:txBody>
                    <a:bodyPr/>
                    <a:lstStyle/>
                    <a:p>
                      <a:pPr algn="l" fontAlgn="t"/>
                      <a:r>
                        <a:rPr lang="en-GB">
                          <a:effectLst/>
                        </a:rPr>
                        <a:t>defect reporting</a:t>
                      </a:r>
                    </a:p>
                  </a:txBody>
                  <a:tcPr marL="95250" marR="95250" marT="66675" marB="66675"/>
                </a:tc>
                <a:tc>
                  <a:txBody>
                    <a:bodyPr/>
                    <a:lstStyle/>
                    <a:p>
                      <a:pPr algn="l" fontAlgn="t"/>
                      <a:r>
                        <a:rPr lang="en-GB" dirty="0">
                          <a:effectLst/>
                        </a:rPr>
                        <a:t>all</a:t>
                      </a:r>
                    </a:p>
                  </a:txBody>
                  <a:tcPr marL="95250" marR="95250" marT="66675" marB="66675"/>
                </a:tc>
              </a:tr>
            </a:tbl>
          </a:graphicData>
        </a:graphic>
      </p:graphicFrame>
    </p:spTree>
    <p:extLst>
      <p:ext uri="{BB962C8B-B14F-4D97-AF65-F5344CB8AC3E}">
        <p14:creationId xmlns:p14="http://schemas.microsoft.com/office/powerpoint/2010/main" val="82772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pPr marL="0" indent="0">
              <a:buNone/>
            </a:pPr>
            <a:r>
              <a:rPr lang="en-GB" dirty="0" smtClean="0"/>
              <a:t>As  core implementation team (Dev and QA) are split at different location, its quite important to communicate effectively at different stages of sprint.</a:t>
            </a:r>
          </a:p>
          <a:p>
            <a:pPr marL="0" indent="0">
              <a:buNone/>
            </a:pPr>
            <a:r>
              <a:rPr lang="en-GB" dirty="0" smtClean="0"/>
              <a:t>Need to agree a standard interaction.</a:t>
            </a:r>
          </a:p>
          <a:p>
            <a:pPr marL="0" indent="0">
              <a:buNone/>
            </a:pPr>
            <a:r>
              <a:rPr lang="en-GB" dirty="0"/>
              <a:t> </a:t>
            </a:r>
            <a:r>
              <a:rPr lang="en-GB" b="1" dirty="0" smtClean="0"/>
              <a:t>Sprint early Stage</a:t>
            </a:r>
          </a:p>
          <a:p>
            <a:pPr marL="0" indent="0">
              <a:buNone/>
            </a:pPr>
            <a:r>
              <a:rPr lang="en-GB" dirty="0"/>
              <a:t> </a:t>
            </a:r>
            <a:r>
              <a:rPr lang="en-GB" dirty="0" smtClean="0"/>
              <a:t>             Dev –</a:t>
            </a:r>
            <a:r>
              <a:rPr lang="en-GB" dirty="0" err="1" smtClean="0"/>
              <a:t>Qa</a:t>
            </a:r>
            <a:r>
              <a:rPr lang="en-GB" dirty="0" smtClean="0"/>
              <a:t> may  have to review the list  of acceptance criteria scenarios  supplied by   Tester  at OS. This would result bug free implementation to a great extent.</a:t>
            </a:r>
          </a:p>
          <a:p>
            <a:pPr marL="0" indent="0">
              <a:buNone/>
            </a:pPr>
            <a:r>
              <a:rPr lang="en-GB" dirty="0" smtClean="0"/>
              <a:t>Review can always be kept short  either on IM or conference call.</a:t>
            </a:r>
          </a:p>
          <a:p>
            <a:pPr marL="0" indent="0">
              <a:buNone/>
            </a:pPr>
            <a:endParaRPr lang="en-GB" dirty="0"/>
          </a:p>
          <a:p>
            <a:pPr marL="0" indent="0">
              <a:buNone/>
            </a:pPr>
            <a:r>
              <a:rPr lang="en-GB" b="1" dirty="0" smtClean="0"/>
              <a:t>During Implementation(possible frequent Interaction)</a:t>
            </a:r>
          </a:p>
          <a:p>
            <a:pPr marL="0" indent="0">
              <a:buNone/>
            </a:pPr>
            <a:r>
              <a:rPr lang="en-GB" dirty="0" smtClean="0"/>
              <a:t>While </a:t>
            </a:r>
            <a:r>
              <a:rPr lang="en-GB" dirty="0" err="1" smtClean="0"/>
              <a:t>devs</a:t>
            </a:r>
            <a:r>
              <a:rPr lang="en-GB" dirty="0" smtClean="0"/>
              <a:t> working on implementation, if anything unclear its always recommended to speak tester/PO on IM and confirm before implementing.</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endParaRPr lang="en-GB" dirty="0" smtClean="0"/>
          </a:p>
          <a:p>
            <a:pPr marL="0" indent="0">
              <a:buNone/>
            </a:pPr>
            <a:endParaRPr lang="en-GB" dirty="0" smtClean="0"/>
          </a:p>
          <a:p>
            <a:pPr marL="0" indent="0">
              <a:buNone/>
            </a:pPr>
            <a:endParaRPr lang="en-GB" dirty="0" smtClean="0"/>
          </a:p>
          <a:p>
            <a:endParaRPr lang="en-GB" dirty="0"/>
          </a:p>
        </p:txBody>
      </p:sp>
      <p:sp>
        <p:nvSpPr>
          <p:cNvPr id="3" name="Title 2"/>
          <p:cNvSpPr>
            <a:spLocks noGrp="1"/>
          </p:cNvSpPr>
          <p:nvPr>
            <p:ph type="title"/>
          </p:nvPr>
        </p:nvSpPr>
        <p:spPr/>
        <p:txBody>
          <a:bodyPr/>
          <a:lstStyle/>
          <a:p>
            <a:r>
              <a:rPr lang="en-GB" sz="3200" b="1" dirty="0" smtClean="0">
                <a:latin typeface="Times New Roman" panose="02020603050405020304" pitchFamily="18" charset="0"/>
                <a:cs typeface="Times New Roman" panose="02020603050405020304" pitchFamily="18" charset="0"/>
              </a:rPr>
              <a:t>Communication with in team</a:t>
            </a:r>
            <a:r>
              <a:rPr lang="en-GB" b="1" dirty="0" smtClean="0"/>
              <a:t>	</a:t>
            </a:r>
            <a:endParaRPr lang="en-GB" b="1" dirty="0"/>
          </a:p>
        </p:txBody>
      </p:sp>
      <p:sp>
        <p:nvSpPr>
          <p:cNvPr id="4" name="Footer Placeholder 3"/>
          <p:cNvSpPr>
            <a:spLocks noGrp="1"/>
          </p:cNvSpPr>
          <p:nvPr>
            <p:ph type="ftr" sz="quarter" idx="15"/>
          </p:nvPr>
        </p:nvSpPr>
        <p:spPr/>
        <p:txBody>
          <a:bodyPr/>
          <a:lstStyle/>
          <a:p>
            <a:r>
              <a:rPr lang="en-GB" smtClean="0"/>
              <a:t>Html5GetaMap</a:t>
            </a:r>
            <a:endParaRPr lang="en-GB" dirty="0"/>
          </a:p>
        </p:txBody>
      </p:sp>
    </p:spTree>
    <p:extLst>
      <p:ext uri="{BB962C8B-B14F-4D97-AF65-F5344CB8AC3E}">
        <p14:creationId xmlns:p14="http://schemas.microsoft.com/office/powerpoint/2010/main" val="3124770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95536" y="1124744"/>
            <a:ext cx="8424862" cy="3959845"/>
          </a:xfrm>
        </p:spPr>
        <p:txBody>
          <a:bodyPr/>
          <a:lstStyle/>
          <a:p>
            <a:pPr marL="0" indent="0">
              <a:buNone/>
            </a:pPr>
            <a:r>
              <a:rPr lang="en-GB" b="1" dirty="0" smtClean="0"/>
              <a:t>Jira ticket update/comments</a:t>
            </a:r>
          </a:p>
          <a:p>
            <a:pPr marL="0" indent="0">
              <a:buNone/>
            </a:pPr>
            <a:r>
              <a:rPr lang="en-GB" dirty="0"/>
              <a:t> </a:t>
            </a:r>
            <a:r>
              <a:rPr lang="en-GB" dirty="0" smtClean="0"/>
              <a:t> </a:t>
            </a:r>
            <a:r>
              <a:rPr lang="en-GB" dirty="0" smtClean="0">
                <a:latin typeface="Times New Roman" panose="02020603050405020304" pitchFamily="18" charset="0"/>
                <a:cs typeface="Times New Roman" panose="02020603050405020304" pitchFamily="18" charset="0"/>
              </a:rPr>
              <a:t>Frequent ticket update will let team understand the progress and also reflect the board status to management.</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b="1" dirty="0" smtClean="0">
                <a:latin typeface="Times New Roman" panose="02020603050405020304" pitchFamily="18" charset="0"/>
                <a:cs typeface="Times New Roman" panose="02020603050405020304" pitchFamily="18" charset="0"/>
              </a:rPr>
              <a:t>Documentation on wiki</a:t>
            </a:r>
          </a:p>
          <a:p>
            <a:pPr marL="0" indent="0">
              <a:buNone/>
            </a:pPr>
            <a:r>
              <a:rPr lang="en-GB" dirty="0" smtClean="0">
                <a:latin typeface="Times New Roman" panose="02020603050405020304" pitchFamily="18" charset="0"/>
                <a:cs typeface="Times New Roman" panose="02020603050405020304" pitchFamily="18" charset="0"/>
              </a:rPr>
              <a:t>Its quite important for team to keep confluence documentation up to date after every new implementation. </a:t>
            </a:r>
            <a:endParaRPr lang="en-GB"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5"/>
          </p:nvPr>
        </p:nvSpPr>
        <p:spPr/>
        <p:txBody>
          <a:bodyPr/>
          <a:lstStyle/>
          <a:p>
            <a:r>
              <a:rPr lang="en-GB" smtClean="0"/>
              <a:t>Html5GetaMap</a:t>
            </a:r>
            <a:endParaRPr lang="en-GB" dirty="0"/>
          </a:p>
        </p:txBody>
      </p:sp>
    </p:spTree>
    <p:extLst>
      <p:ext uri="{BB962C8B-B14F-4D97-AF65-F5344CB8AC3E}">
        <p14:creationId xmlns:p14="http://schemas.microsoft.com/office/powerpoint/2010/main" val="3061485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0"/>
            <a:r>
              <a:rPr lang="en-GB" dirty="0" smtClean="0"/>
              <a:t>Nasir  Khan</a:t>
            </a:r>
            <a:endParaRPr lang="en-GB" dirty="0" smtClean="0"/>
          </a:p>
          <a:p>
            <a:pPr lvl="0"/>
            <a:r>
              <a:rPr lang="en-GB" dirty="0" smtClean="0"/>
              <a:t>[nasir.khan@ordnancesurvey.co.uk</a:t>
            </a:r>
            <a:endParaRPr lang="en-GB" dirty="0"/>
          </a:p>
        </p:txBody>
      </p:sp>
      <p:sp>
        <p:nvSpPr>
          <p:cNvPr id="3" name="Footer Placeholder 2"/>
          <p:cNvSpPr>
            <a:spLocks noGrp="1"/>
          </p:cNvSpPr>
          <p:nvPr>
            <p:ph type="ftr" sz="quarter" idx="11"/>
          </p:nvPr>
        </p:nvSpPr>
        <p:spPr>
          <a:xfrm>
            <a:off x="6077129" y="6518087"/>
            <a:ext cx="2895600" cy="216024"/>
          </a:xfrm>
        </p:spPr>
        <p:txBody>
          <a:bodyPr/>
          <a:lstStyle/>
          <a:p>
            <a:r>
              <a:rPr lang="en-GB" smtClean="0"/>
              <a:t>Html5GetaMap</a:t>
            </a:r>
            <a:endParaRPr lang="en-GB" dirty="0"/>
          </a:p>
        </p:txBody>
      </p:sp>
    </p:spTree>
    <p:extLst>
      <p:ext uri="{BB962C8B-B14F-4D97-AF65-F5344CB8AC3E}">
        <p14:creationId xmlns:p14="http://schemas.microsoft.com/office/powerpoint/2010/main" val="3656964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pPr marL="0" indent="0">
              <a:buNone/>
            </a:pPr>
            <a:r>
              <a:rPr lang="en-GB" sz="2400" dirty="0" smtClean="0">
                <a:latin typeface="Times New Roman" panose="02020603050405020304" pitchFamily="18" charset="0"/>
                <a:cs typeface="Times New Roman" panose="02020603050405020304" pitchFamily="18" charset="0"/>
              </a:rPr>
              <a:t>The </a:t>
            </a:r>
            <a:r>
              <a:rPr lang="en-GB" sz="2400" dirty="0">
                <a:latin typeface="Times New Roman" panose="02020603050405020304" pitchFamily="18" charset="0"/>
                <a:cs typeface="Times New Roman" panose="02020603050405020304" pitchFamily="18" charset="0"/>
              </a:rPr>
              <a:t>test approach in this project will purely follow BDD methodology. </a:t>
            </a:r>
            <a:endParaRPr lang="en-GB" sz="2400" dirty="0" smtClean="0">
              <a:latin typeface="Times New Roman" panose="02020603050405020304" pitchFamily="18" charset="0"/>
              <a:cs typeface="Times New Roman" panose="02020603050405020304" pitchFamily="18" charset="0"/>
            </a:endParaRPr>
          </a:p>
          <a:p>
            <a:pPr marL="0" indent="0">
              <a:buNone/>
            </a:pPr>
            <a:r>
              <a:rPr lang="en-GB" sz="2400" dirty="0" smtClean="0">
                <a:latin typeface="Times New Roman" panose="02020603050405020304" pitchFamily="18" charset="0"/>
                <a:cs typeface="Times New Roman" panose="02020603050405020304" pitchFamily="18" charset="0"/>
              </a:rPr>
              <a:t>It's </a:t>
            </a:r>
            <a:r>
              <a:rPr lang="en-GB" sz="2400" dirty="0">
                <a:latin typeface="Times New Roman" panose="02020603050405020304" pitchFamily="18" charset="0"/>
                <a:cs typeface="Times New Roman" panose="02020603050405020304" pitchFamily="18" charset="0"/>
              </a:rPr>
              <a:t>highly recommended to use BDD tool to fulfil this testing approach.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Main objective is to have a high level of automation to support the proposed deployment process and also support regression testing. All possible functional tests will be automated with a BDD/TDD approach using Cucumber and Selenium </a:t>
            </a:r>
            <a:r>
              <a:rPr lang="en-GB" sz="2400" dirty="0" smtClean="0">
                <a:latin typeface="Times New Roman" panose="02020603050405020304" pitchFamily="18" charset="0"/>
                <a:cs typeface="Times New Roman" panose="02020603050405020304" pitchFamily="18" charset="0"/>
              </a:rPr>
              <a:t>Web </a:t>
            </a:r>
            <a:r>
              <a:rPr lang="en-GB" sz="2400" dirty="0">
                <a:latin typeface="Times New Roman" panose="02020603050405020304" pitchFamily="18" charset="0"/>
                <a:cs typeface="Times New Roman" panose="02020603050405020304" pitchFamily="18" charset="0"/>
              </a:rPr>
              <a:t>D</a:t>
            </a:r>
            <a:r>
              <a:rPr lang="en-GB" sz="2400" dirty="0" smtClean="0">
                <a:latin typeface="Times New Roman" panose="02020603050405020304" pitchFamily="18" charset="0"/>
                <a:cs typeface="Times New Roman" panose="02020603050405020304" pitchFamily="18" charset="0"/>
              </a:rPr>
              <a:t>river</a:t>
            </a:r>
            <a:r>
              <a:rPr lang="en-GB" dirty="0">
                <a:latin typeface="Times New Roman" panose="02020603050405020304" pitchFamily="18" charset="0"/>
                <a:cs typeface="Times New Roman" panose="02020603050405020304" pitchFamily="18" charset="0"/>
              </a:rPr>
              <a:t>.</a:t>
            </a:r>
            <a:r>
              <a:rPr lang="en-GB" dirty="0"/>
              <a:t> </a:t>
            </a:r>
          </a:p>
          <a:p>
            <a:endParaRPr lang="en-GB" dirty="0"/>
          </a:p>
        </p:txBody>
      </p:sp>
      <p:sp>
        <p:nvSpPr>
          <p:cNvPr id="3" name="Title 2"/>
          <p:cNvSpPr>
            <a:spLocks noGrp="1"/>
          </p:cNvSpPr>
          <p:nvPr>
            <p:ph type="title"/>
          </p:nvPr>
        </p:nvSpPr>
        <p:spPr/>
        <p:txBody>
          <a:bodyPr/>
          <a:lstStyle/>
          <a:p>
            <a:r>
              <a:rPr lang="en-GB" sz="3200" b="1" dirty="0" smtClean="0">
                <a:latin typeface="Times New Roman" panose="02020603050405020304" pitchFamily="18" charset="0"/>
                <a:cs typeface="Times New Roman" panose="02020603050405020304" pitchFamily="18" charset="0"/>
              </a:rPr>
              <a:t>Test Approach</a:t>
            </a:r>
            <a:endParaRPr lang="en-GB" sz="32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5"/>
          </p:nvPr>
        </p:nvSpPr>
        <p:spPr/>
        <p:txBody>
          <a:bodyPr/>
          <a:lstStyle/>
          <a:p>
            <a:r>
              <a:rPr lang="en-GB" smtClean="0"/>
              <a:t>Html5GetaMap</a:t>
            </a:r>
            <a:endParaRPr lang="en-GB" dirty="0"/>
          </a:p>
        </p:txBody>
      </p:sp>
    </p:spTree>
    <p:extLst>
      <p:ext uri="{BB962C8B-B14F-4D97-AF65-F5344CB8AC3E}">
        <p14:creationId xmlns:p14="http://schemas.microsoft.com/office/powerpoint/2010/main" val="152218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3200" b="1" dirty="0" smtClean="0">
                <a:latin typeface="Times New Roman" panose="02020603050405020304" pitchFamily="18" charset="0"/>
                <a:cs typeface="Times New Roman" panose="02020603050405020304" pitchFamily="18" charset="0"/>
              </a:rPr>
              <a:t>Story life cycle in Testing</a:t>
            </a:r>
            <a:endParaRPr lang="en-GB" sz="32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5"/>
          </p:nvPr>
        </p:nvSpPr>
        <p:spPr/>
        <p:txBody>
          <a:bodyPr/>
          <a:lstStyle/>
          <a:p>
            <a:r>
              <a:rPr lang="en-GB" smtClean="0"/>
              <a:t>Html5GetaMap</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844824"/>
            <a:ext cx="6552728" cy="4219711"/>
          </a:xfrm>
          <a:prstGeom prst="rect">
            <a:avLst/>
          </a:prstGeom>
        </p:spPr>
      </p:pic>
    </p:spTree>
    <p:extLst>
      <p:ext uri="{BB962C8B-B14F-4D97-AF65-F5344CB8AC3E}">
        <p14:creationId xmlns:p14="http://schemas.microsoft.com/office/powerpoint/2010/main" val="201152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GB" sz="2400" dirty="0">
                <a:latin typeface="Times New Roman" panose="02020603050405020304" pitchFamily="18" charset="0"/>
                <a:cs typeface="Times New Roman" panose="02020603050405020304" pitchFamily="18" charset="0"/>
              </a:rPr>
              <a:t>The suggested approach is to have automated build deployment through Jenkins server.</a:t>
            </a: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This means on build deployment on Jenkins, it will first execute unit tests (will be provided by Intelliscan) and on all pass, it will trigger smoke Test( </a:t>
            </a:r>
            <a:r>
              <a:rPr lang="en-GB" sz="2400" dirty="0" smtClean="0">
                <a:latin typeface="Times New Roman" panose="02020603050405020304" pitchFamily="18" charset="0"/>
                <a:cs typeface="Times New Roman" panose="02020603050405020304" pitchFamily="18" charset="0"/>
              </a:rPr>
              <a:t>this will be provided by Intelliscan and OS). </a:t>
            </a:r>
            <a:r>
              <a:rPr lang="en-GB" sz="2400" dirty="0">
                <a:latin typeface="Times New Roman" panose="02020603050405020304" pitchFamily="18" charset="0"/>
                <a:cs typeface="Times New Roman" panose="02020603050405020304" pitchFamily="18" charset="0"/>
              </a:rPr>
              <a:t>Once all the tests are passed it will deploy the new code on CI environment. </a:t>
            </a: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If in case of build failure, Intelliscan may have to look into and fix the unit tests or functionality.</a:t>
            </a:r>
            <a:endParaRPr lang="en-GB"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GB" sz="3200" b="1" dirty="0" smtClean="0">
                <a:latin typeface="Times New Roman" panose="02020603050405020304" pitchFamily="18" charset="0"/>
                <a:cs typeface="Times New Roman" panose="02020603050405020304" pitchFamily="18" charset="0"/>
              </a:rPr>
              <a:t>Build deployment  on OS Environments	</a:t>
            </a:r>
            <a:endParaRPr lang="en-GB" sz="32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5"/>
          </p:nvPr>
        </p:nvSpPr>
        <p:spPr/>
        <p:txBody>
          <a:bodyPr/>
          <a:lstStyle/>
          <a:p>
            <a:r>
              <a:rPr lang="en-GB" smtClean="0"/>
              <a:t>Html5GetaMap</a:t>
            </a:r>
            <a:endParaRPr lang="en-GB" dirty="0"/>
          </a:p>
        </p:txBody>
      </p:sp>
    </p:spTree>
    <p:extLst>
      <p:ext uri="{BB962C8B-B14F-4D97-AF65-F5344CB8AC3E}">
        <p14:creationId xmlns:p14="http://schemas.microsoft.com/office/powerpoint/2010/main" val="3805785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5"/>
          </p:nvPr>
        </p:nvSpPr>
        <p:spPr/>
        <p:txBody>
          <a:bodyPr/>
          <a:lstStyle/>
          <a:p>
            <a:r>
              <a:rPr lang="en-GB" smtClean="0"/>
              <a:t>Html5GetaMap</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836712"/>
            <a:ext cx="7992888" cy="5688632"/>
          </a:xfrm>
          <a:prstGeom prst="rect">
            <a:avLst/>
          </a:prstGeom>
        </p:spPr>
      </p:pic>
    </p:spTree>
    <p:extLst>
      <p:ext uri="{BB962C8B-B14F-4D97-AF65-F5344CB8AC3E}">
        <p14:creationId xmlns:p14="http://schemas.microsoft.com/office/powerpoint/2010/main" val="3247013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pPr marL="0" indent="0">
              <a:buNone/>
            </a:pPr>
            <a:r>
              <a:rPr lang="en-GB" dirty="0">
                <a:latin typeface="Times New Roman" panose="02020603050405020304" pitchFamily="18" charset="0"/>
                <a:cs typeface="Times New Roman" panose="02020603050405020304" pitchFamily="18" charset="0"/>
              </a:rPr>
              <a:t>Issues identified in testing will be reported through JIRA </a:t>
            </a:r>
            <a:r>
              <a:rPr lang="en-GB" dirty="0" smtClean="0">
                <a:latin typeface="Times New Roman" panose="02020603050405020304" pitchFamily="18" charset="0"/>
                <a:cs typeface="Times New Roman" panose="02020603050405020304" pitchFamily="18" charset="0"/>
              </a:rPr>
              <a:t>either </a:t>
            </a:r>
            <a:r>
              <a:rPr lang="en-GB" dirty="0">
                <a:latin typeface="Times New Roman" panose="02020603050405020304" pitchFamily="18" charset="0"/>
                <a:cs typeface="Times New Roman" panose="02020603050405020304" pitchFamily="18" charset="0"/>
              </a:rPr>
              <a:t>as a new bug </a:t>
            </a:r>
            <a:r>
              <a:rPr lang="en-GB" dirty="0" smtClean="0">
                <a:latin typeface="Times New Roman" panose="02020603050405020304" pitchFamily="18" charset="0"/>
                <a:cs typeface="Times New Roman" panose="02020603050405020304" pitchFamily="18" charset="0"/>
              </a:rPr>
              <a:t>and relate to the story or </a:t>
            </a:r>
            <a:r>
              <a:rPr lang="en-GB" dirty="0">
                <a:latin typeface="Times New Roman" panose="02020603050405020304" pitchFamily="18" charset="0"/>
                <a:cs typeface="Times New Roman" panose="02020603050405020304" pitchFamily="18" charset="0"/>
              </a:rPr>
              <a:t>by reopening the development story that has failed testing according to the following rules</a:t>
            </a:r>
          </a:p>
          <a:p>
            <a:pPr marL="0" indent="0">
              <a:buNone/>
            </a:pPr>
            <a:r>
              <a:rPr lang="en-GB" b="1" dirty="0" smtClean="0">
                <a:latin typeface="Times New Roman" panose="02020603050405020304" pitchFamily="18" charset="0"/>
                <a:cs typeface="Times New Roman" panose="02020603050405020304" pitchFamily="18" charset="0"/>
              </a:rPr>
              <a:t>Story </a:t>
            </a:r>
            <a:r>
              <a:rPr lang="en-GB" b="1" dirty="0">
                <a:latin typeface="Times New Roman" panose="02020603050405020304" pitchFamily="18" charset="0"/>
                <a:cs typeface="Times New Roman" panose="02020603050405020304" pitchFamily="18" charset="0"/>
              </a:rPr>
              <a:t>as Blocked</a:t>
            </a:r>
            <a:endParaRPr lang="en-GB" dirty="0">
              <a:latin typeface="Times New Roman" panose="02020603050405020304" pitchFamily="18" charset="0"/>
              <a:cs typeface="Times New Roman" panose="02020603050405020304" pitchFamily="18" charset="0"/>
            </a:endParaRPr>
          </a:p>
          <a:p>
            <a:pPr marL="0" indent="0">
              <a:buNone/>
            </a:pPr>
            <a:r>
              <a:rPr lang="en-GB" dirty="0" smtClean="0">
                <a:latin typeface="Times New Roman" panose="02020603050405020304" pitchFamily="18" charset="0"/>
                <a:cs typeface="Times New Roman" panose="02020603050405020304" pitchFamily="18" charset="0"/>
              </a:rPr>
              <a:t>	When  </a:t>
            </a:r>
            <a:r>
              <a:rPr lang="en-GB" dirty="0">
                <a:latin typeface="Times New Roman" panose="02020603050405020304" pitchFamily="18" charset="0"/>
                <a:cs typeface="Times New Roman" panose="02020603050405020304" pitchFamily="18" charset="0"/>
              </a:rPr>
              <a:t>a story under test fails some aspect of testing then the story </a:t>
            </a:r>
            <a:r>
              <a:rPr lang="en-GB" dirty="0" smtClean="0">
                <a:latin typeface="Times New Roman" panose="02020603050405020304" pitchFamily="18" charset="0"/>
                <a:cs typeface="Times New Roman" panose="02020603050405020304" pitchFamily="18" charset="0"/>
              </a:rPr>
              <a:t>will </a:t>
            </a:r>
            <a:r>
              <a:rPr lang="en-GB" dirty="0">
                <a:latin typeface="Times New Roman" panose="02020603050405020304" pitchFamily="18" charset="0"/>
                <a:cs typeface="Times New Roman" panose="02020603050405020304" pitchFamily="18" charset="0"/>
              </a:rPr>
              <a:t>be set to 'Blocked' and a defect raised and assigned to the last developer to work on the story (or task), subject to discussion with the developer. This is the case where the failure is fundamental to the story and needs to be fixed for the story to be accepted as done. This </a:t>
            </a:r>
            <a:r>
              <a:rPr lang="en-GB" dirty="0" smtClean="0">
                <a:latin typeface="Times New Roman" panose="02020603050405020304" pitchFamily="18" charset="0"/>
                <a:cs typeface="Times New Roman" panose="02020603050405020304" pitchFamily="18" charset="0"/>
              </a:rPr>
              <a:t>will </a:t>
            </a:r>
            <a:r>
              <a:rPr lang="en-GB" dirty="0">
                <a:latin typeface="Times New Roman" panose="02020603050405020304" pitchFamily="18" charset="0"/>
                <a:cs typeface="Times New Roman" panose="02020603050405020304" pitchFamily="18" charset="0"/>
              </a:rPr>
              <a:t>be the default behaviour.</a:t>
            </a:r>
            <a:br>
              <a:rPr lang="en-GB"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Return story to Dev </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smtClean="0">
                <a:latin typeface="Times New Roman" panose="02020603050405020304" pitchFamily="18" charset="0"/>
                <a:cs typeface="Times New Roman" panose="02020603050405020304" pitchFamily="18" charset="0"/>
              </a:rPr>
              <a:t>	When the </a:t>
            </a:r>
            <a:r>
              <a:rPr lang="en-GB" dirty="0">
                <a:latin typeface="Times New Roman" panose="02020603050405020304" pitchFamily="18" charset="0"/>
                <a:cs typeface="Times New Roman" panose="02020603050405020304" pitchFamily="18" charset="0"/>
              </a:rPr>
              <a:t>story catastrophically fails in testing then it may be appropriate to return the story itself back to the development team as it is clear that it is likely that the story has fundamentally been incorrectly implemented.</a:t>
            </a:r>
          </a:p>
          <a:p>
            <a:r>
              <a:rPr lang="en-GB" dirty="0"/>
              <a:t> </a:t>
            </a:r>
            <a:endParaRPr lang="en-GB" dirty="0"/>
          </a:p>
        </p:txBody>
      </p:sp>
      <p:sp>
        <p:nvSpPr>
          <p:cNvPr id="3" name="Title 2"/>
          <p:cNvSpPr>
            <a:spLocks noGrp="1"/>
          </p:cNvSpPr>
          <p:nvPr>
            <p:ph type="title"/>
          </p:nvPr>
        </p:nvSpPr>
        <p:spPr/>
        <p:txBody>
          <a:bodyPr/>
          <a:lstStyle/>
          <a:p>
            <a:r>
              <a:rPr lang="en-GB" sz="3200" dirty="0" smtClean="0">
                <a:latin typeface="Times New Roman" panose="02020603050405020304" pitchFamily="18" charset="0"/>
                <a:cs typeface="Times New Roman" panose="02020603050405020304" pitchFamily="18" charset="0"/>
              </a:rPr>
              <a:t>Defect Reporting</a:t>
            </a:r>
            <a:endParaRPr lang="en-GB" sz="3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5"/>
          </p:nvPr>
        </p:nvSpPr>
        <p:spPr/>
        <p:txBody>
          <a:bodyPr/>
          <a:lstStyle/>
          <a:p>
            <a:r>
              <a:rPr lang="en-GB" smtClean="0"/>
              <a:t>Html5GetaMap</a:t>
            </a:r>
            <a:endParaRPr lang="en-GB" dirty="0"/>
          </a:p>
        </p:txBody>
      </p:sp>
    </p:spTree>
    <p:extLst>
      <p:ext uri="{BB962C8B-B14F-4D97-AF65-F5344CB8AC3E}">
        <p14:creationId xmlns:p14="http://schemas.microsoft.com/office/powerpoint/2010/main" val="2261398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5"/>
          </p:nvPr>
        </p:nvSpPr>
        <p:spPr/>
        <p:txBody>
          <a:bodyPr/>
          <a:lstStyle/>
          <a:p>
            <a:r>
              <a:rPr lang="en-GB" smtClean="0"/>
              <a:t>Html5GetaMap</a:t>
            </a:r>
            <a:endParaRPr lang="en-GB" dirty="0"/>
          </a:p>
        </p:txBody>
      </p:sp>
      <p:sp>
        <p:nvSpPr>
          <p:cNvPr id="5" name="Text Placeholder 4"/>
          <p:cNvSpPr>
            <a:spLocks noGrp="1"/>
          </p:cNvSpPr>
          <p:nvPr>
            <p:ph type="body" sz="quarter" idx="14"/>
          </p:nvPr>
        </p:nvSpPr>
        <p:spPr>
          <a:xfrm>
            <a:off x="395536" y="1484784"/>
            <a:ext cx="8424862" cy="4464496"/>
          </a:xfrm>
        </p:spPr>
        <p:txBody>
          <a:bodyPr/>
          <a:lstStyle/>
          <a:p>
            <a:pPr marL="0" indent="0">
              <a:buNone/>
            </a:pPr>
            <a:r>
              <a:rPr lang="en-GB" b="1" dirty="0" smtClean="0">
                <a:latin typeface="Times New Roman" panose="02020603050405020304" pitchFamily="18" charset="0"/>
                <a:cs typeface="Times New Roman" panose="02020603050405020304" pitchFamily="18" charset="0"/>
              </a:rPr>
              <a:t>Re-Open </a:t>
            </a:r>
            <a:r>
              <a:rPr lang="en-GB" b="1" dirty="0">
                <a:latin typeface="Times New Roman" panose="02020603050405020304" pitchFamily="18" charset="0"/>
                <a:cs typeface="Times New Roman" panose="02020603050405020304" pitchFamily="18" charset="0"/>
              </a:rPr>
              <a:t>a Story </a:t>
            </a:r>
          </a:p>
          <a:p>
            <a:pPr marL="0" indent="0">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When </a:t>
            </a:r>
            <a:r>
              <a:rPr lang="en-GB" dirty="0">
                <a:latin typeface="Times New Roman" panose="02020603050405020304" pitchFamily="18" charset="0"/>
                <a:cs typeface="Times New Roman" panose="02020603050405020304" pitchFamily="18" charset="0"/>
              </a:rPr>
              <a:t>a defect is detected that relates to another story that was developed in the current sprint (but has already been marked as 'Resolved', i.e. </a:t>
            </a:r>
            <a:r>
              <a:rPr lang="en-GB" dirty="0">
                <a:latin typeface="Times New Roman" panose="02020603050405020304" pitchFamily="18" charset="0"/>
                <a:cs typeface="Times New Roman" panose="02020603050405020304" pitchFamily="18" charset="0"/>
              </a:rPr>
              <a:t>testing passed), then the story should be reopened and assigned back to the last developer. </a:t>
            </a:r>
            <a:r>
              <a:rPr lang="en-GB" dirty="0">
                <a:latin typeface="Times New Roman" panose="02020603050405020304" pitchFamily="18" charset="0"/>
                <a:cs typeface="Times New Roman" panose="02020603050405020304" pitchFamily="18" charset="0"/>
              </a:rPr>
              <a:t>This is the case where the failure is fundamental to the story and needs to be fixed for the story to be accepted as 'done</a:t>
            </a:r>
            <a:r>
              <a:rPr lang="en-GB"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New JIRA Tickets</a:t>
            </a:r>
          </a:p>
          <a:p>
            <a:pPr marL="0" indent="0">
              <a:buNone/>
            </a:pPr>
            <a:r>
              <a:rPr lang="en-GB" dirty="0" smtClean="0">
                <a:latin typeface="Times New Roman" panose="02020603050405020304" pitchFamily="18" charset="0"/>
                <a:cs typeface="Times New Roman" panose="02020603050405020304" pitchFamily="18" charset="0"/>
              </a:rPr>
              <a:t>Any </a:t>
            </a:r>
            <a:r>
              <a:rPr lang="en-GB" dirty="0">
                <a:latin typeface="Times New Roman" panose="02020603050405020304" pitchFamily="18" charset="0"/>
                <a:cs typeface="Times New Roman" panose="02020603050405020304" pitchFamily="18" charset="0"/>
              </a:rPr>
              <a:t>faults detected relating to stories in the current sprint that we decide to not fix in the current sprint should be raised as new JIRA Bugs and assigned to a future sprint (e.g. </a:t>
            </a:r>
            <a:r>
              <a:rPr lang="en-GB" dirty="0">
                <a:latin typeface="Times New Roman" panose="02020603050405020304" pitchFamily="18" charset="0"/>
                <a:cs typeface="Times New Roman" panose="02020603050405020304" pitchFamily="18" charset="0"/>
              </a:rPr>
              <a:t>a minor severity issue detected on the last day of the sprint or in the demo). </a:t>
            </a:r>
            <a:r>
              <a:rPr lang="en-GB" dirty="0">
                <a:latin typeface="Times New Roman" panose="02020603050405020304" pitchFamily="18" charset="0"/>
                <a:cs typeface="Times New Roman" panose="02020603050405020304" pitchFamily="18" charset="0"/>
              </a:rPr>
              <a:t>We don't want to carry over whole stories that have a minor defect associated with them</a:t>
            </a:r>
            <a:r>
              <a:rPr lang="en-GB" dirty="0" smtClean="0">
                <a:latin typeface="Times New Roman" panose="02020603050405020304" pitchFamily="18" charset="0"/>
                <a:cs typeface="Times New Roman" panose="02020603050405020304" pitchFamily="18" charset="0"/>
              </a:rPr>
              <a:t>.</a:t>
            </a:r>
          </a:p>
          <a:p>
            <a:pPr marL="0" indent="0">
              <a:buNone/>
            </a:pPr>
            <a:r>
              <a:rPr lang="en-GB" dirty="0" smtClean="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Regression Bug</a:t>
            </a:r>
          </a:p>
          <a:p>
            <a:pPr marL="0" indent="0">
              <a:buNone/>
            </a:pPr>
            <a:r>
              <a:rPr lang="en-GB" dirty="0" smtClean="0">
                <a:latin typeface="Times New Roman" panose="02020603050405020304" pitchFamily="18" charset="0"/>
                <a:cs typeface="Times New Roman" panose="02020603050405020304" pitchFamily="18" charset="0"/>
              </a:rPr>
              <a:t>When </a:t>
            </a:r>
            <a:r>
              <a:rPr lang="en-GB" dirty="0">
                <a:latin typeface="Times New Roman" panose="02020603050405020304" pitchFamily="18" charset="0"/>
                <a:cs typeface="Times New Roman" panose="02020603050405020304" pitchFamily="18" charset="0"/>
              </a:rPr>
              <a:t>a defect is detected that relates to a piece of functionality (Story) completed in a previous sprint then a new JIRA Bug should be opened, as this is a regression in previously working software.</a:t>
            </a:r>
          </a:p>
          <a:p>
            <a:endParaRPr lang="en-GB" dirty="0"/>
          </a:p>
        </p:txBody>
      </p:sp>
    </p:spTree>
    <p:extLst>
      <p:ext uri="{BB962C8B-B14F-4D97-AF65-F5344CB8AC3E}">
        <p14:creationId xmlns:p14="http://schemas.microsoft.com/office/powerpoint/2010/main" val="118974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52736"/>
            <a:ext cx="8229600" cy="520427"/>
          </a:xfrm>
        </p:spPr>
        <p:txBody>
          <a:bodyPr/>
          <a:lstStyle/>
          <a:p>
            <a:r>
              <a:rPr lang="en-GB" sz="3200" b="1" dirty="0" smtClean="0">
                <a:latin typeface="Times New Roman" panose="02020603050405020304" pitchFamily="18" charset="0"/>
                <a:cs typeface="Times New Roman" panose="02020603050405020304" pitchFamily="18" charset="0"/>
              </a:rPr>
              <a:t>Roles and Responsibilities</a:t>
            </a:r>
            <a:r>
              <a:rPr lang="en-GB" sz="3200" b="1" dirty="0">
                <a:latin typeface="Times New Roman" panose="02020603050405020304" pitchFamily="18" charset="0"/>
                <a:cs typeface="Times New Roman" panose="02020603050405020304" pitchFamily="18" charset="0"/>
              </a:rPr>
              <a:t/>
            </a:r>
            <a:br>
              <a:rPr lang="en-GB" sz="3200" b="1" dirty="0">
                <a:latin typeface="Times New Roman" panose="02020603050405020304" pitchFamily="18" charset="0"/>
                <a:cs typeface="Times New Roman" panose="02020603050405020304" pitchFamily="18" charset="0"/>
              </a:rPr>
            </a:br>
            <a:r>
              <a:rPr lang="en-GB" sz="3200" b="1" dirty="0" smtClean="0">
                <a:latin typeface="Times New Roman" panose="02020603050405020304" pitchFamily="18" charset="0"/>
                <a:cs typeface="Times New Roman" panose="02020603050405020304" pitchFamily="18" charset="0"/>
              </a:rPr>
              <a:t/>
            </a:r>
            <a:br>
              <a:rPr lang="en-GB" sz="3200" b="1" dirty="0" smtClean="0">
                <a:latin typeface="Times New Roman" panose="02020603050405020304" pitchFamily="18" charset="0"/>
                <a:cs typeface="Times New Roman" panose="02020603050405020304" pitchFamily="18" charset="0"/>
              </a:rPr>
            </a:br>
            <a:endParaRPr lang="en-GB" sz="3200" b="1"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5"/>
          </p:nvPr>
        </p:nvSpPr>
        <p:spPr/>
        <p:txBody>
          <a:bodyPr/>
          <a:lstStyle/>
          <a:p>
            <a:r>
              <a:rPr lang="en-GB" smtClean="0"/>
              <a:t>Html5GetaMap</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718059227"/>
              </p:ext>
            </p:extLst>
          </p:nvPr>
        </p:nvGraphicFramePr>
        <p:xfrm>
          <a:off x="634849" y="1628800"/>
          <a:ext cx="6172200" cy="4825388"/>
        </p:xfrm>
        <a:graphic>
          <a:graphicData uri="http://schemas.openxmlformats.org/drawingml/2006/table">
            <a:tbl>
              <a:tblPr firstRow="1" bandRow="1">
                <a:tableStyleId>{5C22544A-7EE6-4342-B048-85BDC9FD1C3A}</a:tableStyleId>
              </a:tblPr>
              <a:tblGrid>
                <a:gridCol w="2057400"/>
                <a:gridCol w="2057400"/>
                <a:gridCol w="2057400"/>
              </a:tblGrid>
              <a:tr h="0">
                <a:tc>
                  <a:txBody>
                    <a:bodyPr/>
                    <a:lstStyle/>
                    <a:p>
                      <a:pPr algn="l" fontAlgn="t"/>
                      <a:r>
                        <a:rPr lang="en-GB" b="1" dirty="0" smtClean="0">
                          <a:solidFill>
                            <a:srgbClr val="333333"/>
                          </a:solidFill>
                          <a:effectLst/>
                        </a:rPr>
                        <a:t>Responsibility</a:t>
                      </a:r>
                      <a:endParaRPr lang="en-GB" b="1" dirty="0">
                        <a:solidFill>
                          <a:srgbClr val="333333"/>
                        </a:solidFill>
                        <a:effectLst/>
                      </a:endParaRPr>
                    </a:p>
                  </a:txBody>
                  <a:tcPr marL="95250" marR="95250" marT="66675" marB="66675"/>
                </a:tc>
                <a:tc>
                  <a:txBody>
                    <a:bodyPr/>
                    <a:lstStyle/>
                    <a:p>
                      <a:pPr algn="l" fontAlgn="t"/>
                      <a:r>
                        <a:rPr lang="en-GB" b="1" dirty="0">
                          <a:solidFill>
                            <a:srgbClr val="333333"/>
                          </a:solidFill>
                          <a:effectLst/>
                        </a:rPr>
                        <a:t>Sub-actions (if split)</a:t>
                      </a:r>
                    </a:p>
                  </a:txBody>
                  <a:tcPr marL="95250" marR="95250" marT="66675" marB="66675"/>
                </a:tc>
                <a:tc>
                  <a:txBody>
                    <a:bodyPr/>
                    <a:lstStyle/>
                    <a:p>
                      <a:pPr algn="l" fontAlgn="t"/>
                      <a:r>
                        <a:rPr lang="en-GB" b="1" dirty="0">
                          <a:solidFill>
                            <a:srgbClr val="333333"/>
                          </a:solidFill>
                          <a:effectLst/>
                        </a:rPr>
                        <a:t>Owner</a:t>
                      </a:r>
                    </a:p>
                  </a:txBody>
                  <a:tcPr marL="95250" marR="95250" marT="66675" marB="66675"/>
                </a:tc>
              </a:tr>
              <a:tr h="347842">
                <a:tc>
                  <a:txBody>
                    <a:bodyPr/>
                    <a:lstStyle/>
                    <a:p>
                      <a:pPr algn="l" fontAlgn="t"/>
                      <a:r>
                        <a:rPr lang="en-GB" dirty="0">
                          <a:effectLst/>
                        </a:rPr>
                        <a:t>Test Strategy</a:t>
                      </a:r>
                    </a:p>
                  </a:txBody>
                  <a:tcPr marL="95250" marR="95250" marT="66675" marB="66675"/>
                </a:tc>
                <a:tc>
                  <a:txBody>
                    <a:bodyPr/>
                    <a:lstStyle/>
                    <a:p>
                      <a:pPr algn="l" fontAlgn="t"/>
                      <a:r>
                        <a:rPr lang="en-GB" dirty="0">
                          <a:effectLst/>
                        </a:rPr>
                        <a:t> </a:t>
                      </a:r>
                    </a:p>
                  </a:txBody>
                  <a:tcPr marL="95250" marR="95250" marT="66675" marB="66675"/>
                </a:tc>
                <a:tc>
                  <a:txBody>
                    <a:bodyPr/>
                    <a:lstStyle/>
                    <a:p>
                      <a:pPr algn="l" fontAlgn="t"/>
                      <a:r>
                        <a:rPr lang="en-GB">
                          <a:effectLst/>
                        </a:rPr>
                        <a:t>OS</a:t>
                      </a:r>
                    </a:p>
                  </a:txBody>
                  <a:tcPr marL="95250" marR="95250" marT="66675" marB="66675"/>
                </a:tc>
              </a:tr>
              <a:tr h="574369">
                <a:tc>
                  <a:txBody>
                    <a:bodyPr/>
                    <a:lstStyle/>
                    <a:p>
                      <a:pPr algn="l" fontAlgn="t"/>
                      <a:r>
                        <a:rPr lang="en-GB" dirty="0">
                          <a:effectLst/>
                        </a:rPr>
                        <a:t>Test Plan </a:t>
                      </a:r>
                    </a:p>
                  </a:txBody>
                  <a:tcPr marL="95250" marR="95250" marT="66675" marB="66675"/>
                </a:tc>
                <a:tc>
                  <a:txBody>
                    <a:bodyPr/>
                    <a:lstStyle/>
                    <a:p>
                      <a:pPr algn="l" fontAlgn="t"/>
                      <a:r>
                        <a:rPr lang="en-GB" dirty="0">
                          <a:effectLst/>
                        </a:rPr>
                        <a:t> </a:t>
                      </a:r>
                    </a:p>
                  </a:txBody>
                  <a:tcPr marL="95250" marR="95250" marT="66675" marB="66675"/>
                </a:tc>
                <a:tc>
                  <a:txBody>
                    <a:bodyPr/>
                    <a:lstStyle/>
                    <a:p>
                      <a:pPr algn="l" fontAlgn="t"/>
                      <a:r>
                        <a:rPr lang="en-GB" dirty="0">
                          <a:effectLst/>
                        </a:rPr>
                        <a:t>OS &amp; Intelliscan</a:t>
                      </a:r>
                    </a:p>
                  </a:txBody>
                  <a:tcPr marL="95250" marR="95250" marT="66675" marB="66675"/>
                </a:tc>
              </a:tr>
              <a:tr h="524282">
                <a:tc rowSpan="2">
                  <a:txBody>
                    <a:bodyPr/>
                    <a:lstStyle/>
                    <a:p>
                      <a:pPr algn="l" fontAlgn="t"/>
                      <a:r>
                        <a:rPr lang="en-GB" dirty="0">
                          <a:effectLst/>
                        </a:rPr>
                        <a:t>Unit tests</a:t>
                      </a:r>
                    </a:p>
                  </a:txBody>
                  <a:tcPr marL="95250" marR="95250" marT="66675" marB="66675"/>
                </a:tc>
                <a:tc>
                  <a:txBody>
                    <a:bodyPr/>
                    <a:lstStyle/>
                    <a:p>
                      <a:pPr algn="l" fontAlgn="t"/>
                      <a:r>
                        <a:rPr lang="en-GB" dirty="0">
                          <a:effectLst/>
                        </a:rPr>
                        <a:t>creation &amp; maintenance</a:t>
                      </a:r>
                    </a:p>
                  </a:txBody>
                  <a:tcPr marL="95250" marR="95250" marT="66675" marB="66675"/>
                </a:tc>
                <a:tc>
                  <a:txBody>
                    <a:bodyPr/>
                    <a:lstStyle/>
                    <a:p>
                      <a:pPr algn="l" fontAlgn="t"/>
                      <a:r>
                        <a:rPr lang="en-GB" dirty="0">
                          <a:effectLst/>
                        </a:rPr>
                        <a:t>Intelliscan</a:t>
                      </a:r>
                    </a:p>
                  </a:txBody>
                  <a:tcPr marL="95250" marR="95250" marT="66675" marB="66675"/>
                </a:tc>
              </a:tr>
              <a:tr h="574369">
                <a:tc vMerge="1">
                  <a:txBody>
                    <a:bodyPr/>
                    <a:lstStyle/>
                    <a:p>
                      <a:endParaRPr lang="en-GB"/>
                    </a:p>
                  </a:txBody>
                  <a:tcPr/>
                </a:tc>
                <a:tc>
                  <a:txBody>
                    <a:bodyPr/>
                    <a:lstStyle/>
                    <a:p>
                      <a:pPr algn="l" fontAlgn="t"/>
                      <a:r>
                        <a:rPr lang="en-GB" dirty="0">
                          <a:effectLst/>
                        </a:rPr>
                        <a:t>execution</a:t>
                      </a:r>
                    </a:p>
                  </a:txBody>
                  <a:tcPr marL="95250" marR="95250" marT="66675" marB="66675"/>
                </a:tc>
                <a:tc>
                  <a:txBody>
                    <a:bodyPr/>
                    <a:lstStyle/>
                    <a:p>
                      <a:pPr algn="l" fontAlgn="t"/>
                      <a:r>
                        <a:rPr lang="en-GB" dirty="0">
                          <a:effectLst/>
                        </a:rPr>
                        <a:t>OS</a:t>
                      </a:r>
                    </a:p>
                  </a:txBody>
                  <a:tcPr marL="95250" marR="95250" marT="66675" marB="66675"/>
                </a:tc>
              </a:tr>
              <a:tr h="343338">
                <a:tc rowSpan="2">
                  <a:txBody>
                    <a:bodyPr/>
                    <a:lstStyle/>
                    <a:p>
                      <a:pPr algn="l" fontAlgn="t"/>
                      <a:r>
                        <a:rPr lang="en-GB" dirty="0">
                          <a:effectLst/>
                        </a:rPr>
                        <a:t>Code Quality tests</a:t>
                      </a:r>
                    </a:p>
                  </a:txBody>
                  <a:tcPr marL="95250" marR="95250" marT="66675" marB="66675"/>
                </a:tc>
                <a:tc>
                  <a:txBody>
                    <a:bodyPr/>
                    <a:lstStyle/>
                    <a:p>
                      <a:pPr algn="l" fontAlgn="t"/>
                      <a:r>
                        <a:rPr lang="en-GB" dirty="0">
                          <a:effectLst/>
                        </a:rPr>
                        <a:t>configuration</a:t>
                      </a:r>
                    </a:p>
                  </a:txBody>
                  <a:tcPr marL="95250" marR="95250" marT="66675" marB="66675"/>
                </a:tc>
                <a:tc>
                  <a:txBody>
                    <a:bodyPr/>
                    <a:lstStyle/>
                    <a:p>
                      <a:pPr algn="l" fontAlgn="t"/>
                      <a:r>
                        <a:rPr lang="en-GB" dirty="0">
                          <a:effectLst/>
                        </a:rPr>
                        <a:t>Intelliscan</a:t>
                      </a:r>
                    </a:p>
                  </a:txBody>
                  <a:tcPr marL="95250" marR="95250" marT="66675" marB="66675"/>
                </a:tc>
              </a:tr>
              <a:tr h="343338">
                <a:tc vMerge="1">
                  <a:txBody>
                    <a:bodyPr/>
                    <a:lstStyle/>
                    <a:p>
                      <a:endParaRPr lang="en-GB"/>
                    </a:p>
                  </a:txBody>
                  <a:tcPr/>
                </a:tc>
                <a:tc>
                  <a:txBody>
                    <a:bodyPr/>
                    <a:lstStyle/>
                    <a:p>
                      <a:pPr algn="l" fontAlgn="t"/>
                      <a:r>
                        <a:rPr lang="en-GB" dirty="0">
                          <a:effectLst/>
                        </a:rPr>
                        <a:t>execution</a:t>
                      </a:r>
                    </a:p>
                  </a:txBody>
                  <a:tcPr marL="95250" marR="95250" marT="66675" marB="66675"/>
                </a:tc>
                <a:tc>
                  <a:txBody>
                    <a:bodyPr/>
                    <a:lstStyle/>
                    <a:p>
                      <a:pPr algn="l" fontAlgn="t"/>
                      <a:r>
                        <a:rPr lang="en-GB" dirty="0">
                          <a:effectLst/>
                        </a:rPr>
                        <a:t>OS</a:t>
                      </a:r>
                    </a:p>
                  </a:txBody>
                  <a:tcPr marL="95250" marR="95250" marT="66675" marB="66675"/>
                </a:tc>
              </a:tr>
              <a:tr h="524282">
                <a:tc rowSpan="2">
                  <a:txBody>
                    <a:bodyPr/>
                    <a:lstStyle/>
                    <a:p>
                      <a:pPr algn="l" fontAlgn="t"/>
                      <a:r>
                        <a:rPr lang="en-GB" dirty="0">
                          <a:effectLst/>
                        </a:rPr>
                        <a:t>Functional tests</a:t>
                      </a:r>
                    </a:p>
                  </a:txBody>
                  <a:tcPr marL="95250" marR="95250" marT="66675" marB="66675"/>
                </a:tc>
                <a:tc>
                  <a:txBody>
                    <a:bodyPr/>
                    <a:lstStyle/>
                    <a:p>
                      <a:pPr algn="l" fontAlgn="t"/>
                      <a:r>
                        <a:rPr lang="en-GB" dirty="0">
                          <a:effectLst/>
                        </a:rPr>
                        <a:t>creation &amp; maintenance</a:t>
                      </a:r>
                    </a:p>
                  </a:txBody>
                  <a:tcPr marL="95250" marR="95250" marT="66675" marB="66675"/>
                </a:tc>
                <a:tc>
                  <a:txBody>
                    <a:bodyPr/>
                    <a:lstStyle/>
                    <a:p>
                      <a:pPr algn="l" fontAlgn="t"/>
                      <a:r>
                        <a:rPr lang="en-GB" dirty="0">
                          <a:effectLst/>
                        </a:rPr>
                        <a:t>Intelliscan</a:t>
                      </a:r>
                    </a:p>
                  </a:txBody>
                  <a:tcPr marL="95250" marR="95250" marT="66675" marB="66675"/>
                </a:tc>
              </a:tr>
              <a:tr h="313398">
                <a:tc vMerge="1">
                  <a:txBody>
                    <a:bodyPr/>
                    <a:lstStyle/>
                    <a:p>
                      <a:endParaRPr lang="en-GB"/>
                    </a:p>
                  </a:txBody>
                  <a:tcPr/>
                </a:tc>
                <a:tc>
                  <a:txBody>
                    <a:bodyPr/>
                    <a:lstStyle/>
                    <a:p>
                      <a:pPr algn="l" fontAlgn="t"/>
                      <a:r>
                        <a:rPr lang="en-GB" dirty="0">
                          <a:effectLst/>
                        </a:rPr>
                        <a:t>execution</a:t>
                      </a:r>
                    </a:p>
                  </a:txBody>
                  <a:tcPr marL="95250" marR="95250" marT="66675" marB="66675"/>
                </a:tc>
                <a:tc>
                  <a:txBody>
                    <a:bodyPr/>
                    <a:lstStyle/>
                    <a:p>
                      <a:pPr algn="l" fontAlgn="t"/>
                      <a:r>
                        <a:rPr lang="en-GB" dirty="0">
                          <a:effectLst/>
                        </a:rPr>
                        <a:t>OS</a:t>
                      </a:r>
                    </a:p>
                  </a:txBody>
                  <a:tcPr marL="95250" marR="95250" marT="66675" marB="66675"/>
                </a:tc>
              </a:tr>
            </a:tbl>
          </a:graphicData>
        </a:graphic>
      </p:graphicFrame>
      <p:sp>
        <p:nvSpPr>
          <p:cNvPr id="6" name="TextBox 5"/>
          <p:cNvSpPr txBox="1"/>
          <p:nvPr/>
        </p:nvSpPr>
        <p:spPr>
          <a:xfrm>
            <a:off x="467544" y="1772816"/>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1081866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5"/>
          </p:nvPr>
        </p:nvSpPr>
        <p:spPr/>
        <p:txBody>
          <a:bodyPr/>
          <a:lstStyle/>
          <a:p>
            <a:r>
              <a:rPr lang="en-GB" smtClean="0"/>
              <a:t>Html5GetaMap</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324774754"/>
              </p:ext>
            </p:extLst>
          </p:nvPr>
        </p:nvGraphicFramePr>
        <p:xfrm>
          <a:off x="683568" y="959423"/>
          <a:ext cx="6172200" cy="5505866"/>
        </p:xfrm>
        <a:graphic>
          <a:graphicData uri="http://schemas.openxmlformats.org/drawingml/2006/table">
            <a:tbl>
              <a:tblPr firstRow="1" bandRow="1">
                <a:tableStyleId>{5C22544A-7EE6-4342-B048-85BDC9FD1C3A}</a:tableStyleId>
              </a:tblPr>
              <a:tblGrid>
                <a:gridCol w="2057400"/>
                <a:gridCol w="2057400"/>
                <a:gridCol w="2057400"/>
              </a:tblGrid>
              <a:tr h="631660">
                <a:tc>
                  <a:txBody>
                    <a:bodyPr/>
                    <a:lstStyle/>
                    <a:p>
                      <a:pPr algn="l" fontAlgn="t"/>
                      <a:r>
                        <a:rPr lang="en-GB" b="1" dirty="0">
                          <a:solidFill>
                            <a:srgbClr val="333333"/>
                          </a:solidFill>
                          <a:effectLst/>
                        </a:rPr>
                        <a:t>Responsibility</a:t>
                      </a:r>
                    </a:p>
                  </a:txBody>
                  <a:tcPr marL="95250" marR="95250" marT="66675" marB="66675"/>
                </a:tc>
                <a:tc>
                  <a:txBody>
                    <a:bodyPr/>
                    <a:lstStyle/>
                    <a:p>
                      <a:pPr algn="l" fontAlgn="t"/>
                      <a:r>
                        <a:rPr lang="en-GB" b="1" dirty="0">
                          <a:solidFill>
                            <a:srgbClr val="333333"/>
                          </a:solidFill>
                          <a:effectLst/>
                        </a:rPr>
                        <a:t>Sub-actions (if split)</a:t>
                      </a:r>
                    </a:p>
                  </a:txBody>
                  <a:tcPr marL="95250" marR="95250" marT="66675" marB="66675"/>
                </a:tc>
                <a:tc>
                  <a:txBody>
                    <a:bodyPr/>
                    <a:lstStyle/>
                    <a:p>
                      <a:pPr algn="l" fontAlgn="t"/>
                      <a:r>
                        <a:rPr lang="en-GB" b="1" dirty="0">
                          <a:solidFill>
                            <a:srgbClr val="333333"/>
                          </a:solidFill>
                          <a:effectLst/>
                        </a:rPr>
                        <a:t>Owner</a:t>
                      </a:r>
                    </a:p>
                  </a:txBody>
                  <a:tcPr marL="95250" marR="95250" marT="66675" marB="66675"/>
                </a:tc>
              </a:tr>
              <a:tr h="631660">
                <a:tc rowSpan="2">
                  <a:txBody>
                    <a:bodyPr/>
                    <a:lstStyle/>
                    <a:p>
                      <a:pPr algn="l" fontAlgn="t"/>
                      <a:r>
                        <a:rPr lang="en-GB">
                          <a:effectLst/>
                        </a:rPr>
                        <a:t>Integration tests</a:t>
                      </a:r>
                    </a:p>
                  </a:txBody>
                  <a:tcPr marL="95250" marR="95250" marT="66675" marB="66675"/>
                </a:tc>
                <a:tc>
                  <a:txBody>
                    <a:bodyPr/>
                    <a:lstStyle/>
                    <a:p>
                      <a:pPr algn="l" fontAlgn="t"/>
                      <a:r>
                        <a:rPr lang="en-GB">
                          <a:effectLst/>
                        </a:rPr>
                        <a:t>creation &amp; maintenance</a:t>
                      </a:r>
                    </a:p>
                  </a:txBody>
                  <a:tcPr marL="95250" marR="95250" marT="66675" marB="66675"/>
                </a:tc>
                <a:tc>
                  <a:txBody>
                    <a:bodyPr/>
                    <a:lstStyle/>
                    <a:p>
                      <a:pPr algn="l" fontAlgn="t"/>
                      <a:r>
                        <a:rPr lang="en-GB" dirty="0">
                          <a:effectLst/>
                        </a:rPr>
                        <a:t>Intelliscan</a:t>
                      </a:r>
                    </a:p>
                  </a:txBody>
                  <a:tcPr marL="95250" marR="95250" marT="66675" marB="66675"/>
                </a:tc>
              </a:tr>
              <a:tr h="377584">
                <a:tc vMerge="1">
                  <a:txBody>
                    <a:bodyPr/>
                    <a:lstStyle/>
                    <a:p>
                      <a:endParaRPr lang="en-GB"/>
                    </a:p>
                  </a:txBody>
                  <a:tcPr/>
                </a:tc>
                <a:tc>
                  <a:txBody>
                    <a:bodyPr/>
                    <a:lstStyle/>
                    <a:p>
                      <a:pPr algn="l" fontAlgn="t"/>
                      <a:r>
                        <a:rPr lang="en-GB">
                          <a:effectLst/>
                        </a:rPr>
                        <a:t>execution</a:t>
                      </a:r>
                    </a:p>
                  </a:txBody>
                  <a:tcPr marL="95250" marR="95250" marT="66675" marB="66675"/>
                </a:tc>
                <a:tc>
                  <a:txBody>
                    <a:bodyPr/>
                    <a:lstStyle/>
                    <a:p>
                      <a:pPr algn="l" fontAlgn="t"/>
                      <a:r>
                        <a:rPr lang="en-GB" dirty="0">
                          <a:effectLst/>
                        </a:rPr>
                        <a:t>OS</a:t>
                      </a:r>
                    </a:p>
                  </a:txBody>
                  <a:tcPr marL="95250" marR="95250" marT="66675" marB="66675"/>
                </a:tc>
              </a:tr>
              <a:tr h="631660">
                <a:tc rowSpan="2">
                  <a:txBody>
                    <a:bodyPr/>
                    <a:lstStyle/>
                    <a:p>
                      <a:pPr algn="l" fontAlgn="t"/>
                      <a:r>
                        <a:rPr lang="en-GB">
                          <a:effectLst/>
                        </a:rPr>
                        <a:t>Story Acceptance tests</a:t>
                      </a:r>
                    </a:p>
                  </a:txBody>
                  <a:tcPr marL="95250" marR="95250" marT="66675" marB="66675"/>
                </a:tc>
                <a:tc>
                  <a:txBody>
                    <a:bodyPr/>
                    <a:lstStyle/>
                    <a:p>
                      <a:pPr algn="l" fontAlgn="t"/>
                      <a:r>
                        <a:rPr lang="en-GB">
                          <a:effectLst/>
                        </a:rPr>
                        <a:t>creation &amp; maintenance(TDD)</a:t>
                      </a:r>
                    </a:p>
                  </a:txBody>
                  <a:tcPr marL="95250" marR="95250" marT="66675" marB="66675"/>
                </a:tc>
                <a:tc>
                  <a:txBody>
                    <a:bodyPr/>
                    <a:lstStyle/>
                    <a:p>
                      <a:pPr algn="l" fontAlgn="t"/>
                      <a:r>
                        <a:rPr lang="en-GB" dirty="0">
                          <a:effectLst/>
                        </a:rPr>
                        <a:t>Intelliscan</a:t>
                      </a:r>
                    </a:p>
                  </a:txBody>
                  <a:tcPr marL="95250" marR="95250" marT="66675" marB="66675"/>
                </a:tc>
              </a:tr>
              <a:tr h="631660">
                <a:tc vMerge="1">
                  <a:txBody>
                    <a:bodyPr/>
                    <a:lstStyle/>
                    <a:p>
                      <a:endParaRPr lang="en-GB"/>
                    </a:p>
                  </a:txBody>
                  <a:tcPr/>
                </a:tc>
                <a:tc>
                  <a:txBody>
                    <a:bodyPr/>
                    <a:lstStyle/>
                    <a:p>
                      <a:pPr algn="l" fontAlgn="t"/>
                      <a:r>
                        <a:rPr lang="en-GB">
                          <a:effectLst/>
                        </a:rPr>
                        <a:t>execution(through Jenkins)</a:t>
                      </a:r>
                    </a:p>
                  </a:txBody>
                  <a:tcPr marL="95250" marR="95250" marT="66675" marB="66675"/>
                </a:tc>
                <a:tc>
                  <a:txBody>
                    <a:bodyPr/>
                    <a:lstStyle/>
                    <a:p>
                      <a:pPr algn="l" fontAlgn="t"/>
                      <a:r>
                        <a:rPr lang="en-GB" dirty="0">
                          <a:effectLst/>
                        </a:rPr>
                        <a:t>OS</a:t>
                      </a:r>
                    </a:p>
                  </a:txBody>
                  <a:tcPr marL="95250" marR="95250" marT="66675" marB="66675"/>
                </a:tc>
              </a:tr>
              <a:tr h="631660">
                <a:tc>
                  <a:txBody>
                    <a:bodyPr/>
                    <a:lstStyle/>
                    <a:p>
                      <a:pPr algn="l" fontAlgn="t"/>
                      <a:r>
                        <a:rPr lang="en-GB" dirty="0">
                          <a:effectLst/>
                        </a:rPr>
                        <a:t>User Acceptance tests</a:t>
                      </a:r>
                    </a:p>
                  </a:txBody>
                  <a:tcPr marL="95250" marR="95250" marT="66675" marB="66675"/>
                </a:tc>
                <a:tc>
                  <a:txBody>
                    <a:bodyPr/>
                    <a:lstStyle/>
                    <a:p>
                      <a:pPr algn="l" fontAlgn="t"/>
                      <a:r>
                        <a:rPr lang="en-GB" dirty="0">
                          <a:effectLst/>
                        </a:rPr>
                        <a:t> </a:t>
                      </a:r>
                    </a:p>
                  </a:txBody>
                  <a:tcPr marL="95250" marR="95250" marT="66675" marB="66675"/>
                </a:tc>
                <a:tc>
                  <a:txBody>
                    <a:bodyPr/>
                    <a:lstStyle/>
                    <a:p>
                      <a:pPr algn="l" fontAlgn="t"/>
                      <a:r>
                        <a:rPr lang="en-GB" dirty="0">
                          <a:effectLst/>
                        </a:rPr>
                        <a:t>OS &amp; OSL</a:t>
                      </a:r>
                    </a:p>
                  </a:txBody>
                  <a:tcPr marL="95250" marR="95250" marT="66675" marB="66675"/>
                </a:tc>
              </a:tr>
              <a:tr h="465236">
                <a:tc>
                  <a:txBody>
                    <a:bodyPr/>
                    <a:lstStyle/>
                    <a:p>
                      <a:pPr algn="l" fontAlgn="t"/>
                      <a:r>
                        <a:rPr lang="en-GB" dirty="0" smtClean="0">
                          <a:effectLst/>
                        </a:rPr>
                        <a:t>Compatibility </a:t>
                      </a:r>
                      <a:r>
                        <a:rPr lang="en-GB" dirty="0">
                          <a:effectLst/>
                        </a:rPr>
                        <a:t>tests</a:t>
                      </a:r>
                    </a:p>
                  </a:txBody>
                  <a:tcPr marL="95250" marR="95250" marT="66675" marB="66675"/>
                </a:tc>
                <a:tc>
                  <a:txBody>
                    <a:bodyPr/>
                    <a:lstStyle/>
                    <a:p>
                      <a:pPr algn="l" fontAlgn="t"/>
                      <a:r>
                        <a:rPr lang="en-GB" dirty="0">
                          <a:effectLst/>
                        </a:rPr>
                        <a:t> </a:t>
                      </a:r>
                    </a:p>
                  </a:txBody>
                  <a:tcPr marL="95250" marR="95250" marT="66675" marB="66675"/>
                </a:tc>
                <a:tc>
                  <a:txBody>
                    <a:bodyPr/>
                    <a:lstStyle/>
                    <a:p>
                      <a:pPr algn="l" fontAlgn="t"/>
                      <a:r>
                        <a:rPr lang="en-GB" dirty="0">
                          <a:effectLst/>
                        </a:rPr>
                        <a:t>OS</a:t>
                      </a:r>
                    </a:p>
                  </a:txBody>
                  <a:tcPr marL="95250" marR="95250" marT="66675" marB="66675"/>
                </a:tc>
              </a:tr>
              <a:tr h="377584">
                <a:tc>
                  <a:txBody>
                    <a:bodyPr/>
                    <a:lstStyle/>
                    <a:p>
                      <a:pPr algn="l" fontAlgn="t"/>
                      <a:r>
                        <a:rPr lang="en-GB" dirty="0">
                          <a:effectLst/>
                        </a:rPr>
                        <a:t>Usability tests</a:t>
                      </a:r>
                    </a:p>
                  </a:txBody>
                  <a:tcPr marL="95250" marR="95250" marT="66675" marB="66675"/>
                </a:tc>
                <a:tc>
                  <a:txBody>
                    <a:bodyPr/>
                    <a:lstStyle/>
                    <a:p>
                      <a:pPr algn="l" fontAlgn="t"/>
                      <a:r>
                        <a:rPr lang="en-GB">
                          <a:effectLst/>
                        </a:rPr>
                        <a:t> </a:t>
                      </a:r>
                    </a:p>
                  </a:txBody>
                  <a:tcPr marL="95250" marR="95250" marT="66675" marB="66675"/>
                </a:tc>
                <a:tc>
                  <a:txBody>
                    <a:bodyPr/>
                    <a:lstStyle/>
                    <a:p>
                      <a:pPr algn="l" fontAlgn="t"/>
                      <a:r>
                        <a:rPr lang="en-GB">
                          <a:effectLst/>
                        </a:rPr>
                        <a:t>OS</a:t>
                      </a:r>
                    </a:p>
                  </a:txBody>
                  <a:tcPr marL="95250" marR="95250" marT="66675" marB="66675"/>
                </a:tc>
              </a:tr>
              <a:tr h="377584">
                <a:tc rowSpan="2">
                  <a:txBody>
                    <a:bodyPr/>
                    <a:lstStyle/>
                    <a:p>
                      <a:pPr algn="l" fontAlgn="t"/>
                      <a:r>
                        <a:rPr lang="en-GB" dirty="0" smtClean="0">
                          <a:effectLst/>
                        </a:rPr>
                        <a:t>Test </a:t>
                      </a:r>
                      <a:r>
                        <a:rPr lang="en-GB" dirty="0">
                          <a:effectLst/>
                        </a:rPr>
                        <a:t>data</a:t>
                      </a:r>
                    </a:p>
                  </a:txBody>
                  <a:tcPr marL="95250" marR="95250" marT="66675" marB="66675"/>
                </a:tc>
                <a:tc>
                  <a:txBody>
                    <a:bodyPr/>
                    <a:lstStyle/>
                    <a:p>
                      <a:pPr algn="l" fontAlgn="t"/>
                      <a:r>
                        <a:rPr lang="en-GB">
                          <a:effectLst/>
                        </a:rPr>
                        <a:t>supply</a:t>
                      </a:r>
                    </a:p>
                  </a:txBody>
                  <a:tcPr marL="95250" marR="95250" marT="66675" marB="66675"/>
                </a:tc>
                <a:tc>
                  <a:txBody>
                    <a:bodyPr/>
                    <a:lstStyle/>
                    <a:p>
                      <a:pPr algn="l" fontAlgn="t"/>
                      <a:r>
                        <a:rPr lang="en-GB" dirty="0">
                          <a:effectLst/>
                        </a:rPr>
                        <a:t>OS &amp; OSL</a:t>
                      </a:r>
                    </a:p>
                  </a:txBody>
                  <a:tcPr marL="95250" marR="95250" marT="66675" marB="66675"/>
                </a:tc>
              </a:tr>
              <a:tr h="377584">
                <a:tc vMerge="1">
                  <a:txBody>
                    <a:bodyPr/>
                    <a:lstStyle/>
                    <a:p>
                      <a:endParaRPr lang="en-GB"/>
                    </a:p>
                  </a:txBody>
                  <a:tcPr/>
                </a:tc>
                <a:tc>
                  <a:txBody>
                    <a:bodyPr/>
                    <a:lstStyle/>
                    <a:p>
                      <a:pPr algn="l" fontAlgn="t"/>
                      <a:r>
                        <a:rPr lang="en-GB">
                          <a:effectLst/>
                        </a:rPr>
                        <a:t>preparation</a:t>
                      </a:r>
                    </a:p>
                  </a:txBody>
                  <a:tcPr marL="95250" marR="95250" marT="66675" marB="66675"/>
                </a:tc>
                <a:tc>
                  <a:txBody>
                    <a:bodyPr/>
                    <a:lstStyle/>
                    <a:p>
                      <a:pPr algn="l" fontAlgn="t"/>
                      <a:r>
                        <a:rPr lang="en-GB" dirty="0">
                          <a:effectLst/>
                        </a:rPr>
                        <a:t>Intelliscan and OS</a:t>
                      </a:r>
                    </a:p>
                  </a:txBody>
                  <a:tcPr marL="95250" marR="95250" marT="66675" marB="66675"/>
                </a:tc>
              </a:tr>
            </a:tbl>
          </a:graphicData>
        </a:graphic>
      </p:graphicFrame>
    </p:spTree>
    <p:extLst>
      <p:ext uri="{BB962C8B-B14F-4D97-AF65-F5344CB8AC3E}">
        <p14:creationId xmlns:p14="http://schemas.microsoft.com/office/powerpoint/2010/main" val="135437255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 Presentation Template 1">
  <a:themeElements>
    <a:clrScheme name="Ordnance Survey corporate colours">
      <a:dk1>
        <a:sysClr val="windowText" lastClr="000000"/>
      </a:dk1>
      <a:lt1>
        <a:sysClr val="window" lastClr="FFFFFF"/>
      </a:lt1>
      <a:dk2>
        <a:srgbClr val="33548B"/>
      </a:dk2>
      <a:lt2>
        <a:srgbClr val="FFFFFF"/>
      </a:lt2>
      <a:accent1>
        <a:srgbClr val="4770B1"/>
      </a:accent1>
      <a:accent2>
        <a:srgbClr val="33548B"/>
      </a:accent2>
      <a:accent3>
        <a:srgbClr val="591477"/>
      </a:accent3>
      <a:accent4>
        <a:srgbClr val="E0F1B2"/>
      </a:accent4>
      <a:accent5>
        <a:srgbClr val="C6C8CD"/>
      </a:accent5>
      <a:accent6>
        <a:srgbClr val="CFEBEE"/>
      </a:accent6>
      <a:hlink>
        <a:srgbClr val="0000FF"/>
      </a:hlink>
      <a:folHlink>
        <a:srgbClr val="0000FF"/>
      </a:folHlink>
    </a:clrScheme>
    <a:fontScheme name="Ordnance Survey corporate">
      <a:majorFont>
        <a:latin typeface="Source Sans Pro ExtraLight"/>
        <a:ea typeface=""/>
        <a:cs typeface=""/>
      </a:majorFont>
      <a:minorFont>
        <a:latin typeface="Source Sans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rporate Powerpoint 2014 - content">
  <a:themeElements>
    <a:clrScheme name="Quote colour">
      <a:dk1>
        <a:sysClr val="windowText" lastClr="000000"/>
      </a:dk1>
      <a:lt1>
        <a:sysClr val="window" lastClr="FFFFFF"/>
      </a:lt1>
      <a:dk2>
        <a:srgbClr val="591477"/>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st slide">
  <a:themeElements>
    <a:clrScheme name="Quote colour">
      <a:dk1>
        <a:sysClr val="windowText" lastClr="000000"/>
      </a:dk1>
      <a:lt1>
        <a:sysClr val="window" lastClr="FFFFFF"/>
      </a:lt1>
      <a:dk2>
        <a:srgbClr val="591477"/>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1474</TotalTime>
  <Words>408</Words>
  <Application>Microsoft Office PowerPoint</Application>
  <PresentationFormat>On-screen Show (4:3)</PresentationFormat>
  <Paragraphs>136</Paragraphs>
  <Slides>13</Slides>
  <Notes>2</Notes>
  <HiddenSlides>0</HiddenSlides>
  <MMClips>0</MMClips>
  <ScaleCrop>false</ScaleCrop>
  <HeadingPairs>
    <vt:vector size="4" baseType="variant">
      <vt:variant>
        <vt:lpstr>Theme</vt:lpstr>
      </vt:variant>
      <vt:variant>
        <vt:i4>3</vt:i4>
      </vt:variant>
      <vt:variant>
        <vt:lpstr>Slide Titles</vt:lpstr>
      </vt:variant>
      <vt:variant>
        <vt:i4>13</vt:i4>
      </vt:variant>
    </vt:vector>
  </HeadingPairs>
  <TitlesOfParts>
    <vt:vector size="16" baseType="lpstr">
      <vt:lpstr>Corporate Presentation Template 1</vt:lpstr>
      <vt:lpstr>Corporate Powerpoint 2014 - content</vt:lpstr>
      <vt:lpstr>Last slide</vt:lpstr>
      <vt:lpstr>HTML5 GAM  -Test Approach (Strategy)+ Roles and Responsibilities</vt:lpstr>
      <vt:lpstr>Test Approach</vt:lpstr>
      <vt:lpstr>Story life cycle in Testing</vt:lpstr>
      <vt:lpstr>Build deployment  on OS Environments </vt:lpstr>
      <vt:lpstr>PowerPoint Presentation</vt:lpstr>
      <vt:lpstr>Defect Reporting</vt:lpstr>
      <vt:lpstr>PowerPoint Presentation</vt:lpstr>
      <vt:lpstr>Roles and Responsibilities  </vt:lpstr>
      <vt:lpstr>PowerPoint Presentation</vt:lpstr>
      <vt:lpstr>PowerPoint Presentation</vt:lpstr>
      <vt:lpstr>Communication with in team </vt:lpstr>
      <vt:lpstr>PowerPoint Presentation</vt:lpstr>
      <vt:lpstr>PowerPoint Presentation</vt:lpstr>
    </vt:vector>
  </TitlesOfParts>
  <Company>Ordnance Survey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 add a protective marking</dc:title>
  <dc:creator>Michael Stacey</dc:creator>
  <cp:lastModifiedBy>Nasir Khan (C)</cp:lastModifiedBy>
  <cp:revision>16</cp:revision>
  <dcterms:created xsi:type="dcterms:W3CDTF">2014-06-27T12:51:58Z</dcterms:created>
  <dcterms:modified xsi:type="dcterms:W3CDTF">2014-07-02T12:45:12Z</dcterms:modified>
</cp:coreProperties>
</file>