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7" r:id="rId5"/>
    <p:sldId id="266" r:id="rId6"/>
    <p:sldId id="265" r:id="rId7"/>
    <p:sldId id="264" r:id="rId8"/>
    <p:sldId id="260" r:id="rId9"/>
    <p:sldId id="261" r:id="rId10"/>
    <p:sldId id="262" r:id="rId11"/>
    <p:sldId id="263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3" d="100"/>
          <a:sy n="43" d="100"/>
        </p:scale>
        <p:origin x="1133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6CE4-15E9-DEFB-9526-5E214563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5294A-4639-5D45-D523-33340B2C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08041-EAA8-B4C9-8F55-AA8E2099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E5618-5C69-A042-3DAF-169E621A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DB4A-DF8E-0535-A4BE-0EF89B2F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3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264B-E6B6-21AF-CAE1-B29C55EE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80B8D-69A0-EF09-2D9B-AE549F908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C07C-52C5-020D-0B6B-04FD7B9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50D9B-C1BF-F88B-C78C-30C60A4C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0A74-07B1-4BBE-1F0B-399865D0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A7FCB-9B07-ECD9-B3B0-B9996E8B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B688A-76EF-B9F4-17BD-12BAF22C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D4A4-AF5D-5B8D-D6C6-40F0177D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4A6F-C494-B48E-D983-42906A8C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BE88-F1C6-2919-4562-D0A3411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2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1772-706F-A5D9-108C-B66B6FF2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3AF7-41DB-F770-A298-99202331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772E-032C-828E-79E6-75D70F79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EE88-D6EB-E89C-F2C1-714C9A9F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4209-FA82-51E3-132F-EAD38AEF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24F-A7A5-B686-3C86-1E70AA01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65F70-0A3E-B5DC-9C2C-B4BC4528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3D80-E149-3EB7-A23B-4062138C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246D-C40C-D810-E816-5A27D206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C784-DD02-B901-5BBC-20410C5B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8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1C6B-3C0A-D2C6-F4FA-DE98EF93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6EE6-B3F1-8C99-4916-B1B800537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6ACCA-4ED4-72AD-459A-292BB253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E23BB-6874-6FF2-2AEE-B1115479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6F2E1-B8C7-846C-2D21-AB315263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86B2-1191-E6CD-6EC3-386A1C21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85C8-D0C4-2F9E-D461-955FB72E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105A3-024F-D3BE-5C0E-9A7E3E8D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2C8E0-8970-E066-A2F4-C00A18A8A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FBA11-4FDB-34CB-34FC-9600A30E0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3CD13-E616-4C99-9F64-DD06A72AC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1635-5A49-75A1-7989-9BAB228C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432E3-67AF-CC6F-4C2F-6045D0C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F07AE-BFD4-1AA4-985E-224CDCD2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3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B47E-460C-838A-3994-F2D01ECE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44B16-C922-A66F-DA36-77DBBB83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28F88-3A60-34B2-12E7-1725742D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9E4A-66A2-5E98-9B02-4B157ED5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6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99310-FE13-1880-8F26-547D2135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80755-A11A-EE8C-F6B6-4E09CE89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67CC6-0B0D-65C8-E94D-D2A79FC3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7E23-D2EE-8AC5-43A4-C46B7E8F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9F9A-4756-2D0E-089C-47287DD7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04CD5-980B-5682-A70D-F04DA11B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50F7-A8E8-38CE-6E4B-B39E300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C72C3-8884-A767-EBC2-D87C3CB6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E1570-2EE8-98B5-1613-FB68FE6A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4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46B-1194-334B-7E5E-B5AA0873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B3803-56B1-96A5-AA5F-FC15099BF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298AB-9164-023F-F6E1-AC0B7876A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2CD75-C970-9B56-316E-B19EA228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5C4E-9878-F28F-DFE9-E0E02897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4C19F-6598-30B0-1566-541B8F85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5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1D80C-7DAB-6A0D-FF16-B0BAAD5E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BE5B-9880-CF64-D399-7FB1C8A0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D8C7-7815-2876-3212-B02835C14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C7A2-BB5E-42AA-94A4-5E5D1B2137F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26E8-9C78-279C-58BE-DD043119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58AB0-C8C6-2166-7DA6-E3D60A72E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AC1B-7FC5-488F-9B41-15FC6257C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8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F25994-2337-1A43-F056-C8680EEAE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560"/>
            <a:ext cx="12192001" cy="56794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DBDACB-32C2-4A1B-218F-0213B4AF9330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420F77-A92D-A66D-75AA-3976C029193C}"/>
              </a:ext>
            </a:extLst>
          </p:cNvPr>
          <p:cNvCxnSpPr>
            <a:cxnSpLocks/>
          </p:cNvCxnSpPr>
          <p:nvPr/>
        </p:nvCxnSpPr>
        <p:spPr>
          <a:xfrm>
            <a:off x="4221480" y="3733860"/>
            <a:ext cx="3749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1483A3-E450-EB94-0B26-72F944333311}"/>
              </a:ext>
            </a:extLst>
          </p:cNvPr>
          <p:cNvSpPr txBox="1"/>
          <p:nvPr/>
        </p:nvSpPr>
        <p:spPr>
          <a:xfrm>
            <a:off x="4362548" y="5180410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205CBA-21F4-AEE7-9155-B5CD9B463738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D0DD414-8C9E-66E0-1A42-118A2ECA6BCF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FB1F01D-37E5-4BEB-33B3-70C594EF8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C020BA-9A97-FB48-6035-1A924F5B171E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088C807-5E74-FCF4-EFB8-6AB3125429A4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F41D23-5B86-F033-130A-DEDAFB73E318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A46AC2-89D6-7061-F816-43A089EB3792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902CC4-C29F-5F7F-DC2B-5B7564E84073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1337E6-6434-6AFC-EDB8-4E4E304034CF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2809FF-9F9C-DBF7-2DA8-1E569AA397C8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8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0BF07-74E3-94A4-FACB-ED3384135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2098F28-F6BD-7964-D17F-E6AB68259B66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5AA6BD-1A8F-9781-B4CF-F275547E46B5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C97099-61C4-A2B6-5DB3-89504B656E11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C86536-E6D2-DD9F-7A42-902281DAF12E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270A21C-9BCA-8F40-DA70-E32792D93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06BA0-BF6A-D4E3-5CD8-65AE68B9E8C3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AA3A57-2175-C1EB-07B0-048F736D935E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359751-C9A1-8E38-5149-4DC75EB28181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71F41A-C5C5-A4BE-D451-774A7CB4D792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00C067-64BE-0FC7-2D0F-859038226644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306BA7-AF13-0C6C-812E-BF3C83EF9F26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4DF73E-5DB6-CDC2-8A6C-868AFD304857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5E5FD4-9FF7-8457-9523-C0A500F89277}"/>
              </a:ext>
            </a:extLst>
          </p:cNvPr>
          <p:cNvSpPr txBox="1"/>
          <p:nvPr/>
        </p:nvSpPr>
        <p:spPr>
          <a:xfrm>
            <a:off x="398973" y="1160044"/>
            <a:ext cx="697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Arial Black" panose="020B0A04020102020204" pitchFamily="34" charset="0"/>
              </a:rPr>
              <a:t>6Q.</a:t>
            </a:r>
            <a:r>
              <a:rPr lang="en-US" dirty="0">
                <a:latin typeface="Arial Black" panose="020B0A04020102020204" pitchFamily="34" charset="0"/>
              </a:rPr>
              <a:t>Generate a report which contains the top 5 customers who received an average high </a:t>
            </a:r>
            <a:r>
              <a:rPr lang="en-US" dirty="0" err="1">
                <a:latin typeface="Arial Black" panose="020B0A04020102020204" pitchFamily="34" charset="0"/>
              </a:rPr>
              <a:t>pre_invoice_discount_pct</a:t>
            </a:r>
            <a:r>
              <a:rPr lang="en-US" dirty="0">
                <a:latin typeface="Arial Black" panose="020B0A04020102020204" pitchFamily="34" charset="0"/>
              </a:rPr>
              <a:t> for the fiscal year 2021 and in the Indian market. The final output contains these </a:t>
            </a:r>
            <a:r>
              <a:rPr lang="en-US" dirty="0" err="1">
                <a:latin typeface="Arial Black" panose="020B0A04020102020204" pitchFamily="34" charset="0"/>
              </a:rPr>
              <a:t>fields,customer_code,customer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average_discount_percentage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E6190-8A96-B56F-D86E-B173C0E1D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33" y="280313"/>
            <a:ext cx="5731352" cy="74514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B8EA33-0532-9015-76AA-F12B3EC80868}"/>
              </a:ext>
            </a:extLst>
          </p:cNvPr>
          <p:cNvCxnSpPr>
            <a:cxnSpLocks/>
          </p:cNvCxnSpPr>
          <p:nvPr/>
        </p:nvCxnSpPr>
        <p:spPr>
          <a:xfrm>
            <a:off x="880409" y="3235208"/>
            <a:ext cx="2164080" cy="0"/>
          </a:xfrm>
          <a:prstGeom prst="line">
            <a:avLst/>
          </a:prstGeom>
          <a:ln>
            <a:gradFill flip="none" rotWithShape="1">
              <a:gsLst>
                <a:gs pos="0">
                  <a:srgbClr val="FFC000"/>
                </a:gs>
                <a:gs pos="4600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9DC070-AFB3-631F-F15C-1B85C7CC3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40" y="3315343"/>
            <a:ext cx="4921793" cy="30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228E7-3CFC-2F3D-64E2-A84D8C9EC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AFDB927-11D7-A9FC-2D7B-24DE218FC625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35E788-8B6C-2021-D762-73D252D04D48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48E27E-EB2A-6EB5-3A7C-3754E33D83A9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D7AA138-3903-A6DB-A7EB-9A799EC320BF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A11D54E-92BA-70E2-C412-A30D24B83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265A5F-7E00-71F8-402A-987620468957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55DC63D-FF7F-5C80-2DB6-BE15B3855D1B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D99FC5-633A-1662-EA4F-B3840E12850E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373718-D151-F32B-DA0C-4ABDD43ACADC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E7B5D6-1D9F-5B34-CEF4-46254A213056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FAA386-901B-0CF9-0385-70C02F784191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AB3412-1B89-518C-55DD-8109BA290D55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1C05F-513B-87B2-74E9-B16DEDC4E627}"/>
              </a:ext>
            </a:extLst>
          </p:cNvPr>
          <p:cNvSpPr txBox="1"/>
          <p:nvPr/>
        </p:nvSpPr>
        <p:spPr>
          <a:xfrm>
            <a:off x="589281" y="1280160"/>
            <a:ext cx="76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Arial Black" panose="020B0A04020102020204" pitchFamily="34" charset="0"/>
              </a:rPr>
              <a:t>7Q.</a:t>
            </a:r>
            <a:r>
              <a:rPr lang="en-US" dirty="0">
                <a:latin typeface="Arial Black" panose="020B0A04020102020204" pitchFamily="34" charset="0"/>
              </a:rPr>
              <a:t> Get the complete report of the Gross sales amount for the customer “Atliq Exclusive” for each month. This analysis helps to get an idea of low and high-performing months and take strategic decisions. The final report contains these </a:t>
            </a:r>
            <a:r>
              <a:rPr lang="en-US" dirty="0" err="1">
                <a:latin typeface="Arial Black" panose="020B0A04020102020204" pitchFamily="34" charset="0"/>
              </a:rPr>
              <a:t>columns:Month,Year,Gross</a:t>
            </a:r>
            <a:r>
              <a:rPr lang="en-US" dirty="0">
                <a:latin typeface="Arial Black" panose="020B0A04020102020204" pitchFamily="34" charset="0"/>
              </a:rPr>
              <a:t> sales Amount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BC078-2230-9303-DB5F-9F7C55695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74" y="468696"/>
            <a:ext cx="5657166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74A999-B674-F917-D007-B2130BADEB62}"/>
              </a:ext>
            </a:extLst>
          </p:cNvPr>
          <p:cNvCxnSpPr>
            <a:cxnSpLocks/>
          </p:cNvCxnSpPr>
          <p:nvPr/>
        </p:nvCxnSpPr>
        <p:spPr>
          <a:xfrm>
            <a:off x="880409" y="3235208"/>
            <a:ext cx="2164080" cy="0"/>
          </a:xfrm>
          <a:prstGeom prst="line">
            <a:avLst/>
          </a:prstGeom>
          <a:ln>
            <a:gradFill flip="none" rotWithShape="1">
              <a:gsLst>
                <a:gs pos="0">
                  <a:srgbClr val="FFC000"/>
                </a:gs>
                <a:gs pos="4600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E32EA54-B715-5B7D-482C-A6D5C9A1F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b="5327"/>
          <a:stretch/>
        </p:blipFill>
        <p:spPr>
          <a:xfrm>
            <a:off x="1176300" y="3429000"/>
            <a:ext cx="6575780" cy="25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0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9ACA7-B9F8-9B22-397C-1A8CADAF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F987540-44D6-25D6-FFE2-62D2D33590CC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6088B-ACDA-CA8D-C617-3F18E1301E18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639D20-6BA3-C28B-DFC7-83EA90917965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6557DA9-4D3D-96A3-D746-778B0A5B2F88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47EFF4E-8A6D-31A3-85E5-D7421590A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B951D-8879-A39B-6BAC-B0660C564119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862A98-C4FF-C593-8245-F28BB66EBBC3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72688-97A6-BD75-1DBE-72CA6C0A9A17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1815AB-B660-D15D-6992-5C6C1A3B7B51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B0B618-3188-1D7F-5905-AA6DC07423F8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EF154D-B356-4B48-33DC-D988C1FC4B06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8A16CF-299B-C1B3-783A-7E2CE62B264F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D3E90D-EB08-76B4-9650-F3A4699B692C}"/>
              </a:ext>
            </a:extLst>
          </p:cNvPr>
          <p:cNvSpPr txBox="1"/>
          <p:nvPr/>
        </p:nvSpPr>
        <p:spPr>
          <a:xfrm>
            <a:off x="589280" y="1280160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8Q.</a:t>
            </a:r>
            <a:r>
              <a:rPr lang="en-US" dirty="0">
                <a:latin typeface="Arial Black" panose="020B0A04020102020204" pitchFamily="34" charset="0"/>
              </a:rPr>
              <a:t>In which quarter of 2020, got the maximum </a:t>
            </a:r>
            <a:r>
              <a:rPr lang="en-US" dirty="0" err="1">
                <a:latin typeface="Arial Black" panose="020B0A04020102020204" pitchFamily="34" charset="0"/>
              </a:rPr>
              <a:t>total_sold_quantity</a:t>
            </a:r>
            <a:r>
              <a:rPr lang="en-US" dirty="0">
                <a:latin typeface="Arial Black" panose="020B0A04020102020204" pitchFamily="34" charset="0"/>
              </a:rPr>
              <a:t>? The final output contains these fields sorted by the </a:t>
            </a:r>
            <a:r>
              <a:rPr lang="en-US" dirty="0" err="1">
                <a:latin typeface="Arial Black" panose="020B0A04020102020204" pitchFamily="34" charset="0"/>
              </a:rPr>
              <a:t>total_sold_quantity,Quarter,total_sold_quantity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054E7-C67D-0382-2F14-BCF3A4D1E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30" y="868828"/>
            <a:ext cx="671678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A46111-95A2-D920-F05F-F4BEFDA670C6}"/>
              </a:ext>
            </a:extLst>
          </p:cNvPr>
          <p:cNvCxnSpPr>
            <a:cxnSpLocks/>
          </p:cNvCxnSpPr>
          <p:nvPr/>
        </p:nvCxnSpPr>
        <p:spPr>
          <a:xfrm>
            <a:off x="859144" y="2512194"/>
            <a:ext cx="2164080" cy="0"/>
          </a:xfrm>
          <a:prstGeom prst="line">
            <a:avLst/>
          </a:prstGeom>
          <a:ln>
            <a:gradFill flip="none" rotWithShape="1">
              <a:gsLst>
                <a:gs pos="0">
                  <a:srgbClr val="FFC000"/>
                </a:gs>
                <a:gs pos="4600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AF4-0611-A455-DF5A-5E188C65F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34" y="2115898"/>
            <a:ext cx="3474812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6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AEFAC-C7BD-6100-2C68-8573D0188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5E5327-74B8-211C-C932-2AA577C68EC9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576B4E-432C-1C90-2471-2CA890AFD8DD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213E6FB-5976-10A2-31DC-232326B6837D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DF68648-E1A0-E37B-B920-FEAB534A0DF3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B29895B-4936-7FA3-2B0A-007528327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B68BBD-EA08-2530-DFED-7CD8C42A3710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D976A8-57F7-EC27-9D66-A23D68B28C16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C3B325-4B67-D066-9AC1-41EE37A865BA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2A7FC4-25D6-BE5E-B83C-9FE0D880F18F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92BFF1D-D7C2-9A96-1F16-0160D8332702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C1631F-2652-BB9E-F6F9-C3B84DCBA5D8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32AAB5-6E16-6B30-6F51-2463977C4D33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46968C-416B-2472-FF46-69689470FD52}"/>
              </a:ext>
            </a:extLst>
          </p:cNvPr>
          <p:cNvSpPr txBox="1"/>
          <p:nvPr/>
        </p:nvSpPr>
        <p:spPr>
          <a:xfrm>
            <a:off x="463850" y="1155896"/>
            <a:ext cx="595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Arial Black" panose="020B0A04020102020204" pitchFamily="34" charset="0"/>
              </a:rPr>
              <a:t>9Q.</a:t>
            </a:r>
            <a:r>
              <a:rPr lang="en-US" dirty="0">
                <a:latin typeface="Arial Black" panose="020B0A04020102020204" pitchFamily="34" charset="0"/>
              </a:rPr>
              <a:t>Which channel helped to bring more gross sales in the fiscal year 2021 and the percentage of contribution? The final output contains these </a:t>
            </a:r>
            <a:r>
              <a:rPr lang="en-US" dirty="0" err="1">
                <a:latin typeface="Arial Black" panose="020B0A04020102020204" pitchFamily="34" charset="0"/>
              </a:rPr>
              <a:t>fields,channel</a:t>
            </a:r>
            <a:r>
              <a:rPr lang="en-US" dirty="0">
                <a:latin typeface="Arial Black" panose="020B0A04020102020204" pitchFamily="34" charset="0"/>
              </a:rPr>
              <a:t>,</a:t>
            </a:r>
          </a:p>
          <a:p>
            <a:pPr algn="just"/>
            <a:r>
              <a:rPr lang="en-US" dirty="0" err="1">
                <a:latin typeface="Arial Black" panose="020B0A04020102020204" pitchFamily="34" charset="0"/>
              </a:rPr>
              <a:t>gross_sales_mln,percentage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020A5-5BEA-DB42-E6D5-162DB8C2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74" y="302182"/>
            <a:ext cx="7048692" cy="704266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D6BA29-9ED9-7E7B-E090-7B087F596B18}"/>
              </a:ext>
            </a:extLst>
          </p:cNvPr>
          <p:cNvCxnSpPr>
            <a:cxnSpLocks/>
          </p:cNvCxnSpPr>
          <p:nvPr/>
        </p:nvCxnSpPr>
        <p:spPr>
          <a:xfrm>
            <a:off x="859144" y="2847474"/>
            <a:ext cx="2164080" cy="0"/>
          </a:xfrm>
          <a:prstGeom prst="line">
            <a:avLst/>
          </a:prstGeom>
          <a:ln>
            <a:gradFill flip="none" rotWithShape="1">
              <a:gsLst>
                <a:gs pos="0">
                  <a:srgbClr val="FFC000"/>
                </a:gs>
                <a:gs pos="4600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7FBC3D6-AC78-F0E0-474D-A35C3B907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36" y="2997235"/>
            <a:ext cx="4061812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8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CB014-214C-87ED-DDEE-592D2EC9C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CD1552A-5E9D-7A0B-85F5-8E625F25E592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E09BEF-18FA-302E-2A21-CEE75E9FE472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77EBD9-A5B2-6C17-749F-615FEAD5FB86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CFFF2C-6AC3-6034-AE4A-ED7A8E61E7F4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2896614-B8A2-F373-563F-1F8D600EA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765F73-4C7A-4430-588A-EB3CE2CA5F4B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1D2B105-ED33-D8BF-5AE6-43067D7CB622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2DE8BD-8C2A-CCCD-D084-F7D3FCF26BE1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CB5288-82B0-4CF8-4E6B-40516E3FD29F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9654C0-EABE-7E0A-BB5D-4F0351978E31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00A538-D36D-468A-EABE-99A038DC7569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8FA877-41C0-48F4-DCE9-6A92984ACDBA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B60D04-F05C-3E19-8C4E-F38C03D4383D}"/>
              </a:ext>
            </a:extLst>
          </p:cNvPr>
          <p:cNvSpPr txBox="1"/>
          <p:nvPr/>
        </p:nvSpPr>
        <p:spPr>
          <a:xfrm>
            <a:off x="589280" y="1280160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10Q.</a:t>
            </a:r>
            <a:r>
              <a:rPr lang="en-US" dirty="0">
                <a:latin typeface="Arial Black" panose="020B0A04020102020204" pitchFamily="34" charset="0"/>
              </a:rPr>
              <a:t> Get the Top 3 products in each division that have a high </a:t>
            </a:r>
            <a:r>
              <a:rPr lang="en-US" dirty="0" err="1">
                <a:latin typeface="Arial Black" panose="020B0A04020102020204" pitchFamily="34" charset="0"/>
              </a:rPr>
              <a:t>total_sold_quantity</a:t>
            </a:r>
            <a:r>
              <a:rPr lang="en-US" dirty="0">
                <a:latin typeface="Arial Black" panose="020B0A04020102020204" pitchFamily="34" charset="0"/>
              </a:rPr>
              <a:t> in the </a:t>
            </a:r>
            <a:r>
              <a:rPr lang="en-US" dirty="0" err="1">
                <a:latin typeface="Arial Black" panose="020B0A04020102020204" pitchFamily="34" charset="0"/>
              </a:rPr>
              <a:t>fiscal_year</a:t>
            </a:r>
            <a:r>
              <a:rPr lang="en-US" dirty="0">
                <a:latin typeface="Arial Black" panose="020B0A04020102020204" pitchFamily="34" charset="0"/>
              </a:rPr>
              <a:t> 2021? The final output contains these fields,division, </a:t>
            </a:r>
            <a:r>
              <a:rPr lang="en-US" dirty="0" err="1">
                <a:latin typeface="Arial Black" panose="020B0A04020102020204" pitchFamily="34" charset="0"/>
              </a:rPr>
              <a:t>product_code</a:t>
            </a:r>
            <a:r>
              <a:rPr lang="en-US" dirty="0">
                <a:latin typeface="Arial Black" panose="020B0A04020102020204" pitchFamily="34" charset="0"/>
              </a:rPr>
              <a:t>, product,total_sold_quantity,rank_order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A26A5-B94B-5E44-5DCA-67DAA92A5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14" y="1383123"/>
            <a:ext cx="6736080" cy="60692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14FEF7-AFEB-6236-F403-73F6861F0AB9}"/>
              </a:ext>
            </a:extLst>
          </p:cNvPr>
          <p:cNvCxnSpPr>
            <a:cxnSpLocks/>
          </p:cNvCxnSpPr>
          <p:nvPr/>
        </p:nvCxnSpPr>
        <p:spPr>
          <a:xfrm>
            <a:off x="920104" y="2705234"/>
            <a:ext cx="2164080" cy="0"/>
          </a:xfrm>
          <a:prstGeom prst="line">
            <a:avLst/>
          </a:prstGeom>
          <a:ln>
            <a:gradFill flip="none" rotWithShape="1">
              <a:gsLst>
                <a:gs pos="0">
                  <a:srgbClr val="FFC000"/>
                </a:gs>
                <a:gs pos="4600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C51A994-2CA9-F2FE-B73D-BEE957E18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" t="-693" r="-1"/>
          <a:stretch/>
        </p:blipFill>
        <p:spPr>
          <a:xfrm>
            <a:off x="2281952" y="2808198"/>
            <a:ext cx="4225490" cy="3471442"/>
          </a:xfrm>
          <a:prstGeom prst="flowChartManualInput">
            <a:avLst/>
          </a:prstGeom>
        </p:spPr>
      </p:pic>
    </p:spTree>
    <p:extLst>
      <p:ext uri="{BB962C8B-B14F-4D97-AF65-F5344CB8AC3E}">
        <p14:creationId xmlns:p14="http://schemas.microsoft.com/office/powerpoint/2010/main" val="28362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C10F8-4C5D-F5A7-17EF-D3EF65D9A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2F303D-B443-DC29-3244-E0701D9FC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560"/>
            <a:ext cx="12192001" cy="56794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662B83-603D-C31C-B751-0B4C8E40A347}"/>
              </a:ext>
            </a:extLst>
          </p:cNvPr>
          <p:cNvSpPr txBox="1"/>
          <p:nvPr/>
        </p:nvSpPr>
        <p:spPr>
          <a:xfrm>
            <a:off x="2334459" y="2387063"/>
            <a:ext cx="8604000" cy="2196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</a:t>
            </a:r>
            <a:endParaRPr lang="en-US" sz="7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7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Thank you</a:t>
            </a:r>
            <a:endParaRPr lang="en-US" sz="72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655A9-6669-2822-2139-27E2E28A11B5}"/>
              </a:ext>
            </a:extLst>
          </p:cNvPr>
          <p:cNvSpPr txBox="1"/>
          <p:nvPr/>
        </p:nvSpPr>
        <p:spPr>
          <a:xfrm>
            <a:off x="4860388" y="5556329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2E95C2-78BF-63D7-61C7-564CBFFD2A58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89C75BE-2504-E05D-8108-B26457C7D81A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3EA3AA4-FD0E-EAF9-1505-D8F74D912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5C0D70-43BB-330A-CFAF-25FBE67D547C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5300692-4563-72D2-93C9-78A29D3A28B3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7A19A-4115-D293-837C-A97B89ACD3C5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58C901-DDA9-C5C6-66E4-A28B9510CDB9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1791A1-9A36-9E9E-7761-CDB21A315728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3F02D-D604-49C0-DF7B-284F28431229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62960-90E7-CA0A-31CF-608862E1BB0F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4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B349F-22DE-C0C8-21B2-D6962F739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C4E7998-52B4-247B-9F1B-3306E85E6496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8125D6-78E5-8718-8D5F-7E2EF340FC34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C9E3AE-9C20-2B4A-3E88-989D11E7E785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0328DEA-235D-0466-3A87-0C8E7CDC900A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75C2E70-1BAD-8071-1D0D-613B8CB6E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67F3C-94F5-6EBE-B372-6D598E64D92E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9D4459E-AB33-87B3-9AED-AC5B2E708BFD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E97AAF-E596-CBE3-2EFA-35C400D0EB59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65C7C4-E373-612F-3700-DA2D393B5573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103CC8-1F75-C680-6A64-9E63E70315EB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3A3C3E-EE86-6557-2602-A38A72D89129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F510AD-98B6-EA20-EFB8-16C7B8256EC5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2B4A65-67AB-1F54-05F3-3FEE54F6A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0" y="2147779"/>
            <a:ext cx="10637520" cy="31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056D-AC9E-3FD0-248E-1B1BE0288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DFC861-BE00-160F-85D4-DE35BA34B92C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E1E1BD-592B-B7EE-B517-33BFC4DE136A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AB0325E-CAB4-A5F9-13E6-8008D27967EA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9EFDFB3-40FC-43A8-4121-99FDA609B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2FC830-9B11-A5A5-F5CF-8C6F8CAAC15E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4BCB224-D0DC-63C1-782F-7879DEF074E7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0EB19-70C8-0669-A03A-39AA59C76F31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570D99-AFB0-4D58-802A-066B171EE641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B67433-B5E3-3529-7EB9-61D92E7E0337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979430-6A4D-677A-807C-B5CCA6EA2193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E7C82B-547F-C871-7015-913F69D31942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75EB2D-349F-BB0B-85FC-DB05F800B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63"/>
          <a:stretch/>
        </p:blipFill>
        <p:spPr>
          <a:xfrm>
            <a:off x="7843521" y="1178559"/>
            <a:ext cx="3463582" cy="49612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CA6C02-E4A7-3406-B04D-FF58E892F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6" y="1373570"/>
            <a:ext cx="6424217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9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92E3C-CB38-8597-7322-B6D52386D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1F552AF-7C71-7B25-A07D-D212A223BDC5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948E00-AA19-EBF2-7503-5AA48B71C272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824319-D755-49B8-5707-AC7768177CDB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CAC8F4C-56AC-15FA-06AF-E75BA991A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EFAB7-9638-DE34-75AA-75EB746B68E7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2C9962-4E3D-5FCF-C85B-47E5BA535004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1A6633-20C9-FA3C-2BA7-E3BB6F965750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98FDB2-3EF8-4C36-2E55-401E2BFA3B4D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6C3164-1A41-4BF2-7B36-AC0B2E8F2916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2C0AD8-FB5E-8512-321F-C365FC7784D8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431DE5-A0B6-0636-CDF1-26F93984B28A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F86D739-0F18-B92A-83AC-E6D551CF1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b="77588"/>
          <a:stretch/>
        </p:blipFill>
        <p:spPr>
          <a:xfrm>
            <a:off x="589280" y="1686436"/>
            <a:ext cx="2697589" cy="64274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303EFA-7103-38B5-082B-CA9FC6E378C1}"/>
              </a:ext>
            </a:extLst>
          </p:cNvPr>
          <p:cNvSpPr/>
          <p:nvPr/>
        </p:nvSpPr>
        <p:spPr>
          <a:xfrm>
            <a:off x="881580" y="2570480"/>
            <a:ext cx="1993700" cy="955040"/>
          </a:xfrm>
          <a:prstGeom prst="roundRect">
            <a:avLst>
              <a:gd name="adj" fmla="val 7200"/>
            </a:avLst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623D8-C342-9CA3-AB9F-A9A339651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7" y="2697603"/>
            <a:ext cx="1573473" cy="72095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7F93AC-EB84-CEC6-8345-A1575296F336}"/>
              </a:ext>
            </a:extLst>
          </p:cNvPr>
          <p:cNvSpPr/>
          <p:nvPr/>
        </p:nvSpPr>
        <p:spPr>
          <a:xfrm>
            <a:off x="881580" y="3689866"/>
            <a:ext cx="1993700" cy="955040"/>
          </a:xfrm>
          <a:prstGeom prst="roundRect">
            <a:avLst>
              <a:gd name="adj" fmla="val 7200"/>
            </a:avLst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07F02A-AF1E-765F-A413-28964249A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91" y="3453787"/>
            <a:ext cx="1319878" cy="1319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A0C440-5BB3-120E-38E6-C65EF65BA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68" y="919695"/>
            <a:ext cx="3215145" cy="4207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AF5995-D992-13C5-12BE-43A7D4AF3E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760" y="2007807"/>
            <a:ext cx="3332480" cy="403589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257ECE-6B42-8886-11EB-30234F54C3BE}"/>
              </a:ext>
            </a:extLst>
          </p:cNvPr>
          <p:cNvCxnSpPr/>
          <p:nvPr/>
        </p:nvCxnSpPr>
        <p:spPr>
          <a:xfrm>
            <a:off x="5280568" y="919695"/>
            <a:ext cx="0" cy="4207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B03C59-E750-37F8-3BC3-5E82FAAC69E5}"/>
              </a:ext>
            </a:extLst>
          </p:cNvPr>
          <p:cNvCxnSpPr/>
          <p:nvPr/>
        </p:nvCxnSpPr>
        <p:spPr>
          <a:xfrm>
            <a:off x="8602888" y="2007807"/>
            <a:ext cx="0" cy="4207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1C91C2-2FED-35A6-D99A-CEC8F5CAB34D}"/>
              </a:ext>
            </a:extLst>
          </p:cNvPr>
          <p:cNvCxnSpPr/>
          <p:nvPr/>
        </p:nvCxnSpPr>
        <p:spPr>
          <a:xfrm>
            <a:off x="11528968" y="1938473"/>
            <a:ext cx="0" cy="4207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0374DF-5DD6-47B7-8F02-A190BF64CCE4}"/>
              </a:ext>
            </a:extLst>
          </p:cNvPr>
          <p:cNvCxnSpPr/>
          <p:nvPr/>
        </p:nvCxnSpPr>
        <p:spPr>
          <a:xfrm>
            <a:off x="8452441" y="1016000"/>
            <a:ext cx="0" cy="4207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1205F9-91DC-D2E1-2E0B-6739E0E12200}"/>
              </a:ext>
            </a:extLst>
          </p:cNvPr>
          <p:cNvCxnSpPr>
            <a:cxnSpLocks/>
          </p:cNvCxnSpPr>
          <p:nvPr/>
        </p:nvCxnSpPr>
        <p:spPr>
          <a:xfrm>
            <a:off x="5280568" y="5126815"/>
            <a:ext cx="3171872" cy="9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5E5D4B-11F1-0CE4-8156-04E7D16962D3}"/>
              </a:ext>
            </a:extLst>
          </p:cNvPr>
          <p:cNvCxnSpPr>
            <a:cxnSpLocks/>
          </p:cNvCxnSpPr>
          <p:nvPr/>
        </p:nvCxnSpPr>
        <p:spPr>
          <a:xfrm flipV="1">
            <a:off x="8602888" y="6145593"/>
            <a:ext cx="2926080" cy="56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6E10BF-DA31-6E93-494C-E66AF61FA9DE}"/>
              </a:ext>
            </a:extLst>
          </p:cNvPr>
          <p:cNvCxnSpPr>
            <a:cxnSpLocks/>
          </p:cNvCxnSpPr>
          <p:nvPr/>
        </p:nvCxnSpPr>
        <p:spPr>
          <a:xfrm flipV="1">
            <a:off x="8613049" y="1951617"/>
            <a:ext cx="2915919" cy="43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BEE4E-90F6-9941-E935-43BD9036D15C}"/>
              </a:ext>
            </a:extLst>
          </p:cNvPr>
          <p:cNvCxnSpPr>
            <a:cxnSpLocks/>
          </p:cNvCxnSpPr>
          <p:nvPr/>
        </p:nvCxnSpPr>
        <p:spPr>
          <a:xfrm>
            <a:off x="5280567" y="919695"/>
            <a:ext cx="3171872" cy="9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465F1D-BD8F-8539-0B79-EB86968DBE69}"/>
              </a:ext>
            </a:extLst>
          </p:cNvPr>
          <p:cNvSpPr txBox="1"/>
          <p:nvPr/>
        </p:nvSpPr>
        <p:spPr>
          <a:xfrm>
            <a:off x="3087961" y="3020529"/>
            <a:ext cx="199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For Analysis and Visualisations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19EB27-CE17-667F-A1AA-C4460CD0FF03}"/>
              </a:ext>
            </a:extLst>
          </p:cNvPr>
          <p:cNvSpPr txBox="1"/>
          <p:nvPr/>
        </p:nvSpPr>
        <p:spPr>
          <a:xfrm>
            <a:off x="3127454" y="4120327"/>
            <a:ext cx="19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For Ad Hoc Queries</a:t>
            </a:r>
          </a:p>
        </p:txBody>
      </p:sp>
      <p:sp>
        <p:nvSpPr>
          <p:cNvPr id="42" name="Arrow: Curved Up 41">
            <a:extLst>
              <a:ext uri="{FF2B5EF4-FFF2-40B4-BE49-F238E27FC236}">
                <a16:creationId xmlns:a16="http://schemas.microsoft.com/office/drawing/2014/main" id="{946DAE1D-64A0-FABE-A9FB-C3D169393FDB}"/>
              </a:ext>
            </a:extLst>
          </p:cNvPr>
          <p:cNvSpPr/>
          <p:nvPr/>
        </p:nvSpPr>
        <p:spPr>
          <a:xfrm>
            <a:off x="6901381" y="5654574"/>
            <a:ext cx="1026160" cy="567462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32A7B51-3704-699B-667C-CF5C1998C728}"/>
              </a:ext>
            </a:extLst>
          </p:cNvPr>
          <p:cNvCxnSpPr>
            <a:cxnSpLocks/>
          </p:cNvCxnSpPr>
          <p:nvPr/>
        </p:nvCxnSpPr>
        <p:spPr>
          <a:xfrm>
            <a:off x="7252195" y="5196149"/>
            <a:ext cx="1350692" cy="1005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5C3656F-DB05-486B-42B9-2F465D02AB36}"/>
              </a:ext>
            </a:extLst>
          </p:cNvPr>
          <p:cNvSpPr txBox="1"/>
          <p:nvPr/>
        </p:nvSpPr>
        <p:spPr>
          <a:xfrm>
            <a:off x="5446987" y="5675132"/>
            <a:ext cx="211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10 Ad Hoc Requests</a:t>
            </a:r>
          </a:p>
        </p:txBody>
      </p:sp>
    </p:spTree>
    <p:extLst>
      <p:ext uri="{BB962C8B-B14F-4D97-AF65-F5344CB8AC3E}">
        <p14:creationId xmlns:p14="http://schemas.microsoft.com/office/powerpoint/2010/main" val="19179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0BC7E-ECA9-181B-AD7D-CB0F603A0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40038-69ED-5120-8761-60D664D53ED7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34C59-6F50-3FFC-5CDE-18E7DAD6DE4D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355486-FECE-A63D-8C68-D1DB1378D703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580B90-F99E-3506-733A-4DE0D9C7975A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EA22863-F826-CC33-35DC-E85334243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FFFB3-3290-1378-B538-BE09CF570076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401878B-74C3-0174-946D-33DDE1B533F5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774382-C9EF-3645-251A-7B3300FEF22F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90BE9B-474F-71DC-47C5-F8596FEFF00B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BA0FDF-165A-7926-CB04-529C43D96891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8E4099-73AD-6597-E1EB-188F034F9217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FDBA8C-7B67-C948-1270-14A83B3A8046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F482F-4879-E82A-9FFA-9953DD8A9992}"/>
              </a:ext>
            </a:extLst>
          </p:cNvPr>
          <p:cNvSpPr txBox="1"/>
          <p:nvPr/>
        </p:nvSpPr>
        <p:spPr>
          <a:xfrm>
            <a:off x="463850" y="1240432"/>
            <a:ext cx="1136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1Q. Provide the list of markets in which customer "Atliq Exclusive" operates its business in the APAC region.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F572E-7E64-6FA0-DFFC-90667F49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" y="1599882"/>
            <a:ext cx="7351168" cy="50596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427F26-5CEA-69AD-4AD4-667EDB1CB828}"/>
              </a:ext>
            </a:extLst>
          </p:cNvPr>
          <p:cNvCxnSpPr>
            <a:cxnSpLocks/>
          </p:cNvCxnSpPr>
          <p:nvPr/>
        </p:nvCxnSpPr>
        <p:spPr>
          <a:xfrm>
            <a:off x="1012489" y="2030593"/>
            <a:ext cx="2164080" cy="0"/>
          </a:xfrm>
          <a:prstGeom prst="line">
            <a:avLst/>
          </a:prstGeom>
          <a:ln>
            <a:gradFill flip="none" rotWithShape="1">
              <a:gsLst>
                <a:gs pos="0">
                  <a:srgbClr val="FFC000"/>
                </a:gs>
                <a:gs pos="4600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E13F06F-7E49-BF24-957B-4E44DD307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54" y="1886763"/>
            <a:ext cx="4900085" cy="4077053"/>
          </a:xfrm>
          <a:prstGeom prst="rect">
            <a:avLst/>
          </a:prstGeom>
        </p:spPr>
      </p:pic>
      <p:sp>
        <p:nvSpPr>
          <p:cNvPr id="9" name="Arrow: U-Turn 8">
            <a:extLst>
              <a:ext uri="{FF2B5EF4-FFF2-40B4-BE49-F238E27FC236}">
                <a16:creationId xmlns:a16="http://schemas.microsoft.com/office/drawing/2014/main" id="{B086E36A-0C6E-36D2-A723-F1D183984D04}"/>
              </a:ext>
            </a:extLst>
          </p:cNvPr>
          <p:cNvSpPr/>
          <p:nvPr/>
        </p:nvSpPr>
        <p:spPr>
          <a:xfrm>
            <a:off x="6148370" y="1756888"/>
            <a:ext cx="1593550" cy="52855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0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A5E51-1B0A-0865-2156-4FBAADB8B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FCEE658-BD2C-1661-3ED3-6C8787F15F2A}"/>
              </a:ext>
            </a:extLst>
          </p:cNvPr>
          <p:cNvSpPr txBox="1"/>
          <p:nvPr/>
        </p:nvSpPr>
        <p:spPr>
          <a:xfrm>
            <a:off x="881580" y="154484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74AD06-11B6-E16E-F36C-C7203E29A7C1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65F897-06DD-9425-FBC6-07EF6728B308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58B7C95-A77A-3283-7F70-488F63F3138D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AE8D04D-E798-DF74-0E1D-5454C7A56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E82016-50DF-5EA6-62A4-ADE28A374EE6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7C6931-55EC-69AC-9052-33DD1014DE28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49395C-CDDD-5CAC-F306-D3F1B3ACEEAE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974A2D-A9C7-83B1-3CA8-F8952C9BBA29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E88E38-7C68-E058-0559-1482870EA18B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84822F-8441-23E5-BBAC-8343E1A24A69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CC3982-06AA-0D64-8811-A3719462F138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AFC96F-B57D-9AC1-28A1-15E03D2D2E6D}"/>
              </a:ext>
            </a:extLst>
          </p:cNvPr>
          <p:cNvSpPr txBox="1"/>
          <p:nvPr/>
        </p:nvSpPr>
        <p:spPr>
          <a:xfrm>
            <a:off x="463849" y="1221679"/>
            <a:ext cx="6082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2Q. What is the percentage of unique product increase in 2021 vs. 2020? The final output contains these fields,unique_products_2020 ,unique_products_2021,percentage_chg.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8A061-5042-711F-2915-6A28E1406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94" y="710182"/>
            <a:ext cx="6082695" cy="6388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9B27A4-CE27-6958-8114-D4A22E52B841}"/>
              </a:ext>
            </a:extLst>
          </p:cNvPr>
          <p:cNvCxnSpPr>
            <a:cxnSpLocks/>
          </p:cNvCxnSpPr>
          <p:nvPr/>
        </p:nvCxnSpPr>
        <p:spPr>
          <a:xfrm>
            <a:off x="881580" y="2650353"/>
            <a:ext cx="2164080" cy="0"/>
          </a:xfrm>
          <a:prstGeom prst="line">
            <a:avLst/>
          </a:prstGeom>
          <a:ln>
            <a:gradFill flip="none" rotWithShape="1">
              <a:gsLst>
                <a:gs pos="0">
                  <a:srgbClr val="FFC000"/>
                </a:gs>
                <a:gs pos="4600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93DF20-1ACF-712B-E6A5-345498CFB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21" y="2835654"/>
            <a:ext cx="2949196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4FCC1-BE01-FF20-A783-F175396E2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08EAD89-ED65-1B8D-C751-22D7C5EB4C49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737E5A-A12B-33A7-BEC3-88CB686A64D1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2271D8-283F-3D15-1B24-7DDA7972832A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3992AA0-F1EC-D02E-7AAD-26BEBF90A9AB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858416-5853-B0E8-48A2-4BD7D1332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9F52A-5670-B6D4-8532-FADD93F24ECD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C8231F4-29DE-647D-B14A-E98C233E2AFD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7D355-FB2B-7DEA-A0FE-11FABCBDF096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15DA3A-00D3-07E1-6F17-90130F00A5BD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2ADC5D-9855-D43E-FF83-69BB46026ED2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EB4D14-F9EA-3146-3E2F-5C9112F43DF8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FB8419-4426-4225-381A-A8ED99372A4B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C5A516-79A7-599B-EF6E-ED9EB6B37259}"/>
              </a:ext>
            </a:extLst>
          </p:cNvPr>
          <p:cNvSpPr txBox="1"/>
          <p:nvPr/>
        </p:nvSpPr>
        <p:spPr>
          <a:xfrm>
            <a:off x="463850" y="1155009"/>
            <a:ext cx="11437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3Q. Provide a report with all the unique product counts for each segment and sort them in descending order of  product counts. The final output contains 2 fields- segment, </a:t>
            </a:r>
            <a:r>
              <a:rPr lang="en-US" b="1" dirty="0" err="1">
                <a:latin typeface="Arial Black" panose="020B0A04020102020204" pitchFamily="34" charset="0"/>
              </a:rPr>
              <a:t>product_count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84FFD-8916-2CC5-65A1-4FC3102B2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782"/>
            <a:ext cx="6897329" cy="5276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150B06-7309-F1BB-523E-4B80534BD3F9}"/>
              </a:ext>
            </a:extLst>
          </p:cNvPr>
          <p:cNvCxnSpPr>
            <a:cxnSpLocks/>
          </p:cNvCxnSpPr>
          <p:nvPr/>
        </p:nvCxnSpPr>
        <p:spPr>
          <a:xfrm>
            <a:off x="1012489" y="2213473"/>
            <a:ext cx="2164080" cy="0"/>
          </a:xfrm>
          <a:prstGeom prst="line">
            <a:avLst/>
          </a:prstGeom>
          <a:ln>
            <a:gradFill flip="none" rotWithShape="1">
              <a:gsLst>
                <a:gs pos="0">
                  <a:srgbClr val="FFC000"/>
                </a:gs>
                <a:gs pos="4600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53D52E1-E6F6-1DDD-23E4-74EE3E609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93" y="2626128"/>
            <a:ext cx="3673158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7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DDE6-650E-6A54-E046-5D3B369AB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7A0B137-A408-DDCE-F5CA-221DF7CE5954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18F49C-07D2-1C93-1D88-8F00D5B233B0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F895C8-84E9-C9F6-902C-528A36124445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AE7905C-87C0-FE56-2BB7-8FF7A9834AFC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5060DDB-D5A6-061C-CD20-763328426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9EF506-675B-55B2-0E15-65C461974F70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8CC8419-5C3E-AD41-8CED-99EE6D3B5EC0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1A646F-E8E0-C33C-A675-0CA71A54AA64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599EBF-235A-F5C4-C11C-EC56B7B30197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6CAC6D-8262-7FAA-2653-BBFD6DD91096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B1A870-E0BB-B160-939C-22BF87DA59C7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FB43B5-E9E4-3C19-9A40-3ADECF4DD741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90BB93-FD84-0CD1-0801-6563A02261B9}"/>
              </a:ext>
            </a:extLst>
          </p:cNvPr>
          <p:cNvSpPr txBox="1"/>
          <p:nvPr/>
        </p:nvSpPr>
        <p:spPr>
          <a:xfrm>
            <a:off x="452319" y="1301988"/>
            <a:ext cx="6131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4Q. Follow-up: Which segment had the most increase in unique products in 2021 vs 2020? The final output contains these fields –segment,product_count_2020,product_count_2021 difference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163F6-7340-9486-87F2-9F98202C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94" y="791885"/>
            <a:ext cx="5829886" cy="62332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BCB40B-FD3B-89DB-7E48-79C48B954273}"/>
              </a:ext>
            </a:extLst>
          </p:cNvPr>
          <p:cNvCxnSpPr>
            <a:cxnSpLocks/>
          </p:cNvCxnSpPr>
          <p:nvPr/>
        </p:nvCxnSpPr>
        <p:spPr>
          <a:xfrm>
            <a:off x="910889" y="3011688"/>
            <a:ext cx="2164080" cy="0"/>
          </a:xfrm>
          <a:prstGeom prst="line">
            <a:avLst/>
          </a:prstGeom>
          <a:ln>
            <a:gradFill flip="none" rotWithShape="1">
              <a:gsLst>
                <a:gs pos="0">
                  <a:srgbClr val="FFC000"/>
                </a:gs>
                <a:gs pos="4600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BD9C36-A3D1-AFD7-8B16-7F1380393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38" y="3216469"/>
            <a:ext cx="4366638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0FFC5-08AA-46F7-AC5A-0A91855A4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CDD8997-8BCE-7B0A-F033-6CF8E1E1DC43}"/>
              </a:ext>
            </a:extLst>
          </p:cNvPr>
          <p:cNvSpPr txBox="1"/>
          <p:nvPr/>
        </p:nvSpPr>
        <p:spPr>
          <a:xfrm>
            <a:off x="2875280" y="3023255"/>
            <a:ext cx="67360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CONSUMER-AD-HOC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</a:rPr>
              <a:t>INSIGHTS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2ABD6-DEEA-05C8-4025-829A161E9434}"/>
              </a:ext>
            </a:extLst>
          </p:cNvPr>
          <p:cNvSpPr txBox="1"/>
          <p:nvPr/>
        </p:nvSpPr>
        <p:spPr>
          <a:xfrm>
            <a:off x="217268" y="6413341"/>
            <a:ext cx="4750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Goudy Stout" panose="0202090407030B020401" pitchFamily="18" charset="0"/>
                <a:cs typeface="Cascadia Mono ExtraLight" panose="020B0609020000020004" pitchFamily="49" charset="0"/>
              </a:rPr>
              <a:t>PRESENTED  BY  : BHAVANI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0A86C5-09AA-456D-B631-38E1634F640B}"/>
              </a:ext>
            </a:extLst>
          </p:cNvPr>
          <p:cNvGrpSpPr/>
          <p:nvPr/>
        </p:nvGrpSpPr>
        <p:grpSpPr>
          <a:xfrm>
            <a:off x="463850" y="198438"/>
            <a:ext cx="9049423" cy="817562"/>
            <a:chOff x="463850" y="198438"/>
            <a:chExt cx="9049423" cy="81756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87270B7-A988-7C0A-8246-6CAC2BA8BBBE}"/>
                </a:ext>
              </a:extLst>
            </p:cNvPr>
            <p:cNvGrpSpPr/>
            <p:nvPr/>
          </p:nvGrpSpPr>
          <p:grpSpPr>
            <a:xfrm>
              <a:off x="463850" y="198438"/>
              <a:ext cx="2712719" cy="817562"/>
              <a:chOff x="463850" y="198438"/>
              <a:chExt cx="2712719" cy="8175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FBB13DE-A885-6E7B-D9AD-749779BF17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0" y="198438"/>
                <a:ext cx="835460" cy="81756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9F7C5-7058-D51F-9C72-4C8C4C663337}"/>
                  </a:ext>
                </a:extLst>
              </p:cNvPr>
              <p:cNvSpPr txBox="1"/>
              <p:nvPr/>
            </p:nvSpPr>
            <p:spPr>
              <a:xfrm>
                <a:off x="1492350" y="422553"/>
                <a:ext cx="1684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AtliQ Hardware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38148C2-BBDB-61A6-049C-4D420B03F7F3}"/>
                </a:ext>
              </a:extLst>
            </p:cNvPr>
            <p:cNvGrpSpPr/>
            <p:nvPr/>
          </p:nvGrpSpPr>
          <p:grpSpPr>
            <a:xfrm>
              <a:off x="6240194" y="504256"/>
              <a:ext cx="3273079" cy="261610"/>
              <a:chOff x="6240194" y="504256"/>
              <a:chExt cx="327307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E44315-A5B6-377F-0A27-1DFB656F6A32}"/>
                  </a:ext>
                </a:extLst>
              </p:cNvPr>
              <p:cNvSpPr txBox="1"/>
              <p:nvPr/>
            </p:nvSpPr>
            <p:spPr>
              <a:xfrm>
                <a:off x="6240194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HOME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5F0816-8243-F414-9FC1-CE33E0EBAA88}"/>
                  </a:ext>
                </a:extLst>
              </p:cNvPr>
              <p:cNvSpPr txBox="1"/>
              <p:nvPr/>
            </p:nvSpPr>
            <p:spPr>
              <a:xfrm>
                <a:off x="73788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ABOUT 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DB45FE-0109-BE3C-4162-85DF9E67D855}"/>
                  </a:ext>
                </a:extLst>
              </p:cNvPr>
              <p:cNvSpPr txBox="1"/>
              <p:nvPr/>
            </p:nvSpPr>
            <p:spPr>
              <a:xfrm>
                <a:off x="8517593" y="504256"/>
                <a:ext cx="9956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CONTACT ME</a:t>
                </a:r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A56A8D-E16A-D363-01F8-D8A622535427}"/>
              </a:ext>
            </a:extLst>
          </p:cNvPr>
          <p:cNvCxnSpPr>
            <a:cxnSpLocks/>
          </p:cNvCxnSpPr>
          <p:nvPr/>
        </p:nvCxnSpPr>
        <p:spPr>
          <a:xfrm>
            <a:off x="11176000" y="504256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EFD535-877D-A522-773B-32FED4D117C8}"/>
              </a:ext>
            </a:extLst>
          </p:cNvPr>
          <p:cNvCxnSpPr>
            <a:cxnSpLocks/>
          </p:cNvCxnSpPr>
          <p:nvPr/>
        </p:nvCxnSpPr>
        <p:spPr>
          <a:xfrm>
            <a:off x="11176000" y="607219"/>
            <a:ext cx="396240" cy="0"/>
          </a:xfrm>
          <a:prstGeom prst="line">
            <a:avLst/>
          </a:prstGeom>
          <a:ln>
            <a:solidFill>
              <a:srgbClr val="C00000"/>
            </a:solidFill>
          </a:ln>
          <a:effectLst/>
          <a:scene3d>
            <a:camera prst="perspectiveFron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A54252-0939-FE37-7D77-5EC41C9B9407}"/>
              </a:ext>
            </a:extLst>
          </p:cNvPr>
          <p:cNvSpPr txBox="1"/>
          <p:nvPr/>
        </p:nvSpPr>
        <p:spPr>
          <a:xfrm>
            <a:off x="463850" y="1177981"/>
            <a:ext cx="774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Arial Black" panose="020B0A04020102020204" pitchFamily="34" charset="0"/>
              </a:rPr>
              <a:t>5Q.</a:t>
            </a:r>
            <a:r>
              <a:rPr lang="en-US" b="1" dirty="0">
                <a:latin typeface="Arial Black" panose="020B0A04020102020204" pitchFamily="34" charset="0"/>
              </a:rPr>
              <a:t>Get the products that have the highest and lowest manufacturing </a:t>
            </a:r>
            <a:r>
              <a:rPr lang="en-US" b="1" dirty="0" err="1">
                <a:latin typeface="Arial Black" panose="020B0A04020102020204" pitchFamily="34" charset="0"/>
              </a:rPr>
              <a:t>costs.The</a:t>
            </a:r>
            <a:r>
              <a:rPr lang="en-US" b="1" dirty="0">
                <a:latin typeface="Arial Black" panose="020B0A04020102020204" pitchFamily="34" charset="0"/>
              </a:rPr>
              <a:t> final output should contain these fields, </a:t>
            </a:r>
            <a:r>
              <a:rPr lang="en-US" b="1" dirty="0" err="1">
                <a:latin typeface="Arial Black" panose="020B0A04020102020204" pitchFamily="34" charset="0"/>
              </a:rPr>
              <a:t>product_code,product</a:t>
            </a:r>
            <a:r>
              <a:rPr lang="en-US" b="1" dirty="0">
                <a:latin typeface="Arial Black" panose="020B0A04020102020204" pitchFamily="34" charset="0"/>
              </a:rPr>
              <a:t>, </a:t>
            </a:r>
            <a:r>
              <a:rPr lang="en-US" b="1" dirty="0" err="1">
                <a:latin typeface="Arial Black" panose="020B0A04020102020204" pitchFamily="34" charset="0"/>
              </a:rPr>
              <a:t>manufacturing_cost</a:t>
            </a:r>
            <a:r>
              <a:rPr lang="en-US" b="1" dirty="0">
                <a:latin typeface="Arial Black" panose="020B0A04020102020204" pitchFamily="34" charset="0"/>
              </a:rPr>
              <a:t>.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DF474-1CCA-400F-D48E-F671B474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45" y="422553"/>
            <a:ext cx="5264908" cy="714120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7C18E-7134-8E8C-A280-7DA88ED98F02}"/>
              </a:ext>
            </a:extLst>
          </p:cNvPr>
          <p:cNvCxnSpPr>
            <a:cxnSpLocks/>
          </p:cNvCxnSpPr>
          <p:nvPr/>
        </p:nvCxnSpPr>
        <p:spPr>
          <a:xfrm>
            <a:off x="1114089" y="2513848"/>
            <a:ext cx="2164080" cy="0"/>
          </a:xfrm>
          <a:prstGeom prst="line">
            <a:avLst/>
          </a:prstGeom>
          <a:ln>
            <a:gradFill flip="none" rotWithShape="1">
              <a:gsLst>
                <a:gs pos="0">
                  <a:srgbClr val="FFC000"/>
                </a:gs>
                <a:gs pos="4600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4CC94E-199C-A1A7-1A28-8F6333DFE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56" y="2926386"/>
            <a:ext cx="3901778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2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615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Berlin Sans FB Demi</vt:lpstr>
      <vt:lpstr>Calibri</vt:lpstr>
      <vt:lpstr>Calibri Light</vt:lpstr>
      <vt:lpstr>Goudy Stout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Bhavani Tammisetty</dc:creator>
  <cp:lastModifiedBy>Bhavani Tammisetty</cp:lastModifiedBy>
  <cp:revision>12</cp:revision>
  <dcterms:created xsi:type="dcterms:W3CDTF">2025-04-05T12:31:24Z</dcterms:created>
  <dcterms:modified xsi:type="dcterms:W3CDTF">2025-04-25T04:17:21Z</dcterms:modified>
</cp:coreProperties>
</file>