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302" r:id="rId5"/>
    <p:sldId id="324" r:id="rId6"/>
    <p:sldId id="301" r:id="rId7"/>
    <p:sldId id="263" r:id="rId8"/>
    <p:sldId id="322" r:id="rId9"/>
    <p:sldId id="268" r:id="rId10"/>
    <p:sldId id="264" r:id="rId11"/>
    <p:sldId id="317" r:id="rId12"/>
    <p:sldId id="323" r:id="rId13"/>
    <p:sldId id="267" r:id="rId14"/>
    <p:sldId id="314" r:id="rId15"/>
    <p:sldId id="320" r:id="rId16"/>
    <p:sldId id="270" r:id="rId17"/>
  </p:sldIdLst>
  <p:sldSz cx="18288000" cy="10287000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ExtraBold" panose="020B0906030804020204" pitchFamily="34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03">
          <p15:clr>
            <a:srgbClr val="A4A3A4"/>
          </p15:clr>
        </p15:guide>
        <p15:guide id="2" orient="horz" pos="45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gRv2wMk7P0URYBZDAyIPgV620m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41" autoAdjust="0"/>
  </p:normalViewPr>
  <p:slideViewPr>
    <p:cSldViewPr snapToGrid="0">
      <p:cViewPr varScale="1">
        <p:scale>
          <a:sx n="49" d="100"/>
          <a:sy n="49" d="100"/>
        </p:scale>
        <p:origin x="998" y="67"/>
      </p:cViewPr>
      <p:guideLst>
        <p:guide pos="203"/>
        <p:guide orient="horz" pos="4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6400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3839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640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1482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923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9626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17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22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585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e3bd743fe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32e3bd743fe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184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e23b1f1b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2" name="Google Shape;162;g32e23b1f1b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019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7503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6">
          <a:extLst>
            <a:ext uri="{FF2B5EF4-FFF2-40B4-BE49-F238E27FC236}">
              <a16:creationId xmlns:a16="http://schemas.microsoft.com/office/drawing/2014/main" id="{E7B98E1B-7332-E2BD-8962-BF7CC8812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Shape 2687">
            <a:extLst>
              <a:ext uri="{FF2B5EF4-FFF2-40B4-BE49-F238E27FC236}">
                <a16:creationId xmlns:a16="http://schemas.microsoft.com/office/drawing/2014/main" id="{84152FE5-121B-7CB8-AE6B-D18F176868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8" name="Shape 2688">
            <a:extLst>
              <a:ext uri="{FF2B5EF4-FFF2-40B4-BE49-F238E27FC236}">
                <a16:creationId xmlns:a16="http://schemas.microsoft.com/office/drawing/2014/main" id="{77C9FBC1-851F-70CA-333F-81F80D3C1E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Shape 2689">
            <a:extLst>
              <a:ext uri="{FF2B5EF4-FFF2-40B4-BE49-F238E27FC236}">
                <a16:creationId xmlns:a16="http://schemas.microsoft.com/office/drawing/2014/main" id="{02AEF33A-B9C3-A2D1-4F0C-25150DA3E1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11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1CACF8D2-FAC8-A936-236D-B26B744C9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>
            <a:extLst>
              <a:ext uri="{FF2B5EF4-FFF2-40B4-BE49-F238E27FC236}">
                <a16:creationId xmlns:a16="http://schemas.microsoft.com/office/drawing/2014/main" id="{E0C34A8B-B696-4EF3-AA9F-C590BEE7C9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4:notes">
            <a:extLst>
              <a:ext uri="{FF2B5EF4-FFF2-40B4-BE49-F238E27FC236}">
                <a16:creationId xmlns:a16="http://schemas.microsoft.com/office/drawing/2014/main" id="{43BAF552-CCB6-28B7-D9FA-8E421009C2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3673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93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53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404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beauroi.com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with multicolor bar - Blank Slide 1">
  <p:cSld name="CUSTOM_3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1"/>
          <p:cNvSpPr txBox="1">
            <a:spLocks noGrp="1"/>
          </p:cNvSpPr>
          <p:nvPr>
            <p:ph type="sldNum" idx="12"/>
          </p:nvPr>
        </p:nvSpPr>
        <p:spPr>
          <a:xfrm>
            <a:off x="16847400" y="9519750"/>
            <a:ext cx="109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11"/>
          <p:cNvSpPr txBox="1">
            <a:spLocks noGrp="1"/>
          </p:cNvSpPr>
          <p:nvPr>
            <p:ph type="title"/>
          </p:nvPr>
        </p:nvSpPr>
        <p:spPr>
          <a:xfrm>
            <a:off x="343200" y="343200"/>
            <a:ext cx="114792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90" name="Google Shape;90;p111"/>
          <p:cNvGrpSpPr/>
          <p:nvPr/>
        </p:nvGrpSpPr>
        <p:grpSpPr>
          <a:xfrm>
            <a:off x="548346" y="1171632"/>
            <a:ext cx="1985790" cy="72401"/>
            <a:chOff x="754675" y="1579025"/>
            <a:chExt cx="1799375" cy="46500"/>
          </a:xfrm>
        </p:grpSpPr>
        <p:sp>
          <p:nvSpPr>
            <p:cNvPr id="91" name="Google Shape;91;p111"/>
            <p:cNvSpPr/>
            <p:nvPr/>
          </p:nvSpPr>
          <p:spPr>
            <a:xfrm>
              <a:off x="754675" y="1579025"/>
              <a:ext cx="452700" cy="4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11"/>
            <p:cNvSpPr/>
            <p:nvPr/>
          </p:nvSpPr>
          <p:spPr>
            <a:xfrm>
              <a:off x="1207375" y="1579025"/>
              <a:ext cx="452700" cy="4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11"/>
            <p:cNvSpPr/>
            <p:nvPr/>
          </p:nvSpPr>
          <p:spPr>
            <a:xfrm>
              <a:off x="1660075" y="1579025"/>
              <a:ext cx="452700" cy="4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11"/>
            <p:cNvSpPr/>
            <p:nvPr/>
          </p:nvSpPr>
          <p:spPr>
            <a:xfrm>
              <a:off x="2101350" y="1579025"/>
              <a:ext cx="452700" cy="4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11"/>
          <p:cNvSpPr txBox="1">
            <a:spLocks noGrp="1"/>
          </p:cNvSpPr>
          <p:nvPr>
            <p:ph type="subTitle" idx="1"/>
          </p:nvPr>
        </p:nvSpPr>
        <p:spPr>
          <a:xfrm>
            <a:off x="343200" y="1472750"/>
            <a:ext cx="17601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multicolor bar - Agenda Slide">
  <p:cSld name="CUSTOM_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2"/>
          <p:cNvSpPr txBox="1">
            <a:spLocks noGrp="1"/>
          </p:cNvSpPr>
          <p:nvPr>
            <p:ph type="sldNum" idx="12"/>
          </p:nvPr>
        </p:nvSpPr>
        <p:spPr>
          <a:xfrm>
            <a:off x="16847400" y="9519750"/>
            <a:ext cx="109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12"/>
          <p:cNvSpPr txBox="1">
            <a:spLocks noGrp="1"/>
          </p:cNvSpPr>
          <p:nvPr>
            <p:ph type="title"/>
          </p:nvPr>
        </p:nvSpPr>
        <p:spPr>
          <a:xfrm>
            <a:off x="0" y="-45000"/>
            <a:ext cx="15704400" cy="1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50" rIns="182850" bIns="18285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Lato"/>
              <a:buNone/>
              <a:defRPr sz="4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12"/>
          <p:cNvSpPr txBox="1">
            <a:spLocks noGrp="1"/>
          </p:cNvSpPr>
          <p:nvPr>
            <p:ph type="body" idx="1"/>
          </p:nvPr>
        </p:nvSpPr>
        <p:spPr>
          <a:xfrm>
            <a:off x="-11100" y="1541150"/>
            <a:ext cx="18310200" cy="7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0" rIns="182850" bIns="182850" anchor="t" anchorCtr="0">
            <a:normAutofit/>
          </a:bodyPr>
          <a:lstStyle>
            <a:lvl1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100" name="Google Shape;100;p112"/>
          <p:cNvGrpSpPr/>
          <p:nvPr/>
        </p:nvGrpSpPr>
        <p:grpSpPr>
          <a:xfrm>
            <a:off x="366596" y="1171632"/>
            <a:ext cx="1985790" cy="72401"/>
            <a:chOff x="754675" y="1579025"/>
            <a:chExt cx="1799375" cy="46500"/>
          </a:xfrm>
        </p:grpSpPr>
        <p:sp>
          <p:nvSpPr>
            <p:cNvPr id="101" name="Google Shape;101;p112"/>
            <p:cNvSpPr/>
            <p:nvPr/>
          </p:nvSpPr>
          <p:spPr>
            <a:xfrm>
              <a:off x="754675" y="1579025"/>
              <a:ext cx="452700" cy="46500"/>
            </a:xfrm>
            <a:prstGeom prst="rect">
              <a:avLst/>
            </a:prstGeom>
            <a:solidFill>
              <a:srgbClr val="222F3E"/>
            </a:solidFill>
            <a:ln w="9525" cap="flat" cmpd="sng">
              <a:solidFill>
                <a:srgbClr val="222F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2"/>
            <p:cNvSpPr/>
            <p:nvPr/>
          </p:nvSpPr>
          <p:spPr>
            <a:xfrm>
              <a:off x="1207375" y="1579025"/>
              <a:ext cx="452700" cy="46500"/>
            </a:xfrm>
            <a:prstGeom prst="rect">
              <a:avLst/>
            </a:prstGeom>
            <a:solidFill>
              <a:srgbClr val="222F3E"/>
            </a:solidFill>
            <a:ln w="9525" cap="flat" cmpd="sng">
              <a:solidFill>
                <a:srgbClr val="222F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12"/>
            <p:cNvSpPr/>
            <p:nvPr/>
          </p:nvSpPr>
          <p:spPr>
            <a:xfrm>
              <a:off x="1660075" y="1579025"/>
              <a:ext cx="452700" cy="46500"/>
            </a:xfrm>
            <a:prstGeom prst="rect">
              <a:avLst/>
            </a:prstGeom>
            <a:solidFill>
              <a:srgbClr val="222F3E"/>
            </a:solidFill>
            <a:ln w="9525" cap="flat" cmpd="sng">
              <a:solidFill>
                <a:srgbClr val="222F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2"/>
            <p:cNvSpPr/>
            <p:nvPr/>
          </p:nvSpPr>
          <p:spPr>
            <a:xfrm>
              <a:off x="2101350" y="1579025"/>
              <a:ext cx="452700" cy="46500"/>
            </a:xfrm>
            <a:prstGeom prst="rect">
              <a:avLst/>
            </a:prstGeom>
            <a:solidFill>
              <a:srgbClr val="222F3E"/>
            </a:solidFill>
            <a:ln w="9525" cap="flat" cmpd="sng">
              <a:solidFill>
                <a:srgbClr val="222F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multicolor bar - Blank Slide 3">
  <p:cSld name="CUSTOM_3_3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3"/>
          <p:cNvGrpSpPr/>
          <p:nvPr/>
        </p:nvGrpSpPr>
        <p:grpSpPr>
          <a:xfrm>
            <a:off x="0" y="1028926"/>
            <a:ext cx="18287755" cy="604071"/>
            <a:chOff x="0" y="-38100"/>
            <a:chExt cx="5296500" cy="159100"/>
          </a:xfrm>
        </p:grpSpPr>
        <p:sp>
          <p:nvSpPr>
            <p:cNvPr id="107" name="Google Shape;107;p113"/>
            <p:cNvSpPr/>
            <p:nvPr/>
          </p:nvSpPr>
          <p:spPr>
            <a:xfrm>
              <a:off x="0" y="0"/>
              <a:ext cx="5296496" cy="121000"/>
            </a:xfrm>
            <a:custGeom>
              <a:avLst/>
              <a:gdLst/>
              <a:ahLst/>
              <a:cxnLst/>
              <a:rect l="l" t="t" r="r" b="b"/>
              <a:pathLst>
                <a:path w="5296496" h="121000" extrusionOk="0">
                  <a:moveTo>
                    <a:pt x="0" y="0"/>
                  </a:moveTo>
                  <a:lnTo>
                    <a:pt x="5296496" y="0"/>
                  </a:lnTo>
                  <a:lnTo>
                    <a:pt x="5296496" y="121000"/>
                  </a:lnTo>
                  <a:lnTo>
                    <a:pt x="0" y="121000"/>
                  </a:lnTo>
                  <a:close/>
                </a:path>
              </a:pathLst>
            </a:custGeom>
            <a:solidFill>
              <a:srgbClr val="847BE1"/>
            </a:solidFill>
            <a:ln>
              <a:noFill/>
            </a:ln>
          </p:spPr>
        </p:sp>
        <p:sp>
          <p:nvSpPr>
            <p:cNvPr id="108" name="Google Shape;108;p113"/>
            <p:cNvSpPr txBox="1"/>
            <p:nvPr/>
          </p:nvSpPr>
          <p:spPr>
            <a:xfrm>
              <a:off x="0" y="-38100"/>
              <a:ext cx="5296500" cy="15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13"/>
          <p:cNvSpPr txBox="1"/>
          <p:nvPr/>
        </p:nvSpPr>
        <p:spPr>
          <a:xfrm>
            <a:off x="135502" y="9495363"/>
            <a:ext cx="116433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Copyright      2024 Beau Roi Technologies Private Limited |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www.beauroi.com</a:t>
            </a:r>
            <a:endParaRPr sz="2000" b="0" i="0" u="none" strike="noStrike" cap="non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9051" y="9609748"/>
            <a:ext cx="256032" cy="25603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13"/>
          <p:cNvSpPr txBox="1"/>
          <p:nvPr/>
        </p:nvSpPr>
        <p:spPr>
          <a:xfrm>
            <a:off x="14914550" y="0"/>
            <a:ext cx="33732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multicolor bar - Three Columns Slide">
  <p:cSld name="CUSTOM_3_3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4"/>
          <p:cNvSpPr txBox="1">
            <a:spLocks noGrp="1"/>
          </p:cNvSpPr>
          <p:nvPr>
            <p:ph type="sldNum" idx="12"/>
          </p:nvPr>
        </p:nvSpPr>
        <p:spPr>
          <a:xfrm>
            <a:off x="16847400" y="9519750"/>
            <a:ext cx="109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00" b="0" i="0" u="none" strike="noStrike" cap="non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14"/>
          <p:cNvSpPr txBox="1">
            <a:spLocks noGrp="1"/>
          </p:cNvSpPr>
          <p:nvPr>
            <p:ph type="title"/>
          </p:nvPr>
        </p:nvSpPr>
        <p:spPr>
          <a:xfrm>
            <a:off x="0" y="-45000"/>
            <a:ext cx="15704400" cy="1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50" rIns="182850" bIns="18285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sz="4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5" name="Google Shape;115;p114"/>
          <p:cNvGrpSpPr/>
          <p:nvPr/>
        </p:nvGrpSpPr>
        <p:grpSpPr>
          <a:xfrm>
            <a:off x="366596" y="1171632"/>
            <a:ext cx="1985790" cy="72401"/>
            <a:chOff x="754675" y="1579025"/>
            <a:chExt cx="1799375" cy="46500"/>
          </a:xfrm>
        </p:grpSpPr>
        <p:sp>
          <p:nvSpPr>
            <p:cNvPr id="116" name="Google Shape;116;p114"/>
            <p:cNvSpPr/>
            <p:nvPr/>
          </p:nvSpPr>
          <p:spPr>
            <a:xfrm>
              <a:off x="754675" y="1579025"/>
              <a:ext cx="452700" cy="46500"/>
            </a:xfrm>
            <a:prstGeom prst="rect">
              <a:avLst/>
            </a:prstGeom>
            <a:solidFill>
              <a:srgbClr val="222F3E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4"/>
            <p:cNvSpPr/>
            <p:nvPr/>
          </p:nvSpPr>
          <p:spPr>
            <a:xfrm>
              <a:off x="1207375" y="1579025"/>
              <a:ext cx="452700" cy="46500"/>
            </a:xfrm>
            <a:prstGeom prst="rect">
              <a:avLst/>
            </a:prstGeom>
            <a:solidFill>
              <a:srgbClr val="222F3E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4"/>
            <p:cNvSpPr/>
            <p:nvPr/>
          </p:nvSpPr>
          <p:spPr>
            <a:xfrm>
              <a:off x="1660075" y="1579025"/>
              <a:ext cx="452700" cy="46500"/>
            </a:xfrm>
            <a:prstGeom prst="rect">
              <a:avLst/>
            </a:prstGeom>
            <a:solidFill>
              <a:srgbClr val="222F3E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4"/>
            <p:cNvSpPr/>
            <p:nvPr/>
          </p:nvSpPr>
          <p:spPr>
            <a:xfrm>
              <a:off x="2101350" y="1579025"/>
              <a:ext cx="452700" cy="46500"/>
            </a:xfrm>
            <a:prstGeom prst="rect">
              <a:avLst/>
            </a:prstGeom>
            <a:solidFill>
              <a:srgbClr val="222F3E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114"/>
          <p:cNvSpPr txBox="1">
            <a:spLocks noGrp="1"/>
          </p:cNvSpPr>
          <p:nvPr>
            <p:ph type="body" idx="1"/>
          </p:nvPr>
        </p:nvSpPr>
        <p:spPr>
          <a:xfrm>
            <a:off x="-21950" y="2514600"/>
            <a:ext cx="58188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0" rIns="182850" bIns="182850" anchor="t" anchorCtr="0">
            <a:normAutofit/>
          </a:bodyPr>
          <a:lstStyle>
            <a:lvl1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14"/>
          <p:cNvSpPr txBox="1">
            <a:spLocks noGrp="1"/>
          </p:cNvSpPr>
          <p:nvPr>
            <p:ph type="body" idx="2"/>
          </p:nvPr>
        </p:nvSpPr>
        <p:spPr>
          <a:xfrm>
            <a:off x="6212716" y="2514600"/>
            <a:ext cx="58188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0" rIns="182850" bIns="182850" anchor="t" anchorCtr="0">
            <a:normAutofit/>
          </a:bodyPr>
          <a:lstStyle>
            <a:lvl1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14"/>
          <p:cNvSpPr txBox="1">
            <a:spLocks noGrp="1"/>
          </p:cNvSpPr>
          <p:nvPr>
            <p:ph type="body" idx="3"/>
          </p:nvPr>
        </p:nvSpPr>
        <p:spPr>
          <a:xfrm>
            <a:off x="12447400" y="2514600"/>
            <a:ext cx="58188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0" rIns="182850" bIns="182850" anchor="t" anchorCtr="0">
            <a:normAutofit/>
          </a:bodyPr>
          <a:lstStyle>
            <a:lvl1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14"/>
          <p:cNvSpPr txBox="1">
            <a:spLocks noGrp="1"/>
          </p:cNvSpPr>
          <p:nvPr>
            <p:ph type="subTitle" idx="4"/>
          </p:nvPr>
        </p:nvSpPr>
        <p:spPr>
          <a:xfrm>
            <a:off x="0" y="1329600"/>
            <a:ext cx="18288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50" rIns="182850" bIns="18285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_Blank">
  <p:cSld name="03_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15"/>
          <p:cNvGrpSpPr/>
          <p:nvPr/>
        </p:nvGrpSpPr>
        <p:grpSpPr>
          <a:xfrm>
            <a:off x="466241" y="9442062"/>
            <a:ext cx="3131316" cy="490700"/>
            <a:chOff x="614120" y="4568626"/>
            <a:chExt cx="1565658" cy="245350"/>
          </a:xfrm>
        </p:grpSpPr>
        <p:grpSp>
          <p:nvGrpSpPr>
            <p:cNvPr id="126" name="Google Shape;126;p115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27" name="Google Shape;127;p115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alibri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15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alibri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15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alibri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15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alibri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15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32" name="Google Shape;132;p115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alibri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3" name="Google Shape;133;p115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34" name="Google Shape;134;p115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37150" tIns="137150" rIns="137150" bIns="13715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Calibri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115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37150" tIns="137150" rIns="137150" bIns="13715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Calibri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136;p115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37150" tIns="137150" rIns="137150" bIns="13715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Calibri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115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37150" tIns="137150" rIns="137150" bIns="13715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Calibri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115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37150" tIns="137150" rIns="137150" bIns="13715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Calibri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2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Blank">
  <p:cSld name="5_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8"/>
          <p:cNvSpPr txBox="1">
            <a:spLocks noGrp="1"/>
          </p:cNvSpPr>
          <p:nvPr>
            <p:ph type="ctrTitle"/>
          </p:nvPr>
        </p:nvSpPr>
        <p:spPr>
          <a:xfrm>
            <a:off x="8584847" y="4023197"/>
            <a:ext cx="7385109" cy="219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1" i="0" u="none" strike="noStrike" cap="none">
                <a:solidFill>
                  <a:srgbClr val="0066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1" name="Google Shape;21;p78"/>
          <p:cNvGrpSpPr/>
          <p:nvPr/>
        </p:nvGrpSpPr>
        <p:grpSpPr>
          <a:xfrm>
            <a:off x="687472" y="1239778"/>
            <a:ext cx="7336252" cy="7761780"/>
            <a:chOff x="6829960" y="617091"/>
            <a:chExt cx="4889560" cy="5174530"/>
          </a:xfrm>
        </p:grpSpPr>
        <p:sp>
          <p:nvSpPr>
            <p:cNvPr id="22" name="Google Shape;22;p78"/>
            <p:cNvSpPr/>
            <p:nvPr/>
          </p:nvSpPr>
          <p:spPr>
            <a:xfrm rot="5400000">
              <a:off x="8983698" y="3552130"/>
              <a:ext cx="1465586" cy="1263436"/>
            </a:xfrm>
            <a:prstGeom prst="triangle">
              <a:avLst>
                <a:gd name="adj" fmla="val 50000"/>
              </a:avLst>
            </a:prstGeom>
            <a:solidFill>
              <a:srgbClr val="262626">
                <a:alpha val="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78"/>
            <p:cNvSpPr/>
            <p:nvPr/>
          </p:nvSpPr>
          <p:spPr>
            <a:xfrm rot="5400000">
              <a:off x="9149913" y="2197109"/>
              <a:ext cx="1465586" cy="1263436"/>
            </a:xfrm>
            <a:prstGeom prst="triangle">
              <a:avLst>
                <a:gd name="adj" fmla="val 50000"/>
              </a:avLst>
            </a:prstGeom>
            <a:solidFill>
              <a:srgbClr val="262626">
                <a:alpha val="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78"/>
            <p:cNvSpPr/>
            <p:nvPr/>
          </p:nvSpPr>
          <p:spPr>
            <a:xfrm rot="5400000">
              <a:off x="8179191" y="1416493"/>
              <a:ext cx="1465586" cy="1263436"/>
            </a:xfrm>
            <a:prstGeom prst="triangle">
              <a:avLst>
                <a:gd name="adj" fmla="val 50000"/>
              </a:avLst>
            </a:prstGeom>
            <a:solidFill>
              <a:srgbClr val="0066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8"/>
            <p:cNvSpPr/>
            <p:nvPr/>
          </p:nvSpPr>
          <p:spPr>
            <a:xfrm rot="5400000">
              <a:off x="7214737" y="2826214"/>
              <a:ext cx="2378479" cy="2050412"/>
            </a:xfrm>
            <a:prstGeom prst="triangle">
              <a:avLst>
                <a:gd name="adj" fmla="val 50000"/>
              </a:avLst>
            </a:prstGeom>
            <a:solidFill>
              <a:srgbClr val="0066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78"/>
            <p:cNvSpPr/>
            <p:nvPr/>
          </p:nvSpPr>
          <p:spPr>
            <a:xfrm rot="5400000">
              <a:off x="8488537" y="2760047"/>
              <a:ext cx="943425" cy="813297"/>
            </a:xfrm>
            <a:prstGeom prst="triangle">
              <a:avLst>
                <a:gd name="adj" fmla="val 50000"/>
              </a:avLst>
            </a:prstGeom>
            <a:solidFill>
              <a:srgbClr val="262626">
                <a:alpha val="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78"/>
            <p:cNvSpPr/>
            <p:nvPr/>
          </p:nvSpPr>
          <p:spPr>
            <a:xfrm rot="5400000">
              <a:off x="7650897" y="4913260"/>
              <a:ext cx="943425" cy="813297"/>
            </a:xfrm>
            <a:prstGeom prst="triangle">
              <a:avLst>
                <a:gd name="adj" fmla="val 50000"/>
              </a:avLst>
            </a:prstGeom>
            <a:solidFill>
              <a:srgbClr val="262626">
                <a:alpha val="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8"/>
            <p:cNvSpPr/>
            <p:nvPr/>
          </p:nvSpPr>
          <p:spPr>
            <a:xfrm rot="5400000">
              <a:off x="7414055" y="1524861"/>
              <a:ext cx="943425" cy="813297"/>
            </a:xfrm>
            <a:prstGeom prst="triangle">
              <a:avLst>
                <a:gd name="adj" fmla="val 50000"/>
              </a:avLst>
            </a:prstGeom>
            <a:solidFill>
              <a:srgbClr val="262626">
                <a:alpha val="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8"/>
            <p:cNvSpPr/>
            <p:nvPr/>
          </p:nvSpPr>
          <p:spPr>
            <a:xfrm rot="5400000">
              <a:off x="6814918" y="694790"/>
              <a:ext cx="1126620" cy="971223"/>
            </a:xfrm>
            <a:prstGeom prst="triangle">
              <a:avLst>
                <a:gd name="adj" fmla="val 50000"/>
              </a:avLst>
            </a:prstGeom>
            <a:solidFill>
              <a:srgbClr val="262626">
                <a:alpha val="78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8"/>
            <p:cNvSpPr/>
            <p:nvPr/>
          </p:nvSpPr>
          <p:spPr>
            <a:xfrm rot="5400000">
              <a:off x="6708758" y="4090691"/>
              <a:ext cx="1757413" cy="1515010"/>
            </a:xfrm>
            <a:prstGeom prst="triangle">
              <a:avLst>
                <a:gd name="adj" fmla="val 50000"/>
              </a:avLst>
            </a:prstGeom>
            <a:solidFill>
              <a:srgbClr val="262626">
                <a:alpha val="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78"/>
            <p:cNvSpPr/>
            <p:nvPr/>
          </p:nvSpPr>
          <p:spPr>
            <a:xfrm rot="5400000">
              <a:off x="6743048" y="1964712"/>
              <a:ext cx="1757413" cy="1515010"/>
            </a:xfrm>
            <a:prstGeom prst="triangle">
              <a:avLst>
                <a:gd name="adj" fmla="val 50000"/>
              </a:avLst>
            </a:prstGeom>
            <a:solidFill>
              <a:srgbClr val="262626">
                <a:alpha val="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78"/>
            <p:cNvSpPr/>
            <p:nvPr/>
          </p:nvSpPr>
          <p:spPr>
            <a:xfrm rot="5400000">
              <a:off x="9685768" y="1885789"/>
              <a:ext cx="2184400" cy="1883103"/>
            </a:xfrm>
            <a:prstGeom prst="triangle">
              <a:avLst>
                <a:gd name="adj" fmla="val 50000"/>
              </a:avLst>
            </a:prstGeom>
            <a:solidFill>
              <a:srgbClr val="0066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0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0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0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0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0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0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0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0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76"/>
          <p:cNvSpPr/>
          <p:nvPr/>
        </p:nvSpPr>
        <p:spPr>
          <a:xfrm>
            <a:off x="0" y="-47425"/>
            <a:ext cx="18288000" cy="1191284"/>
          </a:xfrm>
          <a:custGeom>
            <a:avLst/>
            <a:gdLst/>
            <a:ahLst/>
            <a:cxnLst/>
            <a:rect l="l" t="t" r="r" b="b"/>
            <a:pathLst>
              <a:path w="18288000" h="1720265" extrusionOk="0">
                <a:moveTo>
                  <a:pt x="0" y="0"/>
                </a:moveTo>
                <a:lnTo>
                  <a:pt x="18288000" y="0"/>
                </a:lnTo>
                <a:lnTo>
                  <a:pt x="18288000" y="1720265"/>
                </a:lnTo>
                <a:lnTo>
                  <a:pt x="0" y="172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 t="-207580" b="-308183"/>
            </a:stretch>
          </a:blipFill>
          <a:ln>
            <a:noFill/>
          </a:ln>
        </p:spPr>
      </p:sp>
      <p:sp>
        <p:nvSpPr>
          <p:cNvPr id="8" name="Google Shape;8;p76"/>
          <p:cNvSpPr/>
          <p:nvPr/>
        </p:nvSpPr>
        <p:spPr>
          <a:xfrm>
            <a:off x="0" y="9688500"/>
            <a:ext cx="18288000" cy="571988"/>
          </a:xfrm>
          <a:custGeom>
            <a:avLst/>
            <a:gdLst/>
            <a:ahLst/>
            <a:cxnLst/>
            <a:rect l="l" t="t" r="r" b="b"/>
            <a:pathLst>
              <a:path w="18288000" h="1720265" extrusionOk="0">
                <a:moveTo>
                  <a:pt x="0" y="0"/>
                </a:moveTo>
                <a:lnTo>
                  <a:pt x="18288000" y="0"/>
                </a:lnTo>
                <a:lnTo>
                  <a:pt x="18288000" y="1720265"/>
                </a:lnTo>
                <a:lnTo>
                  <a:pt x="0" y="172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 t="-207580" b="-308183"/>
            </a:stretch>
          </a:blipFill>
          <a:ln>
            <a:noFill/>
          </a:ln>
        </p:spPr>
      </p:sp>
      <p:sp>
        <p:nvSpPr>
          <p:cNvPr id="9" name="Google Shape;9;p76"/>
          <p:cNvSpPr txBox="1"/>
          <p:nvPr/>
        </p:nvSpPr>
        <p:spPr>
          <a:xfrm>
            <a:off x="213200" y="9737413"/>
            <a:ext cx="951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Copyright       2025 BeauRoi Technologies Private Limited | www.beauroi.com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0;p7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582301" y="9846485"/>
            <a:ext cx="256032" cy="256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76"/>
          <p:cNvGrpSpPr/>
          <p:nvPr/>
        </p:nvGrpSpPr>
        <p:grpSpPr>
          <a:xfrm>
            <a:off x="-1862" y="1056122"/>
            <a:ext cx="15091317" cy="125307"/>
            <a:chOff x="0" y="-38100"/>
            <a:chExt cx="5296500" cy="159100"/>
          </a:xfrm>
        </p:grpSpPr>
        <p:sp>
          <p:nvSpPr>
            <p:cNvPr id="12" name="Google Shape;12;p76"/>
            <p:cNvSpPr/>
            <p:nvPr/>
          </p:nvSpPr>
          <p:spPr>
            <a:xfrm>
              <a:off x="0" y="0"/>
              <a:ext cx="5296496" cy="121000"/>
            </a:xfrm>
            <a:custGeom>
              <a:avLst/>
              <a:gdLst/>
              <a:ahLst/>
              <a:cxnLst/>
              <a:rect l="l" t="t" r="r" b="b"/>
              <a:pathLst>
                <a:path w="5296496" h="121000" extrusionOk="0">
                  <a:moveTo>
                    <a:pt x="0" y="0"/>
                  </a:moveTo>
                  <a:lnTo>
                    <a:pt x="5296496" y="0"/>
                  </a:lnTo>
                  <a:lnTo>
                    <a:pt x="5296496" y="121000"/>
                  </a:lnTo>
                  <a:lnTo>
                    <a:pt x="0" y="121000"/>
                  </a:lnTo>
                  <a:close/>
                </a:path>
              </a:pathLst>
            </a:custGeom>
            <a:solidFill>
              <a:srgbClr val="847BE1"/>
            </a:solidFill>
            <a:ln>
              <a:noFill/>
            </a:ln>
          </p:spPr>
        </p:sp>
        <p:sp>
          <p:nvSpPr>
            <p:cNvPr id="13" name="Google Shape;13;p76"/>
            <p:cNvSpPr txBox="1"/>
            <p:nvPr/>
          </p:nvSpPr>
          <p:spPr>
            <a:xfrm>
              <a:off x="0" y="-38100"/>
              <a:ext cx="5296500" cy="15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Google Shape;14;p7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5052352" y="0"/>
            <a:ext cx="3235645" cy="11438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952" t="-6500" r="-6920" b="-9939"/>
            </a:stretch>
          </a:blipFill>
          <a:ln>
            <a:noFill/>
          </a:ln>
        </p:spPr>
        <p:txBody>
          <a:bodyPr spcFirstLastPara="1" wrap="square" lIns="91450" tIns="45700" rIns="9145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 rot="2857807">
            <a:off x="1455598" y="-1584757"/>
            <a:ext cx="2195732" cy="4887298"/>
          </a:xfrm>
          <a:custGeom>
            <a:avLst/>
            <a:gdLst/>
            <a:ahLst/>
            <a:cxnLst/>
            <a:rect l="l" t="t" r="r" b="b"/>
            <a:pathLst>
              <a:path w="2192200" h="4897471" extrusionOk="0">
                <a:moveTo>
                  <a:pt x="0" y="0"/>
                </a:moveTo>
                <a:lnTo>
                  <a:pt x="2192200" y="0"/>
                </a:lnTo>
                <a:lnTo>
                  <a:pt x="2192200" y="4897471"/>
                </a:lnTo>
                <a:lnTo>
                  <a:pt x="0" y="48974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353597"/>
            </a:stretch>
          </a:blipFill>
          <a:ln>
            <a:noFill/>
          </a:ln>
        </p:spPr>
        <p:txBody>
          <a:bodyPr spcFirstLastPara="1" wrap="square" lIns="91450" tIns="45700" rIns="9145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 rot="-8100000">
            <a:off x="14485046" y="6815655"/>
            <a:ext cx="2185668" cy="4900226"/>
          </a:xfrm>
          <a:custGeom>
            <a:avLst/>
            <a:gdLst/>
            <a:ahLst/>
            <a:cxnLst/>
            <a:rect l="l" t="t" r="r" b="b"/>
            <a:pathLst>
              <a:path w="2192200" h="4897471" extrusionOk="0">
                <a:moveTo>
                  <a:pt x="0" y="0"/>
                </a:moveTo>
                <a:lnTo>
                  <a:pt x="2192200" y="0"/>
                </a:lnTo>
                <a:lnTo>
                  <a:pt x="2192200" y="4897472"/>
                </a:lnTo>
                <a:lnTo>
                  <a:pt x="0" y="48974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353597"/>
            </a:stretch>
          </a:blipFill>
          <a:ln>
            <a:noFill/>
          </a:ln>
        </p:spPr>
        <p:txBody>
          <a:bodyPr spcFirstLastPara="1" wrap="square" lIns="91450" tIns="45700" rIns="9145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 rot="8087853">
            <a:off x="14479240" y="-1531652"/>
            <a:ext cx="2193432" cy="4882880"/>
          </a:xfrm>
          <a:custGeom>
            <a:avLst/>
            <a:gdLst/>
            <a:ahLst/>
            <a:cxnLst/>
            <a:rect l="l" t="t" r="r" b="b"/>
            <a:pathLst>
              <a:path w="2192200" h="4897471" extrusionOk="0">
                <a:moveTo>
                  <a:pt x="0" y="0"/>
                </a:moveTo>
                <a:lnTo>
                  <a:pt x="2192200" y="0"/>
                </a:lnTo>
                <a:lnTo>
                  <a:pt x="2192200" y="4897472"/>
                </a:lnTo>
                <a:lnTo>
                  <a:pt x="0" y="48974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353597"/>
            </a:stretch>
          </a:blipFill>
          <a:ln>
            <a:noFill/>
          </a:ln>
        </p:spPr>
        <p:txBody>
          <a:bodyPr spcFirstLastPara="1" wrap="square" lIns="91450" tIns="45700" rIns="9145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 rot="-2797499">
            <a:off x="1748826" y="7071444"/>
            <a:ext cx="2186548" cy="4902672"/>
          </a:xfrm>
          <a:custGeom>
            <a:avLst/>
            <a:gdLst/>
            <a:ahLst/>
            <a:cxnLst/>
            <a:rect l="l" t="t" r="r" b="b"/>
            <a:pathLst>
              <a:path w="2192200" h="4897471" extrusionOk="0">
                <a:moveTo>
                  <a:pt x="0" y="0"/>
                </a:moveTo>
                <a:lnTo>
                  <a:pt x="2192200" y="0"/>
                </a:lnTo>
                <a:lnTo>
                  <a:pt x="2192200" y="4897471"/>
                </a:lnTo>
                <a:lnTo>
                  <a:pt x="0" y="48974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353597"/>
            </a:stretch>
          </a:blipFill>
          <a:ln>
            <a:noFill/>
          </a:ln>
        </p:spPr>
        <p:txBody>
          <a:bodyPr spcFirstLastPara="1" wrap="square" lIns="91450" tIns="45700" rIns="9145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86400" y="1043428"/>
            <a:ext cx="7315200" cy="260575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"/>
          <p:cNvSpPr txBox="1"/>
          <p:nvPr/>
        </p:nvSpPr>
        <p:spPr>
          <a:xfrm>
            <a:off x="516600" y="4885518"/>
            <a:ext cx="17771400" cy="456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 b="1" i="1" dirty="0">
                <a:solidFill>
                  <a:srgbClr val="00743F"/>
                </a:solidFill>
                <a:latin typeface="Open Sans"/>
                <a:ea typeface="Open Sans"/>
                <a:cs typeface="Open Sans"/>
                <a:sym typeface="Open Sans"/>
              </a:rPr>
              <a:t>Employee Performance Dashboard</a:t>
            </a:r>
            <a:endParaRPr lang="en-US" dirty="0"/>
          </a:p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lang="en-US" sz="2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 b="1" i="1" u="none" strike="noStrike" cap="none" dirty="0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Beau Roi Technologies Private Limited </a:t>
            </a:r>
            <a:endParaRPr sz="4600" b="1" i="1" u="none" strike="noStrike" cap="none" dirty="0">
              <a:solidFill>
                <a:srgbClr val="7030A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 b="1" i="1" dirty="0">
                <a:solidFill>
                  <a:srgbClr val="00743F"/>
                </a:solidFill>
                <a:latin typeface="Open Sans"/>
                <a:ea typeface="Open Sans"/>
                <a:cs typeface="Open Sans"/>
                <a:sym typeface="Open Sans"/>
              </a:rPr>
              <a:t>Bhavan Kumar S</a:t>
            </a:r>
            <a:endParaRPr lang="en-US" sz="4600" b="1" i="1" u="none" strike="noStrike" cap="none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 b="1" i="1" dirty="0">
                <a:solidFill>
                  <a:srgbClr val="00743F"/>
                </a:solidFill>
                <a:latin typeface="Open Sans"/>
                <a:ea typeface="Open Sans"/>
                <a:cs typeface="Open Sans"/>
                <a:sym typeface="Open Sans"/>
              </a:rPr>
              <a:t>30 July</a:t>
            </a:r>
            <a:r>
              <a:rPr lang="en-US" sz="4600" b="1" i="1" u="none" strike="noStrike" cap="none" dirty="0">
                <a:solidFill>
                  <a:srgbClr val="00743F"/>
                </a:solidFill>
                <a:latin typeface="Open Sans"/>
                <a:ea typeface="Open Sans"/>
                <a:cs typeface="Open Sans"/>
                <a:sym typeface="Open Sans"/>
              </a:rPr>
              <a:t> 2025</a:t>
            </a:r>
            <a:endParaRPr sz="4600" b="1" i="1" u="none" strike="noStrike" cap="none" dirty="0">
              <a:solidFill>
                <a:srgbClr val="0074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5486400" y="3976938"/>
            <a:ext cx="7315200" cy="73152"/>
          </a:xfrm>
          <a:custGeom>
            <a:avLst/>
            <a:gdLst/>
            <a:ahLst/>
            <a:cxnLst/>
            <a:rect l="l" t="t" r="r" b="b"/>
            <a:pathLst>
              <a:path w="7315200" h="73152" extrusionOk="0">
                <a:moveTo>
                  <a:pt x="0" y="0"/>
                </a:moveTo>
                <a:lnTo>
                  <a:pt x="7315200" y="0"/>
                </a:lnTo>
                <a:lnTo>
                  <a:pt x="731520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50" tIns="45700" rIns="9145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5486400" y="4603885"/>
            <a:ext cx="7315200" cy="73152"/>
          </a:xfrm>
          <a:custGeom>
            <a:avLst/>
            <a:gdLst/>
            <a:ahLst/>
            <a:cxnLst/>
            <a:rect l="l" t="t" r="r" b="b"/>
            <a:pathLst>
              <a:path w="7315200" h="73152" extrusionOk="0">
                <a:moveTo>
                  <a:pt x="0" y="0"/>
                </a:moveTo>
                <a:lnTo>
                  <a:pt x="7315200" y="0"/>
                </a:lnTo>
                <a:lnTo>
                  <a:pt x="731520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50" tIns="45700" rIns="9145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6645900" y="4075213"/>
            <a:ext cx="499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132429"/>
                </a:solidFill>
                <a:latin typeface="Open Sans"/>
                <a:ea typeface="Open Sans"/>
                <a:cs typeface="Open Sans"/>
                <a:sym typeface="Open Sans"/>
              </a:rPr>
              <a:t>www.beauroi.com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/>
        </p:nvSpPr>
        <p:spPr>
          <a:xfrm>
            <a:off x="411935" y="367303"/>
            <a:ext cx="104199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8684D-4996-FA4E-ADF2-0CCA217E88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059" r="1428" b="6402"/>
          <a:stretch/>
        </p:blipFill>
        <p:spPr>
          <a:xfrm>
            <a:off x="1889760" y="2081192"/>
            <a:ext cx="14508480" cy="6833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622727-C08A-8797-9474-BE3BD4F1F975}"/>
              </a:ext>
            </a:extLst>
          </p:cNvPr>
          <p:cNvSpPr txBox="1"/>
          <p:nvPr/>
        </p:nvSpPr>
        <p:spPr>
          <a:xfrm>
            <a:off x="411935" y="1372103"/>
            <a:ext cx="13524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Filters – View by Department, Month, and Role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/>
        </p:nvSpPr>
        <p:spPr>
          <a:xfrm>
            <a:off x="411935" y="367303"/>
            <a:ext cx="104199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054AD-6128-D575-0504-8A236CB784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8" t="9734" r="577" b="6779"/>
          <a:stretch/>
        </p:blipFill>
        <p:spPr>
          <a:xfrm>
            <a:off x="1546861" y="2087918"/>
            <a:ext cx="15194279" cy="7223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868CE1-842C-E795-CB12-0052F27BE650}"/>
              </a:ext>
            </a:extLst>
          </p:cNvPr>
          <p:cNvSpPr txBox="1"/>
          <p:nvPr/>
        </p:nvSpPr>
        <p:spPr>
          <a:xfrm>
            <a:off x="411935" y="135744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Appraisal Rating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43745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/>
        </p:nvSpPr>
        <p:spPr>
          <a:xfrm>
            <a:off x="411935" y="367303"/>
            <a:ext cx="104199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 flipH="1">
            <a:off x="411935" y="1487606"/>
            <a:ext cx="7517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Score Distribution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6482B-C8C8-965A-8DF1-9BDE559733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6" t="10256" r="-671" b="5620"/>
          <a:stretch/>
        </p:blipFill>
        <p:spPr>
          <a:xfrm>
            <a:off x="1998980" y="2298699"/>
            <a:ext cx="14290040" cy="67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8013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/>
        </p:nvSpPr>
        <p:spPr>
          <a:xfrm>
            <a:off x="411935" y="367303"/>
            <a:ext cx="104199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E5769-2510-E6E2-A6C0-D78A89132A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0" t="10981" r="135" b="6966"/>
          <a:stretch/>
        </p:blipFill>
        <p:spPr>
          <a:xfrm>
            <a:off x="1253067" y="2271879"/>
            <a:ext cx="15781867" cy="7292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4231CB-F9F9-043C-9618-BCE6F264268B}"/>
              </a:ext>
            </a:extLst>
          </p:cNvPr>
          <p:cNvSpPr txBox="1"/>
          <p:nvPr/>
        </p:nvSpPr>
        <p:spPr>
          <a:xfrm>
            <a:off x="411935" y="1360293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Top 10 Performers (Avg KPI)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/>
        </p:nvSpPr>
        <p:spPr>
          <a:xfrm>
            <a:off x="411935" y="367303"/>
            <a:ext cx="104199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 flipH="1">
            <a:off x="411935" y="1487606"/>
            <a:ext cx="751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10 Performers (Avg KPI)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EFB14-F7F0-C080-DE5E-690E0D3AEC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00" t="11647" r="-266" b="7041"/>
          <a:stretch/>
        </p:blipFill>
        <p:spPr>
          <a:xfrm>
            <a:off x="1395042" y="2440255"/>
            <a:ext cx="15497917" cy="70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6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/>
        </p:nvSpPr>
        <p:spPr>
          <a:xfrm>
            <a:off x="411935" y="367303"/>
            <a:ext cx="104199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 flipH="1">
            <a:off x="411934" y="1376359"/>
            <a:ext cx="13280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Trends (by selected employee)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BED3A-D646-4A2D-60AE-14B985704C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180" t="10594" b="7034"/>
          <a:stretch/>
        </p:blipFill>
        <p:spPr>
          <a:xfrm>
            <a:off x="1530350" y="2323859"/>
            <a:ext cx="15227300" cy="69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0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958" t="-6498" r="-6918" b="-99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5"/>
          <p:cNvSpPr/>
          <p:nvPr/>
        </p:nvSpPr>
        <p:spPr>
          <a:xfrm rot="2852014">
            <a:off x="1451499" y="-1592010"/>
            <a:ext cx="2191686" cy="4896323"/>
          </a:xfrm>
          <a:custGeom>
            <a:avLst/>
            <a:gdLst/>
            <a:ahLst/>
            <a:cxnLst/>
            <a:rect l="l" t="t" r="r" b="b"/>
            <a:pathLst>
              <a:path w="2192200" h="4897471" extrusionOk="0">
                <a:moveTo>
                  <a:pt x="0" y="0"/>
                </a:moveTo>
                <a:lnTo>
                  <a:pt x="2192200" y="0"/>
                </a:lnTo>
                <a:lnTo>
                  <a:pt x="2192200" y="4897471"/>
                </a:lnTo>
                <a:lnTo>
                  <a:pt x="0" y="48974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35359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5"/>
          <p:cNvSpPr/>
          <p:nvPr/>
        </p:nvSpPr>
        <p:spPr>
          <a:xfrm rot="-8100000">
            <a:off x="14472309" y="6806808"/>
            <a:ext cx="2193419" cy="4900194"/>
          </a:xfrm>
          <a:custGeom>
            <a:avLst/>
            <a:gdLst/>
            <a:ahLst/>
            <a:cxnLst/>
            <a:rect l="l" t="t" r="r" b="b"/>
            <a:pathLst>
              <a:path w="2192200" h="4897471" extrusionOk="0">
                <a:moveTo>
                  <a:pt x="0" y="0"/>
                </a:moveTo>
                <a:lnTo>
                  <a:pt x="2192200" y="0"/>
                </a:lnTo>
                <a:lnTo>
                  <a:pt x="2192200" y="4897472"/>
                </a:lnTo>
                <a:lnTo>
                  <a:pt x="0" y="48974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35359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5"/>
          <p:cNvSpPr txBox="1"/>
          <p:nvPr/>
        </p:nvSpPr>
        <p:spPr>
          <a:xfrm>
            <a:off x="3843119" y="4374006"/>
            <a:ext cx="10601700" cy="1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99"/>
              <a:buFont typeface="Arial"/>
              <a:buNone/>
            </a:pPr>
            <a:r>
              <a:rPr lang="en-US" sz="9999" b="1" i="0" u="none" strike="noStrike" cap="none">
                <a:solidFill>
                  <a:srgbClr val="5F56D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 You!!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75"/>
          <p:cNvSpPr/>
          <p:nvPr/>
        </p:nvSpPr>
        <p:spPr>
          <a:xfrm rot="8100000">
            <a:off x="14470384" y="-1549171"/>
            <a:ext cx="2193419" cy="4900194"/>
          </a:xfrm>
          <a:custGeom>
            <a:avLst/>
            <a:gdLst/>
            <a:ahLst/>
            <a:cxnLst/>
            <a:rect l="l" t="t" r="r" b="b"/>
            <a:pathLst>
              <a:path w="2192200" h="4897471" extrusionOk="0">
                <a:moveTo>
                  <a:pt x="0" y="0"/>
                </a:moveTo>
                <a:lnTo>
                  <a:pt x="2192200" y="0"/>
                </a:lnTo>
                <a:lnTo>
                  <a:pt x="2192200" y="4897472"/>
                </a:lnTo>
                <a:lnTo>
                  <a:pt x="0" y="48974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35359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5"/>
          <p:cNvSpPr/>
          <p:nvPr/>
        </p:nvSpPr>
        <p:spPr>
          <a:xfrm rot="-2803405">
            <a:off x="1740710" y="7073165"/>
            <a:ext cx="2190535" cy="4893751"/>
          </a:xfrm>
          <a:custGeom>
            <a:avLst/>
            <a:gdLst/>
            <a:ahLst/>
            <a:cxnLst/>
            <a:rect l="l" t="t" r="r" b="b"/>
            <a:pathLst>
              <a:path w="2192200" h="4897471" extrusionOk="0">
                <a:moveTo>
                  <a:pt x="0" y="0"/>
                </a:moveTo>
                <a:lnTo>
                  <a:pt x="2192200" y="0"/>
                </a:lnTo>
                <a:lnTo>
                  <a:pt x="2192200" y="4897471"/>
                </a:lnTo>
                <a:lnTo>
                  <a:pt x="0" y="48974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35359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BE93A1-4A79-86BF-F674-B225401F4A00}"/>
              </a:ext>
            </a:extLst>
          </p:cNvPr>
          <p:cNvSpPr/>
          <p:nvPr/>
        </p:nvSpPr>
        <p:spPr>
          <a:xfrm>
            <a:off x="725489" y="2477685"/>
            <a:ext cx="17049135" cy="58303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7" name="Google Shape;157;g32e3bd743fe_0_389"/>
          <p:cNvSpPr txBox="1"/>
          <p:nvPr/>
        </p:nvSpPr>
        <p:spPr>
          <a:xfrm>
            <a:off x="9250057" y="1978875"/>
            <a:ext cx="7557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2e3bd743fe_0_389"/>
          <p:cNvSpPr txBox="1"/>
          <p:nvPr/>
        </p:nvSpPr>
        <p:spPr>
          <a:xfrm>
            <a:off x="1399411" y="2731042"/>
            <a:ext cx="1616310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</a:pPr>
            <a:r>
              <a:rPr lang="en-US" sz="4000" b="1" dirty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OUR AIM</a:t>
            </a:r>
            <a:r>
              <a:rPr lang="en-US" sz="4000" dirty="0">
                <a:solidFill>
                  <a:srgbClr val="22222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:</a:t>
            </a:r>
            <a:endParaRPr lang="en-US" sz="4000" b="0" i="0" u="none" strike="noStrike" cap="none" dirty="0">
              <a:solidFill>
                <a:srgbClr val="222222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algn="just">
              <a:buSzPts val="4400"/>
            </a:pPr>
            <a:r>
              <a:rPr lang="en-US" sz="4400" dirty="0">
                <a:latin typeface="Times New Roman" panose="02020603050405020304" pitchFamily="18" charset="0"/>
                <a:ea typeface="Open Sans"/>
                <a:cs typeface="Open Sans"/>
                <a:sym typeface="Open Sans"/>
              </a:rPr>
              <a:t>To develop an interactive and data-driven dashboard that enables HR and managers to monitor, analyze, and enhance employee performance through real-time visualization of key performance indicators.		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Open Sans"/>
                <a:sym typeface="Open Sans"/>
              </a:rPr>
              <a:t>       </a:t>
            </a:r>
            <a:endParaRPr sz="4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g32e3bd743fe_0_389"/>
          <p:cNvSpPr txBox="1"/>
          <p:nvPr/>
        </p:nvSpPr>
        <p:spPr>
          <a:xfrm>
            <a:off x="181803" y="310845"/>
            <a:ext cx="104199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PROJECT OBJECTIVES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e23b1f1bf_0_200"/>
          <p:cNvSpPr txBox="1"/>
          <p:nvPr/>
        </p:nvSpPr>
        <p:spPr>
          <a:xfrm>
            <a:off x="278381" y="257112"/>
            <a:ext cx="104199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PROJECTED PLAN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10393" y="4928806"/>
            <a:ext cx="3234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To systematically plan, develop, and deploy the Employee Performance Dashboard through phased monthly milestones.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510393" y="1638514"/>
            <a:ext cx="3911482" cy="303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5400" b="1" dirty="0">
                <a:latin typeface="Arial Black" panose="020B0A04020102020204" pitchFamily="34" charset="0"/>
              </a:rPr>
              <a:t>Weekly</a:t>
            </a:r>
          </a:p>
          <a:p>
            <a:r>
              <a:rPr lang="en-IN" sz="5400" b="1" dirty="0">
                <a:latin typeface="Arial Black" panose="020B0A04020102020204" pitchFamily="34" charset="0"/>
              </a:rPr>
              <a:t>Gantt</a:t>
            </a:r>
          </a:p>
          <a:p>
            <a:r>
              <a:rPr lang="en-IN" sz="5400" b="1" dirty="0">
                <a:latin typeface="Arial Black" panose="020B0A04020102020204" pitchFamily="34" charset="0"/>
              </a:rPr>
              <a:t>Chart</a:t>
            </a:r>
            <a:endParaRPr lang="en-IN" sz="54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3ADF5-E7B6-FFAB-A26B-ECD887EE1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333" y="2498662"/>
            <a:ext cx="12755892" cy="63779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/>
          <p:nvPr/>
        </p:nvSpPr>
        <p:spPr>
          <a:xfrm>
            <a:off x="278381" y="257112"/>
            <a:ext cx="104199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PROJECTED PLAN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AA4E0F-A23C-7CC6-3C8B-FD0A6E4CE4B6}"/>
              </a:ext>
            </a:extLst>
          </p:cNvPr>
          <p:cNvSpPr/>
          <p:nvPr/>
        </p:nvSpPr>
        <p:spPr>
          <a:xfrm>
            <a:off x="274359" y="1578077"/>
            <a:ext cx="3818914" cy="790120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600" b="1" dirty="0">
                <a:solidFill>
                  <a:srgbClr val="00B050"/>
                </a:solidFill>
              </a:rPr>
              <a:t>Define Project Scope: </a:t>
            </a:r>
            <a:r>
              <a:rPr lang="en-US" sz="1600" dirty="0">
                <a:solidFill>
                  <a:schemeClr val="tx1"/>
                </a:solidFill>
              </a:rPr>
              <a:t>Develop a data-driven dashboard to visualize employee performance metrics like KPI scores, attendance, and appraisal ratings.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Identify Stakeholders</a:t>
            </a:r>
            <a:r>
              <a:rPr lang="en-US" sz="1600" dirty="0"/>
              <a:t>:  Understand HR managers’ and team leaders’ expectations in analyzing employee performance and making data-driven decisions.</a:t>
            </a:r>
          </a:p>
          <a:p>
            <a:endParaRPr lang="en-US" sz="1600" b="1" dirty="0"/>
          </a:p>
          <a:p>
            <a:r>
              <a:rPr lang="en-US" sz="1600" b="1" dirty="0">
                <a:solidFill>
                  <a:srgbClr val="00B050"/>
                </a:solidFill>
              </a:rPr>
              <a:t>Requirement Gathering</a:t>
            </a:r>
            <a:r>
              <a:rPr lang="en-US" sz="1600" b="1" dirty="0"/>
              <a:t>:  </a:t>
            </a:r>
            <a:r>
              <a:rPr lang="en-US" sz="1600" dirty="0"/>
              <a:t>List required performance indicators, departments, data filters, chart types, and expected outputs.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00B050"/>
                </a:solidFill>
              </a:rPr>
              <a:t>Tech Stack Finalization</a:t>
            </a:r>
            <a:r>
              <a:rPr lang="en-US" sz="1600" b="1" dirty="0"/>
              <a:t>:  </a:t>
            </a:r>
            <a:r>
              <a:rPr lang="en-US" sz="1600" dirty="0"/>
              <a:t>Decide on Python (Data Analysis), MySQL (Database), Pandas/NumPy (Data Processing), </a:t>
            </a:r>
            <a:r>
              <a:rPr lang="en-US" sz="1600" dirty="0" err="1"/>
              <a:t>Streamlit</a:t>
            </a:r>
            <a:r>
              <a:rPr lang="en-US" sz="1600" dirty="0"/>
              <a:t> or Dash (Dashboard).Design database schema: tables for employees, KPIs, attendance, and appraisals.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392A4-D8EF-09F5-AEEF-754276302435}"/>
              </a:ext>
            </a:extLst>
          </p:cNvPr>
          <p:cNvSpPr/>
          <p:nvPr/>
        </p:nvSpPr>
        <p:spPr>
          <a:xfrm>
            <a:off x="4985618" y="1578076"/>
            <a:ext cx="3834580" cy="7787149"/>
          </a:xfrm>
          <a:prstGeom prst="rect">
            <a:avLst/>
          </a:prstGeom>
          <a:ln>
            <a:solidFill>
              <a:srgbClr val="FF33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4C83D-E980-8148-93E9-25ACEE3A5C9D}"/>
              </a:ext>
            </a:extLst>
          </p:cNvPr>
          <p:cNvSpPr/>
          <p:nvPr/>
        </p:nvSpPr>
        <p:spPr>
          <a:xfrm>
            <a:off x="14485925" y="1578075"/>
            <a:ext cx="3479101" cy="7787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DE447-D337-7635-80D0-04A8C585AAB6}"/>
              </a:ext>
            </a:extLst>
          </p:cNvPr>
          <p:cNvSpPr txBox="1"/>
          <p:nvPr/>
        </p:nvSpPr>
        <p:spPr>
          <a:xfrm>
            <a:off x="604682" y="2618452"/>
            <a:ext cx="311783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&amp; Requirement Analysis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F30DA-93D2-8270-CF0C-059217C4320C}"/>
              </a:ext>
            </a:extLst>
          </p:cNvPr>
          <p:cNvSpPr txBox="1"/>
          <p:nvPr/>
        </p:nvSpPr>
        <p:spPr>
          <a:xfrm>
            <a:off x="420926" y="1797211"/>
            <a:ext cx="3672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B4302F-2797-BCE4-A75F-C41E83F136E6}"/>
              </a:ext>
            </a:extLst>
          </p:cNvPr>
          <p:cNvSpPr txBox="1"/>
          <p:nvPr/>
        </p:nvSpPr>
        <p:spPr>
          <a:xfrm>
            <a:off x="4985617" y="1762947"/>
            <a:ext cx="3834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741C8-A3AD-692A-B585-E5F0681FFCB0}"/>
              </a:ext>
            </a:extLst>
          </p:cNvPr>
          <p:cNvSpPr txBox="1"/>
          <p:nvPr/>
        </p:nvSpPr>
        <p:spPr>
          <a:xfrm>
            <a:off x="13932311" y="1718271"/>
            <a:ext cx="3751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4BD9A-4652-6BAF-ECF2-EA17103415DD}"/>
              </a:ext>
            </a:extLst>
          </p:cNvPr>
          <p:cNvSpPr txBox="1"/>
          <p:nvPr/>
        </p:nvSpPr>
        <p:spPr>
          <a:xfrm>
            <a:off x="5033504" y="2610465"/>
            <a:ext cx="3786693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&amp; Development</a:t>
            </a:r>
            <a:endParaRPr lang="en-IN" sz="1800" b="1" dirty="0"/>
          </a:p>
          <a:p>
            <a:pPr>
              <a:buNone/>
            </a:pPr>
            <a:endParaRPr lang="en-IN" sz="1800" b="1" dirty="0"/>
          </a:p>
          <a:p>
            <a:pPr>
              <a:buNone/>
            </a:pPr>
            <a:r>
              <a:rPr lang="en-IN" sz="1600" b="1" dirty="0">
                <a:solidFill>
                  <a:srgbClr val="FF33CC"/>
                </a:solidFill>
              </a:rPr>
              <a:t>Database Design &amp; Connection: </a:t>
            </a:r>
            <a:r>
              <a:rPr lang="en-US" sz="1600" dirty="0"/>
              <a:t>Create MySQL tables and connect to Python using </a:t>
            </a:r>
            <a:r>
              <a:rPr lang="en-US" sz="1600" dirty="0" err="1"/>
              <a:t>mysql.connector</a:t>
            </a:r>
            <a:r>
              <a:rPr lang="en-US" sz="1600" dirty="0"/>
              <a:t> or </a:t>
            </a:r>
            <a:r>
              <a:rPr lang="en-US" sz="1600" dirty="0" err="1"/>
              <a:t>SQLAlchemy</a:t>
            </a:r>
            <a:r>
              <a:rPr lang="en-US" sz="1600" dirty="0"/>
              <a:t>.</a:t>
            </a:r>
            <a:endParaRPr lang="en-IN" sz="1600" dirty="0"/>
          </a:p>
          <a:p>
            <a:pPr>
              <a:buNone/>
            </a:pPr>
            <a:endParaRPr lang="en-IN" sz="1600" b="1" dirty="0"/>
          </a:p>
          <a:p>
            <a:pPr>
              <a:buNone/>
            </a:pPr>
            <a:r>
              <a:rPr lang="en-IN" sz="1600" b="1" dirty="0">
                <a:solidFill>
                  <a:srgbClr val="FF33CC"/>
                </a:solidFill>
              </a:rPr>
              <a:t>Dummy Data Generation: </a:t>
            </a:r>
            <a:r>
              <a:rPr lang="en-US" sz="1600" dirty="0"/>
              <a:t>Generate a realistic dummy dataset covering departments, KPI scores, attendance records, and appraisal scores.</a:t>
            </a:r>
          </a:p>
          <a:p>
            <a:pPr>
              <a:buNone/>
            </a:pPr>
            <a:endParaRPr lang="en-IN" sz="1600" b="1" dirty="0"/>
          </a:p>
          <a:p>
            <a:pPr>
              <a:buNone/>
            </a:pPr>
            <a:r>
              <a:rPr lang="en-IN" sz="1600" b="1" dirty="0">
                <a:solidFill>
                  <a:srgbClr val="FF33CC"/>
                </a:solidFill>
              </a:rPr>
              <a:t>Data Preprocessing:</a:t>
            </a:r>
            <a:r>
              <a:rPr lang="en-IN" sz="1600" b="1" dirty="0"/>
              <a:t> </a:t>
            </a:r>
            <a:r>
              <a:rPr lang="en-US" sz="1600" dirty="0"/>
              <a:t>Clean, filter, and structure data using Pandas. Handle missing values and prepare grouped statistics.</a:t>
            </a:r>
          </a:p>
          <a:p>
            <a:pPr>
              <a:buNone/>
            </a:pPr>
            <a:endParaRPr lang="en-IN" sz="1600" b="1" dirty="0"/>
          </a:p>
          <a:p>
            <a:pPr>
              <a:buNone/>
            </a:pPr>
            <a:r>
              <a:rPr lang="en-IN" sz="1600" b="1" dirty="0">
                <a:solidFill>
                  <a:srgbClr val="FF33CC"/>
                </a:solidFill>
              </a:rPr>
              <a:t>Dashboard Design:</a:t>
            </a:r>
            <a:r>
              <a:rPr lang="en-IN" sz="1600" b="1" dirty="0"/>
              <a:t> </a:t>
            </a:r>
            <a:r>
              <a:rPr lang="en-US" sz="1600" dirty="0"/>
              <a:t>Plan layout (filters, charts, summary section). Choose static (Matplotlib/Seaborn) and interactive (</a:t>
            </a:r>
            <a:r>
              <a:rPr lang="en-US" sz="1600" dirty="0" err="1"/>
              <a:t>Plotly</a:t>
            </a:r>
            <a:r>
              <a:rPr lang="en-US" sz="1600" dirty="0"/>
              <a:t>/Altair) chart types.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3B0571-5311-5176-6B04-DADA19BAFA9A}"/>
              </a:ext>
            </a:extLst>
          </p:cNvPr>
          <p:cNvSpPr txBox="1"/>
          <p:nvPr/>
        </p:nvSpPr>
        <p:spPr>
          <a:xfrm>
            <a:off x="14500712" y="2717248"/>
            <a:ext cx="347910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&amp; Presentation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/>
          </a:p>
          <a:p>
            <a:pPr>
              <a:buNone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UI Enhancements</a:t>
            </a:r>
            <a:r>
              <a:rPr lang="en-US" sz="1600" b="1" dirty="0"/>
              <a:t>: </a:t>
            </a:r>
            <a:r>
              <a:rPr lang="en-US" sz="1600" dirty="0"/>
              <a:t>Improve layout with styling (</a:t>
            </a:r>
            <a:r>
              <a:rPr lang="en-US" sz="1600" dirty="0" err="1"/>
              <a:t>Streamlit</a:t>
            </a:r>
            <a:r>
              <a:rPr lang="en-US" sz="1600" dirty="0"/>
              <a:t> themes or CSS in Dash), use clear fonts, and align charts and filters neatly.</a:t>
            </a:r>
            <a:endParaRPr lang="en-US" sz="1600" b="1" dirty="0"/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Final Compilation: </a:t>
            </a:r>
            <a:r>
              <a:rPr lang="en-US" sz="1600" dirty="0"/>
              <a:t>Ensure all features are working, comments are added to code, and project folder is structured for submission.</a:t>
            </a: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Video Output &amp; Demo: </a:t>
            </a:r>
            <a:r>
              <a:rPr lang="en-US" sz="1600" dirty="0"/>
              <a:t>Record a walkthrough video of the dashboard showing filter use, charts, and insights.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Project Presentation</a:t>
            </a:r>
            <a:r>
              <a:rPr lang="en-US" sz="1600" b="1" dirty="0"/>
              <a:t>: </a:t>
            </a:r>
            <a:r>
              <a:rPr lang="en-US" sz="1600" dirty="0"/>
              <a:t>Prepare a PPT and present the project flow, tech stack, dashboard output, and use case to the team leader.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8258A21-0CAC-3845-9340-363CD6FB5F1E}"/>
              </a:ext>
            </a:extLst>
          </p:cNvPr>
          <p:cNvSpPr/>
          <p:nvPr/>
        </p:nvSpPr>
        <p:spPr>
          <a:xfrm>
            <a:off x="4141158" y="4784548"/>
            <a:ext cx="860675" cy="5543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54679EF-ABC2-4872-6AC5-853445ED73AE}"/>
              </a:ext>
            </a:extLst>
          </p:cNvPr>
          <p:cNvSpPr/>
          <p:nvPr/>
        </p:nvSpPr>
        <p:spPr>
          <a:xfrm>
            <a:off x="11974463" y="4866968"/>
            <a:ext cx="907024" cy="707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E392A4-D8EF-09F5-AEEF-754276302435}"/>
              </a:ext>
            </a:extLst>
          </p:cNvPr>
          <p:cNvSpPr/>
          <p:nvPr/>
        </p:nvSpPr>
        <p:spPr>
          <a:xfrm>
            <a:off x="9759001" y="1578075"/>
            <a:ext cx="3954763" cy="778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0" b="1" dirty="0"/>
          </a:p>
          <a:p>
            <a:r>
              <a:rPr lang="en-IN" sz="1600" b="1" dirty="0">
                <a:solidFill>
                  <a:schemeClr val="accent1"/>
                </a:solidFill>
              </a:rPr>
              <a:t>Dashboard Integration:</a:t>
            </a:r>
            <a:r>
              <a:rPr lang="en-IN" sz="1600" dirty="0"/>
              <a:t>  </a:t>
            </a:r>
            <a:r>
              <a:rPr lang="en-US" sz="1600" dirty="0"/>
              <a:t>Embed processed data and charts into the dashboard interface using </a:t>
            </a:r>
            <a:r>
              <a:rPr lang="en-US" sz="1600" dirty="0" err="1"/>
              <a:t>Streamlit</a:t>
            </a:r>
            <a:r>
              <a:rPr lang="en-US" sz="1600" dirty="0"/>
              <a:t> or Dash.</a:t>
            </a:r>
            <a:endParaRPr lang="en-IN" sz="1600" dirty="0"/>
          </a:p>
          <a:p>
            <a:pPr algn="ctr"/>
            <a:endParaRPr lang="en-IN" sz="1600" dirty="0"/>
          </a:p>
          <a:p>
            <a:r>
              <a:rPr lang="en-IN" sz="1600" b="1" dirty="0">
                <a:solidFill>
                  <a:schemeClr val="accent1"/>
                </a:solidFill>
              </a:rPr>
              <a:t>Interactivity Testing: </a:t>
            </a:r>
            <a:r>
              <a:rPr lang="en-US" sz="1600" dirty="0"/>
              <a:t>Test filters (by department, year, performance level), refresh buttons, dropdowns, and summary views.</a:t>
            </a:r>
            <a:endParaRPr lang="en-IN" sz="1600" dirty="0"/>
          </a:p>
          <a:p>
            <a:r>
              <a:rPr lang="en-IN" sz="1600" b="1" dirty="0">
                <a:solidFill>
                  <a:schemeClr val="accent1"/>
                </a:solidFill>
              </a:rPr>
              <a:t>Functionality Check:</a:t>
            </a:r>
            <a:r>
              <a:rPr lang="en-IN" sz="1600" b="1" dirty="0"/>
              <a:t> </a:t>
            </a:r>
            <a:r>
              <a:rPr lang="en-IN" sz="1600" dirty="0"/>
              <a:t>Ensure database connection, chat loading and UI components work properly.</a:t>
            </a:r>
          </a:p>
          <a:p>
            <a:pPr algn="ctr"/>
            <a:endParaRPr lang="en-IN" sz="1600" b="1" dirty="0"/>
          </a:p>
          <a:p>
            <a:r>
              <a:rPr lang="en-IN" sz="1600" b="1" dirty="0">
                <a:solidFill>
                  <a:schemeClr val="accent1"/>
                </a:solidFill>
              </a:rPr>
              <a:t>Debugging &amp; Fixes: </a:t>
            </a:r>
            <a:r>
              <a:rPr lang="en-US" sz="1600" dirty="0"/>
              <a:t>Fix issues related to chart scaling, missing data handling, or layout responsiveness.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175ED-1ACE-DBDC-6150-BF3E3EE61627}"/>
              </a:ext>
            </a:extLst>
          </p:cNvPr>
          <p:cNvSpPr txBox="1"/>
          <p:nvPr/>
        </p:nvSpPr>
        <p:spPr>
          <a:xfrm>
            <a:off x="9712543" y="1797211"/>
            <a:ext cx="3751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F12B0-860C-2E8C-8434-257906BE5464}"/>
              </a:ext>
            </a:extLst>
          </p:cNvPr>
          <p:cNvSpPr txBox="1"/>
          <p:nvPr/>
        </p:nvSpPr>
        <p:spPr>
          <a:xfrm>
            <a:off x="10170467" y="2639982"/>
            <a:ext cx="3117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Integration &amp; Testing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468F672-5977-399B-2CB7-0822D3A71BB7}"/>
              </a:ext>
            </a:extLst>
          </p:cNvPr>
          <p:cNvSpPr/>
          <p:nvPr/>
        </p:nvSpPr>
        <p:spPr>
          <a:xfrm>
            <a:off x="8851868" y="4784548"/>
            <a:ext cx="907132" cy="554368"/>
          </a:xfrm>
          <a:prstGeom prst="rightArrow">
            <a:avLst/>
          </a:prstGeom>
          <a:solidFill>
            <a:srgbClr val="FF33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FD6A009-A5E7-CECB-6CF2-A8806F1A2521}"/>
              </a:ext>
            </a:extLst>
          </p:cNvPr>
          <p:cNvSpPr/>
          <p:nvPr/>
        </p:nvSpPr>
        <p:spPr>
          <a:xfrm>
            <a:off x="13728551" y="4837700"/>
            <a:ext cx="757370" cy="554368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>
          <a:extLst>
            <a:ext uri="{FF2B5EF4-FFF2-40B4-BE49-F238E27FC236}">
              <a16:creationId xmlns:a16="http://schemas.microsoft.com/office/drawing/2014/main" id="{FFB4D6AB-4EFC-0FA6-B1EE-05F7E6393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74;p3">
            <a:extLst>
              <a:ext uri="{FF2B5EF4-FFF2-40B4-BE49-F238E27FC236}">
                <a16:creationId xmlns:a16="http://schemas.microsoft.com/office/drawing/2014/main" id="{7ABDAD52-B6C4-2440-9EC8-1E9584D50119}"/>
              </a:ext>
            </a:extLst>
          </p:cNvPr>
          <p:cNvSpPr txBox="1"/>
          <p:nvPr/>
        </p:nvSpPr>
        <p:spPr>
          <a:xfrm>
            <a:off x="223286" y="330573"/>
            <a:ext cx="104199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ARCHITECTURE DIAGRAM</a:t>
            </a:r>
            <a:endParaRPr dirty="0"/>
          </a:p>
        </p:txBody>
      </p:sp>
      <p:sp>
        <p:nvSpPr>
          <p:cNvPr id="125" name="Shape 2715">
            <a:extLst>
              <a:ext uri="{FF2B5EF4-FFF2-40B4-BE49-F238E27FC236}">
                <a16:creationId xmlns:a16="http://schemas.microsoft.com/office/drawing/2014/main" id="{01AF1E1B-B5B8-1199-25C4-9E85C3FEB21C}"/>
              </a:ext>
            </a:extLst>
          </p:cNvPr>
          <p:cNvSpPr/>
          <p:nvPr/>
        </p:nvSpPr>
        <p:spPr>
          <a:xfrm rot="5400000">
            <a:off x="4465824" y="-2810545"/>
            <a:ext cx="707887" cy="8995306"/>
          </a:xfrm>
          <a:prstGeom prst="roundRect">
            <a:avLst>
              <a:gd name="adj" fmla="val 827"/>
            </a:avLst>
          </a:prstGeom>
          <a:solidFill>
            <a:srgbClr val="FFFFCC"/>
          </a:solidFill>
          <a:ln w="28575">
            <a:solidFill>
              <a:srgbClr val="FFFF00"/>
            </a:solidFill>
          </a:ln>
        </p:spPr>
        <p:txBody>
          <a:bodyPr lIns="182850" tIns="182850" rIns="182850" bIns="182850" anchor="ctr" anchorCtr="0">
            <a:no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1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1" name="TextBox 2700">
            <a:extLst>
              <a:ext uri="{FF2B5EF4-FFF2-40B4-BE49-F238E27FC236}">
                <a16:creationId xmlns:a16="http://schemas.microsoft.com/office/drawing/2014/main" id="{D5BFDEC3-35F4-CAB1-4A20-8A3729354CC2}"/>
              </a:ext>
            </a:extLst>
          </p:cNvPr>
          <p:cNvSpPr txBox="1"/>
          <p:nvPr/>
        </p:nvSpPr>
        <p:spPr>
          <a:xfrm flipH="1">
            <a:off x="322115" y="1348925"/>
            <a:ext cx="11297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F46EA-5306-A893-6E43-5906B40F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807" y="2370294"/>
            <a:ext cx="12330386" cy="693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5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3C9A2D2F-5D7C-75EA-5A1E-2F8FFF1A8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029F214-65D2-388C-AE82-98978F5AE0B6}"/>
              </a:ext>
            </a:extLst>
          </p:cNvPr>
          <p:cNvSpPr/>
          <p:nvPr/>
        </p:nvSpPr>
        <p:spPr>
          <a:xfrm>
            <a:off x="261775" y="1282941"/>
            <a:ext cx="17930031" cy="818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9" name="Google Shape;179;p4">
            <a:extLst>
              <a:ext uri="{FF2B5EF4-FFF2-40B4-BE49-F238E27FC236}">
                <a16:creationId xmlns:a16="http://schemas.microsoft.com/office/drawing/2014/main" id="{1C29055A-5F7C-7F54-DCCF-38B1CAE29C66}"/>
              </a:ext>
            </a:extLst>
          </p:cNvPr>
          <p:cNvSpPr txBox="1"/>
          <p:nvPr/>
        </p:nvSpPr>
        <p:spPr>
          <a:xfrm>
            <a:off x="166240" y="289369"/>
            <a:ext cx="104199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WORKFLOW 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07898" y="1694366"/>
            <a:ext cx="373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en-US" sz="24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4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:</a:t>
            </a:r>
            <a:endParaRPr lang="en-IN" sz="2400" b="1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5F7042B-809E-1A11-7F1A-76D7B2F76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98" y="2156031"/>
            <a:ext cx="17437784" cy="717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Requirement Analysis: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HR needs to track employee performance through KPIs, attendance records, and appraisal ratings. Finalized functional and visual requirements for the dashboard.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Database Schema Design: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normalized MySQL tables for Employees, Departments,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KPI_Scores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Attendance, and Appraisals. Established foreign key relationships and sample dummy data.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Backend Setup &amp; Data Connection: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Connected Python with MySQL using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Fetched and updated employee performance data securely for analysis and visualization.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Data Preprocessing (Pandas/NumPy):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Cleaned and transformed data, handled missing values, and prepared performance summaries such as monthly trends, average scores, and department-level stats.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Dashboard Development (</a:t>
            </a:r>
            <a:r>
              <a:rPr kumimoji="0" lang="en-US" altLang="en-US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/Dash):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an interactive dashboard layout including filters (by department, year), search bars, and visualization areas using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Dash framework.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Chart &amp; Module Implementation:</a:t>
            </a:r>
            <a:b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visual modules using Matplotlib, Seaborn, and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KPI trends, attendance rates, appraisal distribution, and performance comparisons.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Testing &amp; Bug Fixing:</a:t>
            </a:r>
            <a:b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database connections, filter functionality, and chart rendering. Resolved layout, UI responsiveness, and data refresh issues.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Deployment &amp; Compilation:</a:t>
            </a:r>
            <a:b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Finalized the project with a video walkthrough. Prepared for local or cloud deployment and created a presentation for mentor/team leader review.</a:t>
            </a:r>
          </a:p>
        </p:txBody>
      </p:sp>
    </p:spTree>
    <p:extLst>
      <p:ext uri="{BB962C8B-B14F-4D97-AF65-F5344CB8AC3E}">
        <p14:creationId xmlns:p14="http://schemas.microsoft.com/office/powerpoint/2010/main" val="80346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/>
        </p:nvSpPr>
        <p:spPr>
          <a:xfrm>
            <a:off x="411935" y="367303"/>
            <a:ext cx="104199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 flipH="1">
            <a:off x="411935" y="1309100"/>
            <a:ext cx="14614706" cy="94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 – Employee Performance Summary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D0EA-FF42-AA81-16FA-0A11EB57BA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" t="10180" r="117" b="5891"/>
          <a:stretch/>
        </p:blipFill>
        <p:spPr>
          <a:xfrm>
            <a:off x="1333728" y="2064249"/>
            <a:ext cx="15620545" cy="74000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/>
        </p:nvSpPr>
        <p:spPr>
          <a:xfrm>
            <a:off x="411935" y="367303"/>
            <a:ext cx="104199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 flipH="1">
            <a:off x="411935" y="1350446"/>
            <a:ext cx="9113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Department-Wise Performance Distribution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7408A3-1800-4A67-4FDA-0031BCE4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76" t="10579" r="-228" b="7231"/>
          <a:stretch/>
        </p:blipFill>
        <p:spPr>
          <a:xfrm>
            <a:off x="1060423" y="1935220"/>
            <a:ext cx="16167154" cy="74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/>
        </p:nvSpPr>
        <p:spPr>
          <a:xfrm>
            <a:off x="411935" y="367303"/>
            <a:ext cx="104199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03853-F5D2-DEFE-F6C2-9EFAC047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75" t="9970" r="-877" b="5792"/>
          <a:stretch/>
        </p:blipFill>
        <p:spPr>
          <a:xfrm>
            <a:off x="1360467" y="2202180"/>
            <a:ext cx="15567067" cy="7292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348255-4D74-66A0-99B6-E4186AC21F7C}"/>
              </a:ext>
            </a:extLst>
          </p:cNvPr>
          <p:cNvSpPr txBox="1"/>
          <p:nvPr/>
        </p:nvSpPr>
        <p:spPr>
          <a:xfrm>
            <a:off x="411935" y="1406906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Appraisal Tracker – Past vs Current Ratings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</TotalTime>
  <Words>809</Words>
  <Application>Microsoft Office PowerPoint</Application>
  <PresentationFormat>Custom</PresentationFormat>
  <Paragraphs>100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Times New Roman</vt:lpstr>
      <vt:lpstr>Open Sans ExtraBold</vt:lpstr>
      <vt:lpstr>Arial Black</vt:lpstr>
      <vt:lpstr>Arial</vt:lpstr>
      <vt:lpstr>Lato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 ROI - SIVA</dc:creator>
  <cp:lastModifiedBy>Bhavan Kumar</cp:lastModifiedBy>
  <cp:revision>54</cp:revision>
  <dcterms:modified xsi:type="dcterms:W3CDTF">2025-08-03T17:31:47Z</dcterms:modified>
</cp:coreProperties>
</file>