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CABAD61-B4C4-4A25-A036-781AB06B6FEB}">
  <a:tblStyle styleId="{7CABAD61-B4C4-4A25-A036-781AB06B6FE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CEAF0"/>
          </a:solidFill>
        </a:fill>
      </a:tcStyle>
    </a:wholeTbl>
    <a:band1H>
      <a:tcTxStyle/>
      <a:tcStyle>
        <a:fill>
          <a:solidFill>
            <a:srgbClr val="D7D2DF"/>
          </a:solidFill>
        </a:fill>
      </a:tcStyle>
    </a:band1H>
    <a:band2H>
      <a:tcTxStyle/>
    </a:band2H>
    <a:band1V>
      <a:tcTxStyle/>
      <a:tcStyle>
        <a:fill>
          <a:solidFill>
            <a:srgbClr val="D7D2D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  <a:tblStyle styleId="{935D8B2C-5C87-4BB3-8A21-CE1AC190E7E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Lecture-2: Primitives of Programming Language and Number Representation in Computers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 of an Integer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 each digit as 4 bits.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word is of 16 bits. 12 bits are wasted.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 number directly using a word.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and efficient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 or biased representation.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2’s complement representation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1’s complement or sign magnitude representation.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representations for zero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 or Biased representation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a number represented using n bits.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 value is computed by subtracting 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(n-1)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value. Ex. If n=16 bits, subtract 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the decimal equivalent of the number.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 is -2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baseline="30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baseline="30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2’s Complement form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Positive number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Represented as it is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 Number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2’s complement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1’s complement and add 1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number of n bits, negative number’s decimal value when added with its positive equivalent yields 2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(n+1)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-1 it would be 2’s complement of positive 1, i.e., all ones.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2’s complement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Conversion to 2’s complement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working with 8 bits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is 00011100  = 28</a:t>
            </a:r>
            <a:r>
              <a:rPr b="0" baseline="-2500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inversion 11100011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adding 1, 11100100= -28</a:t>
            </a:r>
            <a:r>
              <a:rPr b="0" baseline="-2500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Conversion from 2’s complement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Number is 0xFFFFFFFF</a:t>
            </a:r>
            <a:r>
              <a:rPr b="0" baseline="-2500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1111 1111 1111 1111 1111 1111 1111 1111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Inversion is 0000 0000 0000 0000 0000 0000 0000 0000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adding 1, 0000 0000 0000 0000 0000 0000 0000 0001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0xFFFFFFFF is -1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with 2’s complement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69 with 12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 0000 0100 0101 = 69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 0000 0000 1100= 12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Subtract 12 from 69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Subtract 69 from 12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Inversion and adding 1 works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-69 is subtraction of 69 from 0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Similarly 01001011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subtract from 0 to get -75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discard higher order bit in this process that make this process equivalent to subtraction from 100000000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(9 bits). 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equivalent to subtraction from 00000000 and the adding 1.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Number Representation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real number can have multiple representations.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2.3 can be represented as 2.3 x 10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0.23 x 10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 components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Mantissa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 Point representation (Binary)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6.3125= (+1)×(1×2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+1×2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−1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+0×2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−2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+0×2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−3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+1×2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−4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+0×2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−5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+ 1×2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−6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)×2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baseline="3000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decimal, it should be nonzero number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real number can be represented as base-2 floating point form.</a:t>
            </a:r>
            <a:endParaRPr/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baseline="30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baseline="30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4800600"/>
            <a:ext cx="46482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IEEE Single Precision Floating Point Representation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bit for sign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 bit for mantissa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Represents 24 bits as first hidden bit is assumed as 1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bits for exponent.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4419600"/>
            <a:ext cx="44894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Precision Floating Point Representation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5" name="Google Shape;195;p31"/>
          <p:cNvGraphicFramePr/>
          <p:nvPr/>
        </p:nvGraphicFramePr>
        <p:xfrm>
          <a:off x="457200" y="2133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{7CABAD61-B4C4-4A25-A036-781AB06B6FEB}</a:tableStyleId>
              </a:tblPr>
              <a:tblGrid>
                <a:gridCol w="1219200"/>
                <a:gridCol w="1905000"/>
                <a:gridCol w="510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XXXXXXXX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XXXXXXXXXXXXXXXXXXXXXXX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Sign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 bit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Exponent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 bits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Mantissa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</a:t>
                      </a:r>
                      <a:r>
                        <a:rPr lang="en-US" sz="1800"/>
                        <a:t> bits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96" name="Google Shape;196;p31"/>
          <p:cNvGraphicFramePr/>
          <p:nvPr/>
        </p:nvGraphicFramePr>
        <p:xfrm>
          <a:off x="609600" y="44754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{7CABAD61-B4C4-4A25-A036-781AB06B6FEB}</a:tableStyleId>
              </a:tblPr>
              <a:tblGrid>
                <a:gridCol w="1219200"/>
                <a:gridCol w="1905000"/>
                <a:gridCol w="510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Sign</a:t>
                      </a:r>
                      <a:r>
                        <a:rPr lang="en-US" sz="1800"/>
                        <a:t> Bit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Exponent</a:t>
                      </a:r>
                      <a:r>
                        <a:rPr lang="en-US" sz="1800"/>
                        <a:t> Bits=  127+5=132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Mantissa</a:t>
                      </a:r>
                      <a:r>
                        <a:rPr lang="en-US" sz="1800"/>
                        <a:t> = Binary digit to the left is assumed as 1 and hence ignored.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10000100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01011101000000000000000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7" name="Google Shape;197;p31"/>
          <p:cNvSpPr txBox="1"/>
          <p:nvPr/>
        </p:nvSpPr>
        <p:spPr>
          <a:xfrm>
            <a:off x="533400" y="3429000"/>
            <a:ext cx="796083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101.001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 1*2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+ 0*2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+ 1*2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+ 0*2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+ 0*2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+ 1*2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1.01011101 * 2</a:t>
            </a:r>
            <a:r>
              <a:rPr baseline="30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Primitives: Numbers and Characters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Representation: Integer, Floating Point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Conversion form Floating Point to Decimal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b="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is 0xC0B40000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b="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Representation is</a:t>
            </a:r>
            <a:endParaRPr/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b="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-1.01101 * 2</a:t>
            </a:r>
            <a:r>
              <a:rPr b="0" baseline="3000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b="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=-(2</a:t>
            </a:r>
            <a:r>
              <a:rPr b="0" baseline="3000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+ 2</a:t>
            </a:r>
            <a:r>
              <a:rPr b="0" baseline="3000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r>
              <a:rPr b="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+ 2</a:t>
            </a:r>
            <a:r>
              <a:rPr b="0" baseline="3000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r>
              <a:rPr b="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+ 2</a:t>
            </a:r>
            <a:r>
              <a:rPr b="0" baseline="3000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-5</a:t>
            </a:r>
            <a:r>
              <a:rPr b="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)*2</a:t>
            </a:r>
            <a:r>
              <a:rPr b="0" baseline="3000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b="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=-(2</a:t>
            </a:r>
            <a:r>
              <a:rPr b="0" baseline="3000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+ 2</a:t>
            </a:r>
            <a:r>
              <a:rPr b="0" baseline="3000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+ 2</a:t>
            </a:r>
            <a:r>
              <a:rPr b="0" baseline="3000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b="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+ 2</a:t>
            </a:r>
            <a:r>
              <a:rPr b="0" baseline="3000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r>
              <a:rPr b="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b="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=-(4 + 1 + .5 + 0.125)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b="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=-5.625</a:t>
            </a:r>
            <a:endParaRPr b="0" i="0" sz="2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4" name="Google Shape;204;p32"/>
          <p:cNvGraphicFramePr/>
          <p:nvPr/>
        </p:nvGraphicFramePr>
        <p:xfrm>
          <a:off x="609600" y="2590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{7CABAD61-B4C4-4A25-A036-781AB06B6FEB}</a:tableStyleId>
              </a:tblPr>
              <a:tblGrid>
                <a:gridCol w="1219200"/>
                <a:gridCol w="1905000"/>
                <a:gridCol w="510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Sign</a:t>
                      </a:r>
                      <a:r>
                        <a:rPr lang="en-US" sz="1800"/>
                        <a:t> Bit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Exponent</a:t>
                      </a:r>
                      <a:r>
                        <a:rPr lang="en-US" sz="1800"/>
                        <a:t> Bits=  127+5=132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Mantissa</a:t>
                      </a:r>
                      <a:r>
                        <a:rPr lang="en-US" sz="1800"/>
                        <a:t> = Binary digit to the left is assumed as 1 and hence ignored.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10000001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01101000000000000000000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Conversion from Decimal to Floating Point Representation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is 329.390625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of 329 is 101001001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of 0.390625 is 0.011001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101001001.011001 = 1.01001001011001 * 2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sign is positive, so the sign field is 0.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exponent is 8. 8 + 127 = 135, so the exponent field is 10000111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1" name="Google Shape;211;p33"/>
          <p:cNvGraphicFramePr/>
          <p:nvPr/>
        </p:nvGraphicFramePr>
        <p:xfrm>
          <a:off x="533400" y="571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{7CABAD61-B4C4-4A25-A036-781AB06B6FEB}</a:tableStyleId>
              </a:tblPr>
              <a:tblGrid>
                <a:gridCol w="1219200"/>
                <a:gridCol w="1905000"/>
                <a:gridCol w="5105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Sign</a:t>
                      </a:r>
                      <a:r>
                        <a:rPr lang="en-US" sz="1800"/>
                        <a:t> Bit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Exponent</a:t>
                      </a:r>
                      <a:r>
                        <a:rPr lang="en-US" sz="1800"/>
                        <a:t> Bits=  127+5=132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Mantissa</a:t>
                      </a:r>
                      <a:r>
                        <a:rPr lang="en-US" sz="1800"/>
                        <a:t> = Binary digit to the left is assumed as 1 and hence ignored.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10000111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01001001011001000000000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 Numbers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7" name="Google Shape;217;p34"/>
          <p:cNvGraphicFramePr/>
          <p:nvPr/>
        </p:nvGraphicFramePr>
        <p:xfrm>
          <a:off x="914400" y="2057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{935D8B2C-5C87-4BB3-8A21-CE1AC190E7E4}</a:tableStyleId>
              </a:tblPr>
              <a:tblGrid>
                <a:gridCol w="1295400"/>
                <a:gridCol w="1524000"/>
                <a:gridCol w="1295400"/>
                <a:gridCol w="1524000"/>
                <a:gridCol w="1905000"/>
              </a:tblGrid>
              <a:tr h="3708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Single Precision</a:t>
                      </a:r>
                      <a:endParaRPr b="1" sz="1800"/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Double Precision</a:t>
                      </a:r>
                      <a:endParaRPr b="1" sz="1800"/>
                    </a:p>
                  </a:txBody>
                  <a:tcPr marT="45725" marB="45725" marR="91450" marL="91450"/>
                </a:tc>
                <a:tc hMerge="1"/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Object Represented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Exponent</a:t>
                      </a:r>
                      <a:endParaRPr/>
                    </a:p>
                  </a:txBody>
                  <a:tcPr marT="66675" marB="66675" marR="66675" marL="666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Mantissa</a:t>
                      </a:r>
                      <a:endParaRPr/>
                    </a:p>
                  </a:txBody>
                  <a:tcPr marT="66675" marB="66675" marR="66675" marL="666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Exponent</a:t>
                      </a:r>
                      <a:endParaRPr/>
                    </a:p>
                  </a:txBody>
                  <a:tcPr marT="66675" marB="66675" marR="66675" marL="666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Mantissa</a:t>
                      </a:r>
                      <a:endParaRPr b="1" sz="1800"/>
                    </a:p>
                  </a:txBody>
                  <a:tcPr marT="66675" marB="66675" marR="66675" marL="66675" anchor="ctr"/>
                </a:tc>
                <a:tc vMerge="1"/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66675" marB="66675" marR="66675" marL="666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66675" marB="66675" marR="66675" marL="666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66675" marB="66675" marR="66675" marL="666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66675" marB="66675" marR="66675" marL="666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zero</a:t>
                      </a:r>
                      <a:endParaRPr/>
                    </a:p>
                  </a:txBody>
                  <a:tcPr marT="66675" marB="66675" marR="66675" marL="6667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66675" marB="66675" marR="66675" marL="666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nonzero</a:t>
                      </a:r>
                      <a:endParaRPr/>
                    </a:p>
                  </a:txBody>
                  <a:tcPr marT="66675" marB="66675" marR="66675" marL="666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66675" marB="66675" marR="66675" marL="666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nonzero</a:t>
                      </a:r>
                      <a:endParaRPr/>
                    </a:p>
                  </a:txBody>
                  <a:tcPr marT="66675" marB="66675" marR="66675" marL="666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± denormalized number</a:t>
                      </a:r>
                      <a:endParaRPr/>
                    </a:p>
                  </a:txBody>
                  <a:tcPr marT="66675" marB="66675" marR="66675" marL="6667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1-254</a:t>
                      </a:r>
                      <a:endParaRPr/>
                    </a:p>
                  </a:txBody>
                  <a:tcPr marT="66675" marB="66675" marR="66675" marL="666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anything</a:t>
                      </a:r>
                      <a:endParaRPr/>
                    </a:p>
                  </a:txBody>
                  <a:tcPr marT="66675" marB="66675" marR="66675" marL="666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1-2046</a:t>
                      </a:r>
                      <a:endParaRPr/>
                    </a:p>
                  </a:txBody>
                  <a:tcPr marT="66675" marB="66675" marR="66675" marL="666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anything</a:t>
                      </a:r>
                      <a:endParaRPr/>
                    </a:p>
                  </a:txBody>
                  <a:tcPr marT="66675" marB="66675" marR="66675" marL="666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± normalized number</a:t>
                      </a:r>
                      <a:endParaRPr/>
                    </a:p>
                  </a:txBody>
                  <a:tcPr marT="66675" marB="66675" marR="66675" marL="6667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255</a:t>
                      </a:r>
                      <a:endParaRPr/>
                    </a:p>
                  </a:txBody>
                  <a:tcPr marT="66675" marB="66675" marR="66675" marL="666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66675" marB="66675" marR="66675" marL="666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2047</a:t>
                      </a:r>
                      <a:endParaRPr/>
                    </a:p>
                  </a:txBody>
                  <a:tcPr marT="66675" marB="66675" marR="66675" marL="666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66675" marB="66675" marR="66675" marL="666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± infinity</a:t>
                      </a:r>
                      <a:endParaRPr/>
                    </a:p>
                  </a:txBody>
                  <a:tcPr marT="66675" marB="66675" marR="66675" marL="6667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255</a:t>
                      </a:r>
                      <a:endParaRPr/>
                    </a:p>
                  </a:txBody>
                  <a:tcPr marT="66675" marB="66675" marR="66675" marL="666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nonzero</a:t>
                      </a:r>
                      <a:endParaRPr/>
                    </a:p>
                  </a:txBody>
                  <a:tcPr marT="66675" marB="66675" marR="66675" marL="666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2047</a:t>
                      </a:r>
                      <a:endParaRPr/>
                    </a:p>
                  </a:txBody>
                  <a:tcPr marT="66675" marB="66675" marR="66675" marL="666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nonzero</a:t>
                      </a:r>
                      <a:endParaRPr/>
                    </a:p>
                  </a:txBody>
                  <a:tcPr marT="66675" marB="66675" marR="66675" marL="666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NaN (Not a Number)</a:t>
                      </a:r>
                      <a:endParaRPr/>
                    </a:p>
                  </a:txBody>
                  <a:tcPr marT="66675" marB="66675" marR="66675" marL="666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b="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 in binary form (23 bits)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0.0001100110011001100110011001100110011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 value: 0.099999994039552246094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 only to 7 decimal places.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Rounding error= 0.000000006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 Error = 0.000000006/0.1 = 6 x 10</a:t>
            </a:r>
            <a:r>
              <a:rPr b="0" baseline="3000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-8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100000 is added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b="0" i="0" lang="en-US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11000011010100000.0001100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b="0" i="0" lang="en-US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 value= 100000.09375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b="0" i="0" lang="en-US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Error= 0.00625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b="0" i="0" lang="en-US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 error = 0.006/100000.1= 6 x 10</a:t>
            </a:r>
            <a:r>
              <a:rPr b="0" baseline="30000" i="0" lang="en-US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-8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b="1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Precision:</a:t>
            </a:r>
            <a:r>
              <a:rPr b="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largest number when if added does not change the quantity, i.e.  A number less than 2</a:t>
            </a:r>
            <a:r>
              <a:rPr b="0" baseline="3000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-23</a:t>
            </a:r>
            <a:r>
              <a:rPr b="0" i="0" lang="en-US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 on small numbers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size will be small 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 error will be large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 on one large and one small number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size will be large 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 error will be small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Language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way to communicate with a machine which has essentially no intelligence or understanding.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 the algorithm into a form that may be “understood” by a machine 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“form” is usually a program 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program uses only the primitives of the computing tool.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Primitives of Programming Language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Primitive expressions and data 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of combination of expressions and data 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of abstraction of both expressions and data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Primitive Expressions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simplest objects and operations in the computing model. These include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data elements: numbers, characters, truth values etc.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operations on the data elements: addition, subtraction, multiplication, division, Boolean operations, string operations etc.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naming mechanism for various quantities and expressions to be used without repeating definitions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of Combination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Means of combining simple expressions and objects to obtain statements for complex expressions and objects. 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sequence of statements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of abstraction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Means of naming and using groups of objects and expressions as a single unit.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functions, complex data objects, modules, classes etc.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Primitive Types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Numbers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32, 45, 109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2.3, 0.00001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