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01" r:id="rId2"/>
    <p:sldId id="305" r:id="rId3"/>
    <p:sldId id="302" r:id="rId4"/>
    <p:sldId id="272" r:id="rId5"/>
    <p:sldId id="274" r:id="rId6"/>
    <p:sldId id="300" r:id="rId7"/>
    <p:sldId id="283" r:id="rId8"/>
    <p:sldId id="303" r:id="rId9"/>
    <p:sldId id="30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92" d="100"/>
          <a:sy n="92" d="100"/>
        </p:scale>
        <p:origin x="-161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0339E5-EAA7-4194-9E84-B20CE1F81F19}" type="datetimeFigureOut">
              <a:rPr lang="en-US" smtClean="0"/>
              <a:pPr/>
              <a:t>8/3/2018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4868F6-55A9-480F-83CA-74EA8AE29D22}" type="slidenum">
              <a:rPr lang="en-US" smtClean="0"/>
              <a:pPr/>
              <a:t>‹#›</a:t>
            </a:fld>
            <a:endParaRPr lang="en-US"/>
          </a:p>
        </p:txBody>
      </p:sp>
    </p:spTree>
    <p:extLst>
      <p:ext uri="{BB962C8B-B14F-4D97-AF65-F5344CB8AC3E}">
        <p14:creationId xmlns:p14="http://schemas.microsoft.com/office/powerpoint/2010/main" val="2537748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182E96-53A7-41FD-AD8C-EDF4AE43A035}" type="datetimeFigureOut">
              <a:rPr lang="en-US" smtClean="0"/>
              <a:pPr/>
              <a:t>8/3/2018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1E52BD-C1EE-4357-AADB-971AB527E27D}" type="slidenum">
              <a:rPr lang="en-US" smtClean="0"/>
              <a:pPr/>
              <a:t>‹#›</a:t>
            </a:fld>
            <a:endParaRPr lang="en-US"/>
          </a:p>
        </p:txBody>
      </p:sp>
    </p:spTree>
    <p:extLst>
      <p:ext uri="{BB962C8B-B14F-4D97-AF65-F5344CB8AC3E}">
        <p14:creationId xmlns:p14="http://schemas.microsoft.com/office/powerpoint/2010/main" val="1141133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p:txBody>
          <a:bodyPr/>
          <a:lstStyle/>
          <a:p>
            <a:pPr>
              <a:defRPr/>
            </a:pPr>
            <a:fld id="{1A7EAD80-20F2-482A-BC76-19F2457A9931}" type="slidenum">
              <a:rPr lang="en-US" smtClean="0"/>
              <a:pPr>
                <a:defRPr/>
              </a:pPr>
              <a:t>4</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607" y="4344336"/>
            <a:ext cx="5028787" cy="4113553"/>
          </a:xfrm>
          <a:noFill/>
          <a:ln/>
        </p:spPr>
        <p:txBody>
          <a:bodyPr/>
          <a:lstStyle/>
          <a:p>
            <a:pPr eaLnBrk="1" hangingPunct="1"/>
            <a:r>
              <a:rPr lang="en-US" smtClean="0">
                <a:solidFill>
                  <a:schemeClr val="hlink"/>
                </a:solidFill>
              </a:rPr>
              <a:t>Communicate expectations for a course</a:t>
            </a:r>
          </a:p>
          <a:p>
            <a:pPr eaLnBrk="1" hangingPunct="1"/>
            <a:r>
              <a:rPr lang="en-US" smtClean="0">
                <a:solidFill>
                  <a:schemeClr val="hlink"/>
                </a:solidFill>
              </a:rPr>
              <a:t>Provide a context for what will be learned</a:t>
            </a:r>
            <a:endParaRPr lang="en-US" smtClean="0"/>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8A629032-2120-4857-A070-5A71C0C473E7}" type="slidenum">
              <a:rPr lang="en-US" smtClean="0"/>
              <a:pPr>
                <a:defRPr/>
              </a:pPr>
              <a:t>5</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607" y="4344336"/>
            <a:ext cx="5028787" cy="4113553"/>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D8A4F6E0-4E20-4C7D-82B1-738029D7A097}" type="slidenum">
              <a:rPr lang="en-US" smtClean="0"/>
              <a:pPr>
                <a:defRPr/>
              </a:pPr>
              <a:t>6</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607" y="4344336"/>
            <a:ext cx="5028787" cy="4113553"/>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en-US" smtClean="0"/>
          </a:p>
        </p:txBody>
      </p:sp>
      <p:sp>
        <p:nvSpPr>
          <p:cNvPr id="39940" name="Slide Number Placeholder 3"/>
          <p:cNvSpPr>
            <a:spLocks noGrp="1"/>
          </p:cNvSpPr>
          <p:nvPr>
            <p:ph type="sldNum" sz="quarter" idx="5"/>
          </p:nvPr>
        </p:nvSpPr>
        <p:spPr/>
        <p:txBody>
          <a:bodyPr/>
          <a:lstStyle/>
          <a:p>
            <a:pPr>
              <a:defRPr/>
            </a:pPr>
            <a:fld id="{10DBF257-D062-4D59-90A8-475AD1CD229A}" type="slidenum">
              <a:rPr lang="en-US" smtClean="0"/>
              <a:pPr>
                <a:defRPr/>
              </a:pPr>
              <a:t>7</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45B7E4-31A5-4F0D-ACA7-B64E32BB378F}" type="datetimeFigureOut">
              <a:rPr lang="en-US" smtClean="0"/>
              <a:pPr/>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val="219991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45B7E4-31A5-4F0D-ACA7-B64E32BB378F}" type="datetimeFigureOut">
              <a:rPr lang="en-US" smtClean="0"/>
              <a:pPr/>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val="45016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45B7E4-31A5-4F0D-ACA7-B64E32BB378F}" type="datetimeFigureOut">
              <a:rPr lang="en-US" smtClean="0"/>
              <a:pPr/>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val="4127677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45B7E4-31A5-4F0D-ACA7-B64E32BB378F}" type="datetimeFigureOut">
              <a:rPr lang="en-US" smtClean="0"/>
              <a:pPr/>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val="316465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45B7E4-31A5-4F0D-ACA7-B64E32BB378F}" type="datetimeFigureOut">
              <a:rPr lang="en-US" smtClean="0"/>
              <a:pPr/>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val="249357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45B7E4-31A5-4F0D-ACA7-B64E32BB378F}" type="datetimeFigureOut">
              <a:rPr lang="en-US" smtClean="0"/>
              <a:pPr/>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val="2411794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45B7E4-31A5-4F0D-ACA7-B64E32BB378F}" type="datetimeFigureOut">
              <a:rPr lang="en-US" smtClean="0"/>
              <a:pPr/>
              <a:t>8/3/2018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val="306796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45B7E4-31A5-4F0D-ACA7-B64E32BB378F}" type="datetimeFigureOut">
              <a:rPr lang="en-US" smtClean="0"/>
              <a:pPr/>
              <a:t>8/3/2018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val="414966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5B7E4-31A5-4F0D-ACA7-B64E32BB378F}" type="datetimeFigureOut">
              <a:rPr lang="en-US" smtClean="0"/>
              <a:pPr/>
              <a:t>8/3/2018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val="51110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45B7E4-31A5-4F0D-ACA7-B64E32BB378F}" type="datetimeFigureOut">
              <a:rPr lang="en-US" smtClean="0"/>
              <a:pPr/>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val="397794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45B7E4-31A5-4F0D-ACA7-B64E32BB378F}" type="datetimeFigureOut">
              <a:rPr lang="en-US" smtClean="0"/>
              <a:pPr/>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DC60FC-39BC-42CC-BDFF-C02733037917}" type="slidenum">
              <a:rPr lang="en-US" smtClean="0"/>
              <a:pPr/>
              <a:t>‹#›</a:t>
            </a:fld>
            <a:endParaRPr lang="en-US"/>
          </a:p>
        </p:txBody>
      </p:sp>
    </p:spTree>
    <p:extLst>
      <p:ext uri="{BB962C8B-B14F-4D97-AF65-F5344CB8AC3E}">
        <p14:creationId xmlns:p14="http://schemas.microsoft.com/office/powerpoint/2010/main" val="384483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5B7E4-31A5-4F0D-ACA7-B64E32BB378F}" type="datetimeFigureOut">
              <a:rPr lang="en-US" smtClean="0"/>
              <a:pPr/>
              <a:t>8/3/2018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C60FC-39BC-42CC-BDFF-C02733037917}" type="slidenum">
              <a:rPr lang="en-US" smtClean="0"/>
              <a:pPr/>
              <a:t>‹#›</a:t>
            </a:fld>
            <a:endParaRPr lang="en-US"/>
          </a:p>
        </p:txBody>
      </p:sp>
    </p:spTree>
    <p:extLst>
      <p:ext uri="{BB962C8B-B14F-4D97-AF65-F5344CB8AC3E}">
        <p14:creationId xmlns:p14="http://schemas.microsoft.com/office/powerpoint/2010/main" val="283989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maresh@iiitd.ac.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i="1" dirty="0" smtClean="0"/>
              <a:t/>
            </a:r>
            <a:br>
              <a:rPr lang="en-US" b="1" i="1" dirty="0" smtClean="0"/>
            </a:br>
            <a:r>
              <a:rPr lang="en-US" b="1" i="1" dirty="0" smtClean="0"/>
              <a:t>Math 1</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486400"/>
          </a:xfrm>
        </p:spPr>
        <p:txBody>
          <a:bodyPr>
            <a:normAutofit lnSpcReduction="10000"/>
          </a:bodyPr>
          <a:lstStyle/>
          <a:p>
            <a:r>
              <a:rPr lang="en-US" b="1" dirty="0" smtClean="0"/>
              <a:t> Course no:</a:t>
            </a:r>
            <a:r>
              <a:rPr lang="en-US" dirty="0" smtClean="0"/>
              <a:t> MTH100 		</a:t>
            </a:r>
          </a:p>
          <a:p>
            <a:r>
              <a:rPr lang="en-US" b="1" dirty="0" smtClean="0"/>
              <a:t>Course title: </a:t>
            </a:r>
            <a:r>
              <a:rPr lang="en-US" dirty="0" smtClean="0"/>
              <a:t>Math I</a:t>
            </a:r>
          </a:p>
          <a:p>
            <a:r>
              <a:rPr lang="en-US" b="1" dirty="0" smtClean="0"/>
              <a:t>Credits:</a:t>
            </a:r>
            <a:r>
              <a:rPr lang="en-US" dirty="0" smtClean="0"/>
              <a:t> 4 	</a:t>
            </a:r>
          </a:p>
          <a:p>
            <a:r>
              <a:rPr lang="en-US" b="1" dirty="0" smtClean="0"/>
              <a:t>Semester: 2018-19 Monsoon 	</a:t>
            </a:r>
          </a:p>
          <a:p>
            <a:r>
              <a:rPr lang="en-US" b="1" dirty="0" smtClean="0"/>
              <a:t>Timetable: </a:t>
            </a:r>
          </a:p>
          <a:p>
            <a:r>
              <a:rPr lang="en-US" b="1" dirty="0" smtClean="0"/>
              <a:t>Section A: T: 9:00, W: 11:30, F: 12:00 (C101) </a:t>
            </a:r>
            <a:endParaRPr lang="en-US" dirty="0" smtClean="0"/>
          </a:p>
          <a:p>
            <a:pPr lvl="1"/>
            <a:r>
              <a:rPr lang="en-US" b="1" dirty="0" smtClean="0"/>
              <a:t>Tutorial</a:t>
            </a:r>
            <a:r>
              <a:rPr lang="en-US" b="1" smtClean="0"/>
              <a:t>: </a:t>
            </a:r>
            <a:r>
              <a:rPr lang="en-US" smtClean="0"/>
              <a:t>TH: 11 to 12:30 </a:t>
            </a:r>
            <a:endParaRPr lang="en-US" dirty="0" smtClean="0"/>
          </a:p>
          <a:p>
            <a:r>
              <a:rPr lang="en-US" b="1" dirty="0" smtClean="0"/>
              <a:t>Instructor:</a:t>
            </a:r>
            <a:r>
              <a:rPr lang="en-US" dirty="0" smtClean="0"/>
              <a:t> Samaresh Chatterji 		</a:t>
            </a:r>
          </a:p>
          <a:p>
            <a:r>
              <a:rPr lang="en-US" b="1" dirty="0" smtClean="0"/>
              <a:t>Email:</a:t>
            </a:r>
            <a:r>
              <a:rPr lang="en-US" dirty="0" smtClean="0"/>
              <a:t> </a:t>
            </a:r>
            <a:r>
              <a:rPr lang="en-US" dirty="0" smtClean="0">
                <a:hlinkClick r:id="rId2"/>
              </a:rPr>
              <a:t>samaresh@iiitd.ac.in</a:t>
            </a:r>
            <a:endParaRPr lang="en-US" dirty="0" smtClean="0"/>
          </a:p>
          <a:p>
            <a:r>
              <a:rPr lang="en-US" b="1" dirty="0" smtClean="0"/>
              <a:t>Office:</a:t>
            </a:r>
            <a:r>
              <a:rPr lang="en-US" dirty="0" smtClean="0"/>
              <a:t> B503, Extension: 487</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Abstract</a:t>
            </a:r>
            <a:endParaRPr lang="en-US" dirty="0" smtClean="0"/>
          </a:p>
        </p:txBody>
      </p:sp>
      <p:sp>
        <p:nvSpPr>
          <p:cNvPr id="3" name="Content Placeholder 2"/>
          <p:cNvSpPr>
            <a:spLocks noGrp="1"/>
          </p:cNvSpPr>
          <p:nvPr>
            <p:ph idx="1"/>
          </p:nvPr>
        </p:nvSpPr>
        <p:spPr>
          <a:xfrm>
            <a:off x="457200" y="1371600"/>
            <a:ext cx="8229600" cy="5029200"/>
          </a:xfrm>
        </p:spPr>
        <p:txBody>
          <a:bodyPr>
            <a:normAutofit fontScale="85000" lnSpcReduction="20000"/>
          </a:bodyPr>
          <a:lstStyle/>
          <a:p>
            <a:r>
              <a:rPr lang="en-US" sz="3300" dirty="0" smtClean="0">
                <a:latin typeface="Times New Roman" pitchFamily="18" charset="0"/>
                <a:cs typeface="Times New Roman" pitchFamily="18" charset="0"/>
              </a:rPr>
              <a:t>This first level math course covers basics of linear algebra including vector spaces, matrix algebra, linear transformations, </a:t>
            </a:r>
            <a:r>
              <a:rPr lang="en-US" sz="3300" dirty="0" err="1" smtClean="0">
                <a:latin typeface="Times New Roman" pitchFamily="18" charset="0"/>
                <a:cs typeface="Times New Roman" pitchFamily="18" charset="0"/>
              </a:rPr>
              <a:t>eigenvalues</a:t>
            </a:r>
            <a:r>
              <a:rPr lang="en-US" sz="3300" dirty="0" smtClean="0">
                <a:latin typeface="Times New Roman" pitchFamily="18" charset="0"/>
                <a:cs typeface="Times New Roman" pitchFamily="18" charset="0"/>
              </a:rPr>
              <a:t> and eigenvectors, </a:t>
            </a:r>
            <a:r>
              <a:rPr lang="en-US" sz="3300" dirty="0" err="1" smtClean="0">
                <a:latin typeface="Times New Roman" pitchFamily="18" charset="0"/>
                <a:cs typeface="Times New Roman" pitchFamily="18" charset="0"/>
              </a:rPr>
              <a:t>orthogonality</a:t>
            </a:r>
            <a:r>
              <a:rPr lang="en-US" sz="3300" dirty="0" smtClean="0">
                <a:latin typeface="Times New Roman" pitchFamily="18" charset="0"/>
                <a:cs typeface="Times New Roman" pitchFamily="18" charset="0"/>
              </a:rPr>
              <a:t>, properties of symmetric matrices, positive definite matrices, and SVD.  The course is developed with an aim to provide a strong foundation in linear algebra which will be used in the subsequent curriculum by both CS and ECE students. Time permitting, some applications of linear algebra in engineering disciplines will be introduced. The course also attempts to increase the mathematical maturity of students by introducing proofs and mathematical </a:t>
            </a:r>
            <a:r>
              <a:rPr lang="en-US" sz="3300" dirty="0" err="1" smtClean="0">
                <a:latin typeface="Times New Roman" pitchFamily="18" charset="0"/>
                <a:cs typeface="Times New Roman" pitchFamily="18" charset="0"/>
              </a:rPr>
              <a:t>rigour</a:t>
            </a:r>
            <a:r>
              <a:rPr lang="en-US" sz="3300" dirty="0" smtClean="0">
                <a:latin typeface="Times New Roman" pitchFamily="18" charset="0"/>
                <a:cs typeface="Times New Roman" pitchFamily="18" charset="0"/>
              </a:rPr>
              <a:t>. </a:t>
            </a:r>
          </a:p>
          <a:p>
            <a:pPr>
              <a:buNone/>
            </a:pPr>
            <a:r>
              <a:rPr lang="en-US" sz="3300" b="1" dirty="0" smtClean="0">
                <a:latin typeface="Times New Roman" pitchFamily="18" charset="0"/>
                <a:cs typeface="Times New Roman" pitchFamily="18" charset="0"/>
              </a:rPr>
              <a:t> </a:t>
            </a:r>
            <a:endParaRPr lang="en-US" sz="3300" dirty="0" smtClean="0">
              <a:latin typeface="Times New Roman" pitchFamily="18" charset="0"/>
              <a:cs typeface="Times New Roman"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Post-Conditions, i.e. Outcomes: </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334000"/>
          </a:xfrm>
        </p:spPr>
        <p:txBody>
          <a:bodyPr>
            <a:normAutofit fontScale="77500" lnSpcReduction="20000"/>
          </a:bodyPr>
          <a:lstStyle/>
          <a:p>
            <a:r>
              <a:rPr lang="en-US" sz="3400" b="1" dirty="0" smtClean="0"/>
              <a:t>Students will be able to:</a:t>
            </a:r>
            <a:endParaRPr lang="en-US" sz="3400" dirty="0" smtClean="0"/>
          </a:p>
          <a:p>
            <a:pPr lvl="0"/>
            <a:r>
              <a:rPr lang="en-US" sz="3400" b="1" dirty="0" smtClean="0"/>
              <a:t>Compute the following using the applicable results/methods:</a:t>
            </a:r>
            <a:endParaRPr lang="en-US" sz="3400" dirty="0" smtClean="0"/>
          </a:p>
          <a:p>
            <a:pPr>
              <a:buNone/>
            </a:pPr>
            <a:r>
              <a:rPr lang="en-US" sz="3400" dirty="0" smtClean="0"/>
              <a:t> </a:t>
            </a:r>
          </a:p>
          <a:p>
            <a:pPr lvl="0"/>
            <a:r>
              <a:rPr lang="en-US" sz="3400" b="1" dirty="0" smtClean="0"/>
              <a:t>Test/classify for the following using the given criteria or test:</a:t>
            </a:r>
            <a:endParaRPr lang="en-US" sz="3400" dirty="0" smtClean="0"/>
          </a:p>
          <a:p>
            <a:pPr>
              <a:buNone/>
            </a:pPr>
            <a:r>
              <a:rPr lang="en-US" sz="3400" dirty="0" smtClean="0"/>
              <a:t> </a:t>
            </a:r>
          </a:p>
          <a:p>
            <a:pPr lvl="0"/>
            <a:r>
              <a:rPr lang="en-US" sz="3400" b="1" dirty="0" smtClean="0"/>
              <a:t>Determine the truth/falsity of statements involving the following concepts and justify or explain the answer using any of the techniques/results covered up to date:</a:t>
            </a:r>
            <a:endParaRPr lang="en-US" sz="3400" dirty="0" smtClean="0"/>
          </a:p>
          <a:p>
            <a:endParaRPr lang="en-US" sz="3400" dirty="0" smtClean="0"/>
          </a:p>
          <a:p>
            <a:pPr lvl="0"/>
            <a:r>
              <a:rPr lang="en-US" sz="3400" b="1" dirty="0" smtClean="0"/>
              <a:t>Construct proofs for statements involving the above concepts  using any of the results covered up to date</a:t>
            </a:r>
            <a:endParaRPr lang="en-US" sz="3400" dirty="0" smtClean="0"/>
          </a:p>
          <a:p>
            <a:pPr>
              <a:buNone/>
            </a:pPr>
            <a:endParaRPr lang="en-US" sz="3400" dirty="0" smtClean="0"/>
          </a:p>
          <a:p>
            <a:pPr>
              <a:buNone/>
            </a:pPr>
            <a:endParaRPr lang="en-US" sz="3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 y="152400"/>
            <a:ext cx="8458200" cy="1138238"/>
          </a:xfrm>
        </p:spPr>
        <p:txBody>
          <a:bodyPr/>
          <a:lstStyle/>
          <a:p>
            <a:pPr eaLnBrk="1" hangingPunct="1"/>
            <a:r>
              <a:rPr lang="en-US" sz="3400" smtClean="0">
                <a:ea typeface="ＭＳ Ｐゴシック" pitchFamily="34" charset="-128"/>
              </a:rPr>
              <a:t>Purpose of Learning </a:t>
            </a:r>
            <a:br>
              <a:rPr lang="en-US" sz="3400" smtClean="0">
                <a:ea typeface="ＭＳ Ｐゴシック" pitchFamily="34" charset="-128"/>
              </a:rPr>
            </a:br>
            <a:r>
              <a:rPr lang="en-US" sz="3400" smtClean="0">
                <a:ea typeface="ＭＳ Ｐゴシック" pitchFamily="34" charset="-128"/>
              </a:rPr>
              <a:t>Outcomes: Students</a:t>
            </a:r>
          </a:p>
        </p:txBody>
      </p:sp>
      <p:sp>
        <p:nvSpPr>
          <p:cNvPr id="12291" name="Rectangle 3"/>
          <p:cNvSpPr>
            <a:spLocks noGrp="1" noChangeArrowheads="1"/>
          </p:cNvSpPr>
          <p:nvPr>
            <p:ph idx="1"/>
          </p:nvPr>
        </p:nvSpPr>
        <p:spPr>
          <a:xfrm>
            <a:off x="457200" y="1447800"/>
            <a:ext cx="7620000" cy="3657600"/>
          </a:xfrm>
        </p:spPr>
        <p:txBody>
          <a:bodyPr/>
          <a:lstStyle/>
          <a:p>
            <a:pPr eaLnBrk="1" hangingPunct="1"/>
            <a:r>
              <a:rPr lang="en-US" smtClean="0">
                <a:ea typeface="ＭＳ Ｐゴシック" pitchFamily="34" charset="-128"/>
              </a:rPr>
              <a:t>Outcomes help students </a:t>
            </a:r>
          </a:p>
          <a:p>
            <a:pPr lvl="1" eaLnBrk="1" hangingPunct="1"/>
            <a:r>
              <a:rPr lang="en-US" sz="3200" smtClean="0">
                <a:ea typeface="ＭＳ Ｐゴシック" pitchFamily="34" charset="-128"/>
              </a:rPr>
              <a:t>Clarify their personal course goals</a:t>
            </a:r>
          </a:p>
          <a:p>
            <a:pPr lvl="1" eaLnBrk="1" hangingPunct="1"/>
            <a:r>
              <a:rPr lang="en-US" sz="3200" smtClean="0">
                <a:ea typeface="ＭＳ Ｐゴシック" pitchFamily="34" charset="-128"/>
              </a:rPr>
              <a:t>Provide framework for measuring their success </a:t>
            </a:r>
          </a:p>
          <a:p>
            <a:pPr lvl="1" eaLnBrk="1" hangingPunct="1"/>
            <a:r>
              <a:rPr lang="en-US" sz="3200" smtClean="0">
                <a:ea typeface="ＭＳ Ｐゴシック" pitchFamily="34" charset="-128"/>
              </a:rPr>
              <a:t>Reduce their anxiety </a:t>
            </a:r>
          </a:p>
          <a:p>
            <a:pPr lvl="1" eaLnBrk="1" hangingPunct="1"/>
            <a:r>
              <a:rPr lang="en-US" sz="3200" smtClean="0">
                <a:ea typeface="ＭＳ Ｐゴシック" pitchFamily="34" charset="-128"/>
              </a:rPr>
              <a:t>Improve their studying effectiveness</a:t>
            </a:r>
          </a:p>
        </p:txBody>
      </p:sp>
      <p:sp>
        <p:nvSpPr>
          <p:cNvPr id="12292" name="Text Box 4"/>
          <p:cNvSpPr txBox="1">
            <a:spLocks noChangeArrowheads="1"/>
          </p:cNvSpPr>
          <p:nvPr/>
        </p:nvSpPr>
        <p:spPr bwMode="auto">
          <a:xfrm>
            <a:off x="990600" y="5867400"/>
            <a:ext cx="7924800" cy="366713"/>
          </a:xfrm>
          <a:prstGeom prst="rect">
            <a:avLst/>
          </a:prstGeom>
          <a:noFill/>
          <a:ln w="9525">
            <a:noFill/>
            <a:miter lim="800000"/>
            <a:headEnd/>
            <a:tailEnd/>
          </a:ln>
        </p:spPr>
        <p:txBody>
          <a:bodyPr>
            <a:spAutoFit/>
          </a:bodyPr>
          <a:lstStyle/>
          <a:p>
            <a:pPr lvl="1" algn="r"/>
            <a:r>
              <a:rPr lang="en-US">
                <a:latin typeface="Times New Roman" pitchFamily="18" charset="0"/>
              </a:rPr>
              <a:t>Source - http://ublib.buffalo.edu/libraries/projects/tlr/importance.html</a:t>
            </a:r>
          </a:p>
        </p:txBody>
      </p:sp>
      <p:pic>
        <p:nvPicPr>
          <p:cNvPr id="12293" name="Picture 5" descr="P:\chih's\condense powerpoint\Debra's India schedule\image\ist2_5916473-indian-student-studying.jpg"/>
          <p:cNvPicPr>
            <a:picLocks noChangeAspect="1" noChangeArrowheads="1"/>
          </p:cNvPicPr>
          <p:nvPr/>
        </p:nvPicPr>
        <p:blipFill>
          <a:blip r:embed="rId3" cstate="print"/>
          <a:srcRect/>
          <a:stretch>
            <a:fillRect/>
          </a:stretch>
        </p:blipFill>
        <p:spPr bwMode="auto">
          <a:xfrm>
            <a:off x="228600" y="5105400"/>
            <a:ext cx="1930400" cy="1438275"/>
          </a:xfrm>
          <a:prstGeom prst="rect">
            <a:avLst/>
          </a:prstGeom>
          <a:noFill/>
          <a:ln w="9525">
            <a:noFill/>
            <a:miter lim="800000"/>
            <a:headEnd/>
            <a:tailEnd/>
          </a:ln>
        </p:spPr>
      </p:pic>
    </p:spTree>
    <p:extLst>
      <p:ext uri="{BB962C8B-B14F-4D97-AF65-F5344CB8AC3E}">
        <p14:creationId xmlns:p14="http://schemas.microsoft.com/office/powerpoint/2010/main" val="4276516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 y="531813"/>
            <a:ext cx="7924800" cy="584200"/>
          </a:xfrm>
        </p:spPr>
        <p:txBody>
          <a:bodyPr/>
          <a:lstStyle/>
          <a:p>
            <a:pPr eaLnBrk="1" hangingPunct="1"/>
            <a:r>
              <a:rPr lang="en-US" sz="3200" smtClean="0">
                <a:ea typeface="ＭＳ Ｐゴシック" pitchFamily="34" charset="-128"/>
              </a:rPr>
              <a:t>Learning Outcome Guidelines</a:t>
            </a:r>
          </a:p>
        </p:txBody>
      </p:sp>
      <p:sp>
        <p:nvSpPr>
          <p:cNvPr id="15363" name="Rectangle 3"/>
          <p:cNvSpPr>
            <a:spLocks noGrp="1" noChangeArrowheads="1"/>
          </p:cNvSpPr>
          <p:nvPr>
            <p:ph idx="1"/>
          </p:nvPr>
        </p:nvSpPr>
        <p:spPr>
          <a:xfrm>
            <a:off x="381000" y="1600200"/>
            <a:ext cx="7772400" cy="4343400"/>
          </a:xfrm>
        </p:spPr>
        <p:txBody>
          <a:bodyPr/>
          <a:lstStyle/>
          <a:p>
            <a:pPr eaLnBrk="1" hangingPunct="1">
              <a:spcBef>
                <a:spcPct val="30000"/>
              </a:spcBef>
            </a:pPr>
            <a:r>
              <a:rPr lang="en-US" smtClean="0">
                <a:ea typeface="ＭＳ Ｐゴシック" pitchFamily="34" charset="-128"/>
              </a:rPr>
              <a:t>Outcome must: </a:t>
            </a:r>
          </a:p>
          <a:p>
            <a:pPr lvl="1" eaLnBrk="1" hangingPunct="1">
              <a:spcBef>
                <a:spcPct val="30000"/>
              </a:spcBef>
            </a:pPr>
            <a:r>
              <a:rPr lang="en-US" smtClean="0">
                <a:ea typeface="ＭＳ Ｐゴシック" pitchFamily="34" charset="-128"/>
              </a:rPr>
              <a:t>Contain a </a:t>
            </a:r>
            <a:r>
              <a:rPr lang="en-US" b="1" smtClean="0">
                <a:solidFill>
                  <a:srgbClr val="CC0000"/>
                </a:solidFill>
                <a:ea typeface="ＭＳ Ｐゴシック" pitchFamily="34" charset="-128"/>
              </a:rPr>
              <a:t>verb</a:t>
            </a:r>
            <a:r>
              <a:rPr lang="en-US" smtClean="0">
                <a:ea typeface="ＭＳ Ｐゴシック" pitchFamily="34" charset="-128"/>
              </a:rPr>
              <a:t> describing an observable action</a:t>
            </a:r>
          </a:p>
          <a:p>
            <a:pPr lvl="1" eaLnBrk="1" hangingPunct="1">
              <a:spcBef>
                <a:spcPct val="30000"/>
              </a:spcBef>
            </a:pPr>
            <a:r>
              <a:rPr lang="en-US" smtClean="0">
                <a:ea typeface="ＭＳ Ｐゴシック" pitchFamily="34" charset="-128"/>
              </a:rPr>
              <a:t>Focus on the student as the performer</a:t>
            </a:r>
          </a:p>
          <a:p>
            <a:pPr lvl="2" eaLnBrk="1" hangingPunct="1">
              <a:spcBef>
                <a:spcPct val="30000"/>
              </a:spcBef>
            </a:pPr>
            <a:r>
              <a:rPr lang="en-US" smtClean="0">
                <a:ea typeface="ＭＳ Ｐゴシック" pitchFamily="34" charset="-128"/>
              </a:rPr>
              <a:t>What is a student expected to be able to do?</a:t>
            </a:r>
          </a:p>
          <a:p>
            <a:pPr lvl="2" eaLnBrk="1" hangingPunct="1">
              <a:spcBef>
                <a:spcPct val="30000"/>
              </a:spcBef>
            </a:pPr>
            <a:r>
              <a:rPr lang="en-US" smtClean="0">
                <a:ea typeface="ＭＳ Ｐゴシック" pitchFamily="34" charset="-128"/>
              </a:rPr>
              <a:t>How is a student expected to be able to think?</a:t>
            </a:r>
          </a:p>
        </p:txBody>
      </p:sp>
      <p:pic>
        <p:nvPicPr>
          <p:cNvPr id="15364" name="Picture 4" descr="P:\chih's\condense powerpoint\Debra's India schedule\image\ist2_5916473-indian-student-studying.jpg"/>
          <p:cNvPicPr>
            <a:picLocks noChangeAspect="1" noChangeArrowheads="1"/>
          </p:cNvPicPr>
          <p:nvPr/>
        </p:nvPicPr>
        <p:blipFill>
          <a:blip r:embed="rId3" cstate="print"/>
          <a:srcRect/>
          <a:stretch>
            <a:fillRect/>
          </a:stretch>
        </p:blipFill>
        <p:spPr bwMode="auto">
          <a:xfrm>
            <a:off x="3071813" y="4876800"/>
            <a:ext cx="2262187" cy="1685925"/>
          </a:xfrm>
          <a:prstGeom prst="rect">
            <a:avLst/>
          </a:prstGeom>
          <a:noFill/>
          <a:ln w="9525">
            <a:noFill/>
            <a:miter lim="800000"/>
            <a:headEnd/>
            <a:tailEnd/>
          </a:ln>
        </p:spPr>
      </p:pic>
    </p:spTree>
    <p:extLst>
      <p:ext uri="{BB962C8B-B14F-4D97-AF65-F5344CB8AC3E}">
        <p14:creationId xmlns:p14="http://schemas.microsoft.com/office/powerpoint/2010/main" val="2489461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84138"/>
            <a:ext cx="8534400" cy="1200150"/>
          </a:xfrm>
        </p:spPr>
        <p:txBody>
          <a:bodyPr>
            <a:normAutofit/>
          </a:bodyPr>
          <a:lstStyle/>
          <a:p>
            <a:pPr eaLnBrk="1" hangingPunct="1"/>
            <a:r>
              <a:rPr lang="en-US" dirty="0" smtClean="0">
                <a:ea typeface="ＭＳ Ｐゴシック" pitchFamily="34" charset="-128"/>
              </a:rPr>
              <a:t>Bloom’s Revised Taxonomy</a:t>
            </a:r>
          </a:p>
        </p:txBody>
      </p:sp>
      <p:sp>
        <p:nvSpPr>
          <p:cNvPr id="24579" name="Rectangle 3"/>
          <p:cNvSpPr>
            <a:spLocks noGrp="1" noChangeArrowheads="1"/>
          </p:cNvSpPr>
          <p:nvPr>
            <p:ph idx="1"/>
          </p:nvPr>
        </p:nvSpPr>
        <p:spPr>
          <a:xfrm>
            <a:off x="228600" y="1295400"/>
            <a:ext cx="8534400" cy="5257800"/>
          </a:xfrm>
        </p:spPr>
        <p:txBody>
          <a:bodyPr>
            <a:normAutofit/>
          </a:bodyPr>
          <a:lstStyle/>
          <a:p>
            <a:pPr eaLnBrk="1" hangingPunct="1"/>
            <a:r>
              <a:rPr lang="en-US" sz="4400" dirty="0" smtClean="0">
                <a:ea typeface="ＭＳ Ｐゴシック" pitchFamily="34" charset="-128"/>
              </a:rPr>
              <a:t>Creating</a:t>
            </a:r>
          </a:p>
          <a:p>
            <a:pPr eaLnBrk="1" hangingPunct="1"/>
            <a:r>
              <a:rPr lang="en-US" sz="4400" dirty="0" smtClean="0">
                <a:ea typeface="ＭＳ Ｐゴシック" pitchFamily="34" charset="-128"/>
              </a:rPr>
              <a:t>Evaluating</a:t>
            </a:r>
          </a:p>
          <a:p>
            <a:pPr eaLnBrk="1" hangingPunct="1"/>
            <a:r>
              <a:rPr lang="en-US" sz="4400" dirty="0" smtClean="0">
                <a:ea typeface="ＭＳ Ｐゴシック" pitchFamily="34" charset="-128"/>
              </a:rPr>
              <a:t>Analyzing</a:t>
            </a:r>
          </a:p>
          <a:p>
            <a:pPr eaLnBrk="1" hangingPunct="1"/>
            <a:r>
              <a:rPr lang="en-US" sz="4400" dirty="0" smtClean="0">
                <a:ea typeface="ＭＳ Ｐゴシック" pitchFamily="34" charset="-128"/>
              </a:rPr>
              <a:t>Applying</a:t>
            </a:r>
          </a:p>
          <a:p>
            <a:pPr eaLnBrk="1" hangingPunct="1"/>
            <a:r>
              <a:rPr lang="en-US" sz="4400" dirty="0" smtClean="0">
                <a:ea typeface="ＭＳ Ｐゴシック" pitchFamily="34" charset="-128"/>
              </a:rPr>
              <a:t>Understanding</a:t>
            </a:r>
          </a:p>
          <a:p>
            <a:pPr eaLnBrk="1" hangingPunct="1"/>
            <a:r>
              <a:rPr lang="en-US" sz="4400" dirty="0" smtClean="0">
                <a:ea typeface="ＭＳ Ｐゴシック" pitchFamily="34" charset="-128"/>
              </a:rPr>
              <a:t>Remembering</a:t>
            </a:r>
            <a:endParaRPr lang="en-US" sz="4400" dirty="0" smtClean="0">
              <a:solidFill>
                <a:schemeClr val="accent1"/>
              </a:solidFill>
              <a:ea typeface="ＭＳ Ｐゴシック" pitchFamily="34" charset="-128"/>
            </a:endParaRPr>
          </a:p>
        </p:txBody>
      </p:sp>
    </p:spTree>
    <p:extLst>
      <p:ext uri="{BB962C8B-B14F-4D97-AF65-F5344CB8AC3E}">
        <p14:creationId xmlns:p14="http://schemas.microsoft.com/office/powerpoint/2010/main" val="3147514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4"/>
          <p:cNvSpPr>
            <a:spLocks noChangeArrowheads="1"/>
          </p:cNvSpPr>
          <p:nvPr/>
        </p:nvSpPr>
        <p:spPr bwMode="auto">
          <a:xfrm>
            <a:off x="2819400" y="609600"/>
            <a:ext cx="3505200" cy="6248400"/>
          </a:xfrm>
          <a:prstGeom prst="upArrow">
            <a:avLst>
              <a:gd name="adj1" fmla="val 50000"/>
              <a:gd name="adj2" fmla="val 44565"/>
            </a:avLst>
          </a:prstGeom>
          <a:gradFill rotWithShape="1">
            <a:gsLst>
              <a:gs pos="0">
                <a:srgbClr val="FFFFFF"/>
              </a:gs>
              <a:gs pos="100000">
                <a:srgbClr val="FFFF00"/>
              </a:gs>
            </a:gsLst>
            <a:lin ang="5400000" scaled="1"/>
          </a:gradFill>
          <a:ln w="9525">
            <a:solidFill>
              <a:schemeClr val="tx1"/>
            </a:solidFill>
            <a:miter lim="800000"/>
            <a:headEnd/>
            <a:tailEnd/>
          </a:ln>
        </p:spPr>
        <p:txBody>
          <a:bodyPr vert="eaVert" wrap="none" anchor="ctr"/>
          <a:lstStyle/>
          <a:p>
            <a:pPr eaLnBrk="0" hangingPunct="0"/>
            <a:endParaRPr lang="en-US"/>
          </a:p>
        </p:txBody>
      </p:sp>
      <p:sp>
        <p:nvSpPr>
          <p:cNvPr id="6146" name="Rectangle 2"/>
          <p:cNvSpPr>
            <a:spLocks noGrp="1" noChangeArrowheads="1"/>
          </p:cNvSpPr>
          <p:nvPr>
            <p:ph type="title"/>
          </p:nvPr>
        </p:nvSpPr>
        <p:spPr>
          <a:xfrm>
            <a:off x="914400" y="101600"/>
            <a:ext cx="7924800" cy="6756400"/>
          </a:xfrm>
        </p:spPr>
        <p:txBody>
          <a:bodyPr/>
          <a:lstStyle/>
          <a:p>
            <a:pPr eaLnBrk="1" hangingPunct="1">
              <a:defRPr/>
            </a:pPr>
            <a:r>
              <a:rPr lang="en-AU" sz="2800" dirty="0"/>
              <a:t>BLOOM’S REVISED TAXONOMY</a:t>
            </a:r>
            <a:br>
              <a:rPr lang="en-AU" sz="2800" dirty="0"/>
            </a:br>
            <a:r>
              <a:rPr lang="en-AU" sz="1700" dirty="0" smtClean="0">
                <a:solidFill>
                  <a:schemeClr val="accent2"/>
                </a:solidFill>
              </a:rPr>
              <a:t>Creating</a:t>
            </a:r>
            <a:r>
              <a:rPr lang="en-AU" sz="1700" dirty="0">
                <a:solidFill>
                  <a:schemeClr val="accent2"/>
                </a:solidFill>
                <a:effectLst>
                  <a:outerShdw blurRad="38100" dist="38100" dir="2700000" algn="tl">
                    <a:srgbClr val="000000"/>
                  </a:outerShdw>
                </a:effectLst>
              </a:rPr>
              <a:t/>
            </a:r>
            <a:br>
              <a:rPr lang="en-AU" sz="1700" dirty="0">
                <a:solidFill>
                  <a:schemeClr val="accent2"/>
                </a:solidFill>
                <a:effectLst>
                  <a:outerShdw blurRad="38100" dist="38100" dir="2700000" algn="tl">
                    <a:srgbClr val="000000"/>
                  </a:outerShdw>
                </a:effectLst>
              </a:rPr>
            </a:br>
            <a:r>
              <a:rPr lang="en-AU" sz="1700" b="0" dirty="0">
                <a:solidFill>
                  <a:schemeClr val="accent2"/>
                </a:solidFill>
              </a:rPr>
              <a:t>Generating new ideas, products, or ways of viewing things</a:t>
            </a:r>
            <a:br>
              <a:rPr lang="en-AU" sz="1700" b="0" dirty="0">
                <a:solidFill>
                  <a:schemeClr val="accent2"/>
                </a:solidFill>
              </a:rPr>
            </a:br>
            <a:r>
              <a:rPr lang="en-AU" sz="1700" b="0" dirty="0">
                <a:solidFill>
                  <a:schemeClr val="accent2"/>
                </a:solidFill>
              </a:rPr>
              <a:t>Designing, constructing, planning, producing, inventing.</a:t>
            </a:r>
            <a:r>
              <a:rPr lang="en-AU" sz="1700" dirty="0">
                <a:solidFill>
                  <a:schemeClr val="accent2"/>
                </a:solidFill>
              </a:rPr>
              <a:t/>
            </a:r>
            <a:br>
              <a:rPr lang="en-AU" sz="1700" dirty="0">
                <a:solidFill>
                  <a:schemeClr val="accent2"/>
                </a:solidFill>
              </a:rPr>
            </a:br>
            <a:r>
              <a:rPr lang="en-AU" sz="1700" dirty="0">
                <a:solidFill>
                  <a:schemeClr val="accent2"/>
                </a:solidFill>
              </a:rPr>
              <a:t> </a:t>
            </a:r>
            <a:br>
              <a:rPr lang="en-AU" sz="1700" dirty="0">
                <a:solidFill>
                  <a:schemeClr val="accent2"/>
                </a:solidFill>
              </a:rPr>
            </a:br>
            <a:r>
              <a:rPr lang="en-AU" sz="1700" dirty="0">
                <a:solidFill>
                  <a:schemeClr val="accent2"/>
                </a:solidFill>
              </a:rPr>
              <a:t>Evaluating</a:t>
            </a:r>
            <a:r>
              <a:rPr lang="en-AU" sz="1700" b="0" dirty="0">
                <a:solidFill>
                  <a:schemeClr val="accent2"/>
                </a:solidFill>
              </a:rPr>
              <a:t/>
            </a:r>
            <a:br>
              <a:rPr lang="en-AU" sz="1700" b="0" dirty="0">
                <a:solidFill>
                  <a:schemeClr val="accent2"/>
                </a:solidFill>
              </a:rPr>
            </a:br>
            <a:r>
              <a:rPr lang="en-AU" sz="1700" b="0" dirty="0">
                <a:solidFill>
                  <a:schemeClr val="accent2"/>
                </a:solidFill>
              </a:rPr>
              <a:t>Justifying a decision or course of action</a:t>
            </a:r>
            <a:br>
              <a:rPr lang="en-AU" sz="1700" b="0" dirty="0">
                <a:solidFill>
                  <a:schemeClr val="accent2"/>
                </a:solidFill>
              </a:rPr>
            </a:br>
            <a:r>
              <a:rPr lang="en-AU" sz="1700" b="0" dirty="0">
                <a:solidFill>
                  <a:schemeClr val="accent2"/>
                </a:solidFill>
              </a:rPr>
              <a:t>Checking, hypothesising, critiquing, experimenting, judging</a:t>
            </a:r>
            <a:br>
              <a:rPr lang="en-AU" sz="1700" b="0" dirty="0">
                <a:solidFill>
                  <a:schemeClr val="accent2"/>
                </a:solidFill>
              </a:rPr>
            </a:br>
            <a:r>
              <a:rPr lang="en-AU" sz="1700" b="0" dirty="0">
                <a:solidFill>
                  <a:schemeClr val="accent2"/>
                </a:solidFill>
              </a:rPr>
              <a:t> </a:t>
            </a:r>
            <a:br>
              <a:rPr lang="en-AU" sz="1700" b="0" dirty="0">
                <a:solidFill>
                  <a:schemeClr val="accent2"/>
                </a:solidFill>
              </a:rPr>
            </a:br>
            <a:r>
              <a:rPr lang="en-AU" sz="1700" dirty="0" smtClean="0">
                <a:solidFill>
                  <a:schemeClr val="accent2"/>
                </a:solidFill>
              </a:rPr>
              <a:t>Analysing</a:t>
            </a:r>
            <a:r>
              <a:rPr lang="en-AU" sz="1700" b="0" dirty="0">
                <a:solidFill>
                  <a:schemeClr val="accent2"/>
                </a:solidFill>
              </a:rPr>
              <a:t/>
            </a:r>
            <a:br>
              <a:rPr lang="en-AU" sz="1700" b="0" dirty="0">
                <a:solidFill>
                  <a:schemeClr val="accent2"/>
                </a:solidFill>
              </a:rPr>
            </a:br>
            <a:r>
              <a:rPr lang="en-AU" sz="1700" b="0" dirty="0">
                <a:solidFill>
                  <a:schemeClr val="accent2"/>
                </a:solidFill>
              </a:rPr>
              <a:t>Breaking information into parts to explore understandings and relationships</a:t>
            </a:r>
            <a:br>
              <a:rPr lang="en-AU" sz="1700" b="0" dirty="0">
                <a:solidFill>
                  <a:schemeClr val="accent2"/>
                </a:solidFill>
              </a:rPr>
            </a:br>
            <a:r>
              <a:rPr lang="en-AU" sz="1700" b="0" dirty="0">
                <a:solidFill>
                  <a:schemeClr val="accent2"/>
                </a:solidFill>
              </a:rPr>
              <a:t>Comparing, organising, deconstructing, interrogating, finding</a:t>
            </a:r>
            <a:br>
              <a:rPr lang="en-AU" sz="1700" b="0" dirty="0">
                <a:solidFill>
                  <a:schemeClr val="accent2"/>
                </a:solidFill>
              </a:rPr>
            </a:br>
            <a:r>
              <a:rPr lang="en-AU" sz="1700" b="0" dirty="0">
                <a:solidFill>
                  <a:schemeClr val="accent2"/>
                </a:solidFill>
              </a:rPr>
              <a:t> </a:t>
            </a:r>
            <a:br>
              <a:rPr lang="en-AU" sz="1700" b="0" dirty="0">
                <a:solidFill>
                  <a:schemeClr val="accent2"/>
                </a:solidFill>
              </a:rPr>
            </a:br>
            <a:r>
              <a:rPr lang="en-AU" sz="1700" dirty="0">
                <a:solidFill>
                  <a:schemeClr val="accent2"/>
                </a:solidFill>
              </a:rPr>
              <a:t>Applying</a:t>
            </a:r>
            <a:r>
              <a:rPr lang="en-AU" sz="1700" b="0" dirty="0">
                <a:solidFill>
                  <a:schemeClr val="accent2"/>
                </a:solidFill>
              </a:rPr>
              <a:t/>
            </a:r>
            <a:br>
              <a:rPr lang="en-AU" sz="1700" b="0" dirty="0">
                <a:solidFill>
                  <a:schemeClr val="accent2"/>
                </a:solidFill>
              </a:rPr>
            </a:br>
            <a:r>
              <a:rPr lang="en-AU" sz="1700" b="0" dirty="0">
                <a:solidFill>
                  <a:schemeClr val="accent2"/>
                </a:solidFill>
              </a:rPr>
              <a:t>Using information in another familiar situation</a:t>
            </a:r>
            <a:br>
              <a:rPr lang="en-AU" sz="1700" b="0" dirty="0">
                <a:solidFill>
                  <a:schemeClr val="accent2"/>
                </a:solidFill>
              </a:rPr>
            </a:br>
            <a:r>
              <a:rPr lang="en-AU" sz="1700" b="0" dirty="0" smtClean="0">
                <a:solidFill>
                  <a:schemeClr val="accent2"/>
                </a:solidFill>
              </a:rPr>
              <a:t>Computing, implementing</a:t>
            </a:r>
            <a:r>
              <a:rPr lang="en-AU" sz="1700" b="0" dirty="0">
                <a:solidFill>
                  <a:schemeClr val="accent2"/>
                </a:solidFill>
              </a:rPr>
              <a:t>, carrying out, using, executing</a:t>
            </a:r>
            <a:br>
              <a:rPr lang="en-AU" sz="1700" b="0" dirty="0">
                <a:solidFill>
                  <a:schemeClr val="accent2"/>
                </a:solidFill>
              </a:rPr>
            </a:br>
            <a:r>
              <a:rPr lang="en-AU" sz="1700" b="0" dirty="0">
                <a:solidFill>
                  <a:schemeClr val="accent2"/>
                </a:solidFill>
              </a:rPr>
              <a:t> </a:t>
            </a:r>
            <a:br>
              <a:rPr lang="en-AU" sz="1700" b="0" dirty="0">
                <a:solidFill>
                  <a:schemeClr val="accent2"/>
                </a:solidFill>
              </a:rPr>
            </a:br>
            <a:r>
              <a:rPr lang="en-AU" sz="1700" dirty="0">
                <a:solidFill>
                  <a:schemeClr val="accent2"/>
                </a:solidFill>
              </a:rPr>
              <a:t>Understanding</a:t>
            </a:r>
            <a:r>
              <a:rPr lang="en-AU" sz="1700" b="0" dirty="0">
                <a:solidFill>
                  <a:schemeClr val="accent2"/>
                </a:solidFill>
              </a:rPr>
              <a:t/>
            </a:r>
            <a:br>
              <a:rPr lang="en-AU" sz="1700" b="0" dirty="0">
                <a:solidFill>
                  <a:schemeClr val="accent2"/>
                </a:solidFill>
              </a:rPr>
            </a:br>
            <a:r>
              <a:rPr lang="en-AU" sz="1700" b="0" dirty="0">
                <a:solidFill>
                  <a:schemeClr val="accent2"/>
                </a:solidFill>
              </a:rPr>
              <a:t>Explaining ideas or concepts</a:t>
            </a:r>
            <a:br>
              <a:rPr lang="en-AU" sz="1700" b="0" dirty="0">
                <a:solidFill>
                  <a:schemeClr val="accent2"/>
                </a:solidFill>
              </a:rPr>
            </a:br>
            <a:r>
              <a:rPr lang="en-AU" sz="1700" b="0" dirty="0">
                <a:solidFill>
                  <a:schemeClr val="accent2"/>
                </a:solidFill>
              </a:rPr>
              <a:t>Interpreting, summarising, paraphrasing, classifying, explaining</a:t>
            </a:r>
            <a:br>
              <a:rPr lang="en-AU" sz="1700" b="0" dirty="0">
                <a:solidFill>
                  <a:schemeClr val="accent2"/>
                </a:solidFill>
              </a:rPr>
            </a:br>
            <a:r>
              <a:rPr lang="en-AU" sz="1700" b="0" dirty="0">
                <a:solidFill>
                  <a:schemeClr val="accent2"/>
                </a:solidFill>
              </a:rPr>
              <a:t> </a:t>
            </a:r>
            <a:br>
              <a:rPr lang="en-AU" sz="1700" b="0" dirty="0">
                <a:solidFill>
                  <a:schemeClr val="accent2"/>
                </a:solidFill>
              </a:rPr>
            </a:br>
            <a:r>
              <a:rPr lang="en-AU" sz="1700" dirty="0">
                <a:solidFill>
                  <a:schemeClr val="accent2"/>
                </a:solidFill>
              </a:rPr>
              <a:t>Remembering</a:t>
            </a:r>
            <a:r>
              <a:rPr lang="en-AU" sz="1700" b="0" dirty="0">
                <a:solidFill>
                  <a:schemeClr val="accent2"/>
                </a:solidFill>
              </a:rPr>
              <a:t/>
            </a:r>
            <a:br>
              <a:rPr lang="en-AU" sz="1700" b="0" dirty="0">
                <a:solidFill>
                  <a:schemeClr val="accent2"/>
                </a:solidFill>
              </a:rPr>
            </a:br>
            <a:r>
              <a:rPr lang="en-AU" sz="1700" b="0" dirty="0">
                <a:solidFill>
                  <a:schemeClr val="accent2"/>
                </a:solidFill>
              </a:rPr>
              <a:t>Recalling information</a:t>
            </a:r>
            <a:br>
              <a:rPr lang="en-AU" sz="1700" b="0" dirty="0">
                <a:solidFill>
                  <a:schemeClr val="accent2"/>
                </a:solidFill>
              </a:rPr>
            </a:br>
            <a:r>
              <a:rPr lang="en-AU" sz="1700" b="0" dirty="0">
                <a:solidFill>
                  <a:schemeClr val="accent2"/>
                </a:solidFill>
              </a:rPr>
              <a:t>Recognising, listing, describing, retrieving, naming, finding</a:t>
            </a:r>
            <a:br>
              <a:rPr lang="en-AU" sz="1700" b="0" dirty="0">
                <a:solidFill>
                  <a:schemeClr val="accent2"/>
                </a:solidFill>
              </a:rPr>
            </a:br>
            <a:r>
              <a:rPr lang="en-AU" sz="1400" b="0" dirty="0"/>
              <a:t> </a:t>
            </a:r>
          </a:p>
        </p:txBody>
      </p:sp>
      <p:sp>
        <p:nvSpPr>
          <p:cNvPr id="23556" name="AutoShape 5"/>
          <p:cNvSpPr>
            <a:spLocks/>
          </p:cNvSpPr>
          <p:nvPr/>
        </p:nvSpPr>
        <p:spPr bwMode="auto">
          <a:xfrm>
            <a:off x="762000" y="685800"/>
            <a:ext cx="228600" cy="2743200"/>
          </a:xfrm>
          <a:prstGeom prst="leftBrace">
            <a:avLst>
              <a:gd name="adj1" fmla="val 100000"/>
              <a:gd name="adj2" fmla="val 50000"/>
            </a:avLst>
          </a:prstGeom>
          <a:noFill/>
          <a:ln w="28575">
            <a:solidFill>
              <a:schemeClr val="tx1"/>
            </a:solidFill>
            <a:round/>
            <a:headEnd/>
            <a:tailEnd/>
          </a:ln>
        </p:spPr>
        <p:txBody>
          <a:bodyPr wrap="none" anchor="ctr"/>
          <a:lstStyle/>
          <a:p>
            <a:pPr eaLnBrk="0" hangingPunct="0"/>
            <a:endParaRPr lang="en-US"/>
          </a:p>
        </p:txBody>
      </p:sp>
      <p:sp>
        <p:nvSpPr>
          <p:cNvPr id="23557" name="WordArt 6"/>
          <p:cNvSpPr>
            <a:spLocks noChangeArrowheads="1" noChangeShapeType="1" noTextEdit="1"/>
          </p:cNvSpPr>
          <p:nvPr/>
        </p:nvSpPr>
        <p:spPr bwMode="auto">
          <a:xfrm rot="-5400000">
            <a:off x="-1257300" y="1943100"/>
            <a:ext cx="34290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Higher-order thinking</a:t>
            </a:r>
          </a:p>
        </p:txBody>
      </p:sp>
    </p:spTree>
    <p:extLst>
      <p:ext uri="{BB962C8B-B14F-4D97-AF65-F5344CB8AC3E}">
        <p14:creationId xmlns:p14="http://schemas.microsoft.com/office/powerpoint/2010/main" val="38902543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Assessment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Evaluation: </a:t>
            </a:r>
            <a:r>
              <a:rPr lang="en-US" dirty="0" smtClean="0"/>
              <a:t>One test (10%), mid-semester exam (20%), weekly tutorial submissions and occasional quizzes (25%), end-semester exam (45%). </a:t>
            </a:r>
            <a:r>
              <a:rPr lang="en-US" dirty="0" err="1" smtClean="0"/>
              <a:t>Weightage</a:t>
            </a:r>
            <a:r>
              <a:rPr lang="en-US" dirty="0" smtClean="0"/>
              <a:t> of the above components may be adjusted by not more than 5%. </a:t>
            </a:r>
          </a:p>
          <a:p>
            <a:pPr>
              <a:buNone/>
            </a:pPr>
            <a:r>
              <a:rPr lang="en-US" b="1" dirty="0" smtClean="0"/>
              <a:t> </a:t>
            </a:r>
            <a:endParaRPr lang="en-US" dirty="0" smtClean="0"/>
          </a:p>
          <a:p>
            <a:r>
              <a:rPr lang="en-US" b="1" dirty="0" smtClean="0"/>
              <a:t>Grading:</a:t>
            </a:r>
            <a:r>
              <a:rPr lang="en-US" dirty="0" smtClean="0"/>
              <a:t> A – 70%, B – 60%, C – 45%, D – 30%. These cut-off points may be adjusted by not more than 5%.   </a:t>
            </a:r>
          </a:p>
          <a:p>
            <a:pPr>
              <a:buNone/>
            </a:pPr>
            <a:r>
              <a:rPr lang="en-US" b="1" dirty="0" smtClean="0"/>
              <a:t> </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Resources</a:t>
            </a:r>
            <a:endParaRPr lang="en-US" dirty="0"/>
          </a:p>
        </p:txBody>
      </p:sp>
      <p:sp>
        <p:nvSpPr>
          <p:cNvPr id="3" name="Content Placeholder 2"/>
          <p:cNvSpPr>
            <a:spLocks noGrp="1"/>
          </p:cNvSpPr>
          <p:nvPr>
            <p:ph idx="1"/>
          </p:nvPr>
        </p:nvSpPr>
        <p:spPr>
          <a:xfrm>
            <a:off x="0" y="1143000"/>
            <a:ext cx="9144000" cy="5410200"/>
          </a:xfrm>
        </p:spPr>
        <p:txBody>
          <a:bodyPr>
            <a:normAutofit fontScale="70000" lnSpcReduction="20000"/>
          </a:bodyPr>
          <a:lstStyle/>
          <a:p>
            <a:r>
              <a:rPr lang="en-US" b="1" dirty="0" smtClean="0"/>
              <a:t>Textbook: </a:t>
            </a:r>
            <a:endParaRPr lang="en-US" dirty="0" smtClean="0"/>
          </a:p>
          <a:p>
            <a:r>
              <a:rPr lang="en-US" dirty="0" smtClean="0"/>
              <a:t>David Lay: Linear Algebra and Its Application, 3</a:t>
            </a:r>
            <a:r>
              <a:rPr lang="en-US" baseline="30000" dirty="0" smtClean="0"/>
              <a:t>rd</a:t>
            </a:r>
            <a:r>
              <a:rPr lang="en-US" dirty="0" smtClean="0"/>
              <a:t> (Indian Edition), Pearson.</a:t>
            </a:r>
          </a:p>
          <a:p>
            <a:pPr>
              <a:buNone/>
            </a:pPr>
            <a:r>
              <a:rPr lang="en-US" b="1" dirty="0" smtClean="0"/>
              <a:t> Reference Books: </a:t>
            </a:r>
            <a:endParaRPr lang="en-US" dirty="0" smtClean="0"/>
          </a:p>
          <a:p>
            <a:pPr>
              <a:buNone/>
            </a:pPr>
            <a:r>
              <a:rPr lang="en-US" dirty="0" smtClean="0"/>
              <a:t>1.</a:t>
            </a:r>
            <a:r>
              <a:rPr lang="en-US" b="1" dirty="0" smtClean="0"/>
              <a:t> </a:t>
            </a:r>
            <a:r>
              <a:rPr lang="en-US" dirty="0" err="1" smtClean="0"/>
              <a:t>Strang</a:t>
            </a:r>
            <a:r>
              <a:rPr lang="en-US" dirty="0" smtClean="0"/>
              <a:t>: Linear Algebra and Its Applications, 4th </a:t>
            </a:r>
            <a:r>
              <a:rPr lang="en-US" dirty="0" err="1" smtClean="0"/>
              <a:t>Edn</a:t>
            </a:r>
            <a:r>
              <a:rPr lang="en-US" dirty="0" smtClean="0"/>
              <a:t>, </a:t>
            </a:r>
            <a:r>
              <a:rPr lang="en-US" dirty="0" err="1" smtClean="0"/>
              <a:t>Cengange</a:t>
            </a:r>
            <a:r>
              <a:rPr lang="en-US" dirty="0" smtClean="0"/>
              <a:t>. </a:t>
            </a:r>
          </a:p>
          <a:p>
            <a:pPr>
              <a:buNone/>
            </a:pPr>
            <a:r>
              <a:rPr lang="en-US" dirty="0" smtClean="0"/>
              <a:t>2. </a:t>
            </a:r>
            <a:r>
              <a:rPr lang="en-US" dirty="0" err="1" smtClean="0"/>
              <a:t>Lipschutz</a:t>
            </a:r>
            <a:r>
              <a:rPr lang="en-US" dirty="0" smtClean="0"/>
              <a:t>: Linear Algebra, </a:t>
            </a:r>
            <a:r>
              <a:rPr lang="en-US" dirty="0" err="1" smtClean="0"/>
              <a:t>Schaum’s</a:t>
            </a:r>
            <a:r>
              <a:rPr lang="en-US" dirty="0" smtClean="0"/>
              <a:t> Outline Series. </a:t>
            </a:r>
          </a:p>
          <a:p>
            <a:pPr>
              <a:buNone/>
            </a:pPr>
            <a:r>
              <a:rPr lang="en-US" dirty="0" smtClean="0"/>
              <a:t>3.</a:t>
            </a:r>
            <a:r>
              <a:rPr lang="en-US" b="1" dirty="0" smtClean="0"/>
              <a:t> </a:t>
            </a:r>
            <a:r>
              <a:rPr lang="en-US" dirty="0" smtClean="0"/>
              <a:t>Hoffman &amp; </a:t>
            </a:r>
            <a:r>
              <a:rPr lang="en-US" dirty="0" err="1" smtClean="0"/>
              <a:t>Kunze</a:t>
            </a:r>
            <a:r>
              <a:rPr lang="en-US" dirty="0" smtClean="0"/>
              <a:t>:</a:t>
            </a:r>
            <a:r>
              <a:rPr lang="en-US" b="1" dirty="0" smtClean="0"/>
              <a:t> </a:t>
            </a:r>
            <a:r>
              <a:rPr lang="en-US" dirty="0" smtClean="0"/>
              <a:t>Linear Algebra, Pearson.</a:t>
            </a:r>
          </a:p>
          <a:p>
            <a:pPr>
              <a:buNone/>
            </a:pPr>
            <a:r>
              <a:rPr lang="en-US" dirty="0" smtClean="0"/>
              <a:t>4. </a:t>
            </a:r>
            <a:r>
              <a:rPr lang="en-US" dirty="0" err="1" smtClean="0"/>
              <a:t>Kumaresan</a:t>
            </a:r>
            <a:r>
              <a:rPr lang="en-US" dirty="0" smtClean="0"/>
              <a:t>: Linear Algebra: A Geometric Approach, Prentice-Hall.</a:t>
            </a:r>
          </a:p>
          <a:p>
            <a:pPr>
              <a:buNone/>
            </a:pPr>
            <a:r>
              <a:rPr lang="en-US" dirty="0" smtClean="0"/>
              <a:t>5. </a:t>
            </a:r>
            <a:r>
              <a:rPr lang="en-US" dirty="0" err="1" smtClean="0"/>
              <a:t>Axler</a:t>
            </a:r>
            <a:r>
              <a:rPr lang="en-US" dirty="0" smtClean="0"/>
              <a:t>: Linear Algebra Done Right, Springer. (Advanced)</a:t>
            </a:r>
          </a:p>
          <a:p>
            <a:pPr>
              <a:buNone/>
            </a:pPr>
            <a:r>
              <a:rPr lang="en-US" dirty="0" smtClean="0"/>
              <a:t>6. </a:t>
            </a:r>
            <a:r>
              <a:rPr lang="en-US" dirty="0" err="1" smtClean="0"/>
              <a:t>Halmos</a:t>
            </a:r>
            <a:r>
              <a:rPr lang="en-US" dirty="0" smtClean="0"/>
              <a:t>: Finite-Dimensional Vector Spaces, Springer. (Advanced)</a:t>
            </a:r>
          </a:p>
          <a:p>
            <a:pPr>
              <a:buNone/>
            </a:pPr>
            <a:r>
              <a:rPr lang="en-US" dirty="0" smtClean="0"/>
              <a:t> </a:t>
            </a:r>
          </a:p>
          <a:p>
            <a:pPr>
              <a:buNone/>
            </a:pPr>
            <a:r>
              <a:rPr lang="en-US" dirty="0" smtClean="0"/>
              <a:t>* </a:t>
            </a:r>
            <a:r>
              <a:rPr lang="en-US" i="1" dirty="0" smtClean="0"/>
              <a:t>There are numerous books on linear algebra. You may use any other book if you prefer, but will have to be careful about terminology, definitions, and notation. </a:t>
            </a:r>
          </a:p>
          <a:p>
            <a:pPr>
              <a:buNone/>
            </a:pPr>
            <a:endParaRPr lang="en-US" dirty="0" smtClean="0"/>
          </a:p>
          <a:p>
            <a:pPr>
              <a:buNone/>
            </a:pPr>
            <a:r>
              <a:rPr lang="en-US" b="1" i="1" dirty="0" smtClean="0"/>
              <a:t>NB: Details are in the course outline document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TotalTime>
  <Words>285</Words>
  <Application>Microsoft Office PowerPoint</Application>
  <PresentationFormat>On-screen Show (4:3)</PresentationFormat>
  <Paragraphs>71</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Math 1 </vt:lpstr>
      <vt:lpstr>Abstract</vt:lpstr>
      <vt:lpstr>Post-Conditions, i.e. Outcomes:  </vt:lpstr>
      <vt:lpstr>Purpose of Learning  Outcomes: Students</vt:lpstr>
      <vt:lpstr>Learning Outcome Guidelines</vt:lpstr>
      <vt:lpstr>Bloom’s Revised Taxonomy</vt:lpstr>
      <vt:lpstr>BLOOM’S REVISED TAXONOMY Creating Generating new ideas, products, or ways of viewing things Designing, constructing, planning, producing, inventing.   Evaluating Justifying a decision or course of action Checking, hypothesising, critiquing, experimenting, judging   Analysing Breaking information into parts to explore understandings and relationships Comparing, organising, deconstructing, interrogating, finding   Applying Using information in another familiar situation Computing, implementing, carrying out, using, executing   Understanding Explaining ideas or concepts Interpreting, summarising, paraphrasing, classifying, explaining   Remembering Recalling information Recognising, listing, describing, retrieving, naming, finding  </vt:lpstr>
      <vt:lpstr>Continuous Assessment</vt:lpstr>
      <vt:lpstr>Resources</vt:lpstr>
    </vt:vector>
  </TitlesOfParts>
  <Company>TEES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Jefffrey E. Froyd</dc:creator>
  <cp:lastModifiedBy>samaresh</cp:lastModifiedBy>
  <cp:revision>46</cp:revision>
  <dcterms:created xsi:type="dcterms:W3CDTF">2014-08-15T05:08:34Z</dcterms:created>
  <dcterms:modified xsi:type="dcterms:W3CDTF">2018-08-03T05:20:08Z</dcterms:modified>
</cp:coreProperties>
</file>