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8"/>
  </p:handoutMasterIdLst>
  <p:sldIdLst>
    <p:sldId id="468" r:id="rId2"/>
    <p:sldId id="469" r:id="rId3"/>
    <p:sldId id="512" r:id="rId4"/>
    <p:sldId id="511" r:id="rId5"/>
    <p:sldId id="470" r:id="rId6"/>
    <p:sldId id="497" r:id="rId7"/>
  </p:sldIdLst>
  <p:sldSz cx="9144000" cy="6858000" type="screen4x3"/>
  <p:notesSz cx="6772275" cy="99028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EF59B-B657-4C07-8035-519D56A60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40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695889-CC39-4E80-B204-D0D1DEF2F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7DE7C-CBFA-49F5-AD07-C42161411E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40A02-57C8-43C5-AAE7-C1B0D13A96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3ACE9-220F-4A20-9EF3-2328830D38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6B814E-B509-48E0-8FA9-B98A43759B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83A6B-965A-403F-A74E-CC1DFE0ECB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61703-2E83-4A62-9BE3-B93A5A8DC1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B2B12-B803-4816-8C02-41A1C3C01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FC572-9622-4781-BD67-9D2EDA96A3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EDF12-4A4D-432B-9CC5-8639D74B0B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3054C-A47C-4C05-8145-B2B6609615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4AFFC57-4CD5-4615-92FF-55F3427E421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838200"/>
          </a:xfrm>
        </p:spPr>
        <p:txBody>
          <a:bodyPr/>
          <a:lstStyle/>
          <a:p>
            <a:r>
              <a:rPr lang="en-US"/>
              <a:t>Systems of Linear Equations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system of equations of the form: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  a</a:t>
            </a:r>
            <a:r>
              <a:rPr lang="en-US" sz="2800" baseline="-25000"/>
              <a:t>11</a:t>
            </a:r>
            <a:r>
              <a:rPr lang="en-US" sz="2800"/>
              <a:t>x</a:t>
            </a:r>
            <a:r>
              <a:rPr lang="en-US" sz="2800" baseline="-25000"/>
              <a:t>1</a:t>
            </a:r>
            <a:r>
              <a:rPr lang="en-US" sz="2800"/>
              <a:t> + a</a:t>
            </a:r>
            <a:r>
              <a:rPr lang="en-US" sz="2800" baseline="-25000"/>
              <a:t>12</a:t>
            </a:r>
            <a:r>
              <a:rPr lang="en-US" sz="2800"/>
              <a:t>x</a:t>
            </a:r>
            <a:r>
              <a:rPr lang="en-US" sz="2800" baseline="-25000"/>
              <a:t>2</a:t>
            </a:r>
            <a:r>
              <a:rPr lang="en-US" sz="2800"/>
              <a:t> + …………..a</a:t>
            </a:r>
            <a:r>
              <a:rPr lang="en-US" sz="2800" baseline="-25000"/>
              <a:t>1n</a:t>
            </a:r>
            <a:r>
              <a:rPr lang="en-US" sz="2800"/>
              <a:t>x</a:t>
            </a:r>
            <a:r>
              <a:rPr lang="en-US" sz="2800" baseline="-25000"/>
              <a:t>n</a:t>
            </a:r>
            <a:r>
              <a:rPr lang="en-US" sz="2800"/>
              <a:t>  = b</a:t>
            </a:r>
            <a:r>
              <a:rPr lang="en-US" sz="2800" baseline="-25000"/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  a</a:t>
            </a:r>
            <a:r>
              <a:rPr lang="en-US" sz="2800" baseline="-25000"/>
              <a:t>21</a:t>
            </a:r>
            <a:r>
              <a:rPr lang="en-US" sz="2800"/>
              <a:t>x</a:t>
            </a:r>
            <a:r>
              <a:rPr lang="en-US" sz="2800" baseline="-25000"/>
              <a:t>1</a:t>
            </a:r>
            <a:r>
              <a:rPr lang="en-US" sz="2800"/>
              <a:t> + a</a:t>
            </a:r>
            <a:r>
              <a:rPr lang="en-US" sz="2800" baseline="-25000"/>
              <a:t>22</a:t>
            </a:r>
            <a:r>
              <a:rPr lang="en-US" sz="2800"/>
              <a:t>x</a:t>
            </a:r>
            <a:r>
              <a:rPr lang="en-US" sz="2800" baseline="-25000"/>
              <a:t>2</a:t>
            </a:r>
            <a:r>
              <a:rPr lang="en-US" sz="2800"/>
              <a:t> + …………..a</a:t>
            </a:r>
            <a:r>
              <a:rPr lang="en-US" sz="2800" baseline="-25000"/>
              <a:t>2n</a:t>
            </a:r>
            <a:r>
              <a:rPr lang="en-US" sz="2800"/>
              <a:t>x</a:t>
            </a:r>
            <a:r>
              <a:rPr lang="en-US" sz="2800" baseline="-25000"/>
              <a:t>n</a:t>
            </a:r>
            <a:r>
              <a:rPr lang="en-US" sz="2800"/>
              <a:t>  = b</a:t>
            </a:r>
            <a:r>
              <a:rPr lang="en-US" sz="2800" baseline="-25000"/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  </a:t>
            </a:r>
            <a:r>
              <a:rPr lang="en-US" sz="2800">
                <a:sym typeface="Symbol" pitchFamily="18" charset="2"/>
              </a:rPr>
              <a:t>           :</a:t>
            </a:r>
            <a:r>
              <a:rPr lang="en-US" sz="2800"/>
              <a:t>                             :         : 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  a</a:t>
            </a:r>
            <a:r>
              <a:rPr lang="en-US" sz="2800" baseline="-25000"/>
              <a:t>m1</a:t>
            </a:r>
            <a:r>
              <a:rPr lang="en-US" sz="2800"/>
              <a:t>x</a:t>
            </a:r>
            <a:r>
              <a:rPr lang="en-US" sz="2800" baseline="-25000"/>
              <a:t>1</a:t>
            </a:r>
            <a:r>
              <a:rPr lang="en-US" sz="2800"/>
              <a:t> + a</a:t>
            </a:r>
            <a:r>
              <a:rPr lang="en-US" sz="2800" baseline="-25000"/>
              <a:t>m2</a:t>
            </a:r>
            <a:r>
              <a:rPr lang="en-US" sz="2800"/>
              <a:t>x</a:t>
            </a:r>
            <a:r>
              <a:rPr lang="en-US" sz="2800" baseline="-25000"/>
              <a:t>2</a:t>
            </a:r>
            <a:r>
              <a:rPr lang="en-US" sz="2800"/>
              <a:t> + …………..a</a:t>
            </a:r>
            <a:r>
              <a:rPr lang="en-US" sz="2800" baseline="-25000"/>
              <a:t>mn</a:t>
            </a:r>
            <a:r>
              <a:rPr lang="en-US" sz="2800"/>
              <a:t>x</a:t>
            </a:r>
            <a:r>
              <a:rPr lang="en-US" sz="2800" baseline="-25000"/>
              <a:t>n</a:t>
            </a:r>
            <a:r>
              <a:rPr lang="en-US" sz="2800"/>
              <a:t>  = b</a:t>
            </a:r>
            <a:r>
              <a:rPr lang="en-US" sz="2800" baseline="-25000"/>
              <a:t>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 where the elements a</a:t>
            </a:r>
            <a:r>
              <a:rPr lang="en-US" sz="2800" baseline="-25000"/>
              <a:t>ij</a:t>
            </a:r>
            <a:r>
              <a:rPr lang="en-US" sz="2800"/>
              <a:t> and b</a:t>
            </a:r>
            <a:r>
              <a:rPr lang="en-US" sz="2800" baseline="-25000"/>
              <a:t>i</a:t>
            </a:r>
            <a:r>
              <a:rPr lang="en-US" sz="2800"/>
              <a:t> are scalars and the x</a:t>
            </a:r>
            <a:r>
              <a:rPr lang="en-US" sz="2800" baseline="-25000"/>
              <a:t>j </a:t>
            </a:r>
            <a:r>
              <a:rPr lang="en-US" sz="2800">
                <a:sym typeface="Symbol" pitchFamily="18" charset="2"/>
              </a:rPr>
              <a:t>are “unknown” variables is called </a:t>
            </a:r>
            <a:r>
              <a:rPr lang="en-US" sz="2800" b="1">
                <a:sym typeface="Symbol" pitchFamily="18" charset="2"/>
              </a:rPr>
              <a:t>a system of m linear equations in n unknowns. 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Any (ordered) n-tuple (s</a:t>
            </a:r>
            <a:r>
              <a:rPr lang="en-US" sz="2800" baseline="-25000">
                <a:sym typeface="Symbol" pitchFamily="18" charset="2"/>
              </a:rPr>
              <a:t>1</a:t>
            </a:r>
            <a:r>
              <a:rPr lang="en-US" sz="2800">
                <a:sym typeface="Symbol" pitchFamily="18" charset="2"/>
              </a:rPr>
              <a:t>,s</a:t>
            </a:r>
            <a:r>
              <a:rPr lang="en-US" sz="2800" baseline="-25000">
                <a:sym typeface="Symbol" pitchFamily="18" charset="2"/>
              </a:rPr>
              <a:t>2</a:t>
            </a:r>
            <a:r>
              <a:rPr lang="en-US" sz="2800">
                <a:sym typeface="Symbol" pitchFamily="18" charset="2"/>
              </a:rPr>
              <a:t>,…..,s</a:t>
            </a:r>
            <a:r>
              <a:rPr lang="en-US" sz="2800" baseline="-25000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) of scalars which satisfies all of the equations is called a </a:t>
            </a:r>
            <a:r>
              <a:rPr lang="en-US" sz="2800" b="1">
                <a:sym typeface="Symbol" pitchFamily="18" charset="2"/>
              </a:rPr>
              <a:t>solution</a:t>
            </a:r>
            <a:r>
              <a:rPr lang="en-US" sz="2800">
                <a:sym typeface="Symbol" pitchFamily="18" charset="2"/>
              </a:rPr>
              <a:t> of the system. The set of all solutions is called the </a:t>
            </a:r>
            <a:r>
              <a:rPr lang="en-US" sz="2800" b="1">
                <a:sym typeface="Symbol" pitchFamily="18" charset="2"/>
              </a:rPr>
              <a:t>solution set</a:t>
            </a:r>
            <a:r>
              <a:rPr lang="en-US" sz="2800">
                <a:sym typeface="Symbol" pitchFamily="18" charset="2"/>
              </a:rPr>
              <a:t> of the system. </a:t>
            </a:r>
            <a:endParaRPr lang="en-US" sz="2800" b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/>
              <a:t>Matrix Formulation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r>
              <a:rPr lang="en-US" sz="2800" dirty="0">
                <a:sym typeface="Symbol" pitchFamily="18" charset="2"/>
              </a:rPr>
              <a:t>A system of linear equations can be more compactly expressed in matrix notation as:  </a:t>
            </a:r>
          </a:p>
          <a:p>
            <a:pPr>
              <a:buFontTx/>
              <a:buNone/>
            </a:pPr>
            <a:r>
              <a:rPr lang="en-US" sz="2800" dirty="0">
                <a:sym typeface="Symbol" pitchFamily="18" charset="2"/>
              </a:rPr>
              <a:t>    A</a:t>
            </a:r>
            <a:r>
              <a:rPr lang="en-US" sz="2800" b="1" dirty="0">
                <a:sym typeface="Symbol" pitchFamily="18" charset="2"/>
              </a:rPr>
              <a:t>x = b</a:t>
            </a:r>
            <a:r>
              <a:rPr lang="en-US" sz="2800" dirty="0">
                <a:sym typeface="Symbol" pitchFamily="18" charset="2"/>
              </a:rPr>
              <a:t>, where </a:t>
            </a:r>
            <a:r>
              <a:rPr lang="en-US" sz="2800" b="1" dirty="0">
                <a:sym typeface="Symbol" pitchFamily="18" charset="2"/>
              </a:rPr>
              <a:t>A</a:t>
            </a:r>
            <a:r>
              <a:rPr lang="en-US" sz="2800" dirty="0">
                <a:sym typeface="Symbol" pitchFamily="18" charset="2"/>
              </a:rPr>
              <a:t> = </a:t>
            </a:r>
            <a:r>
              <a:rPr lang="en-US" sz="2800" dirty="0"/>
              <a:t>[</a:t>
            </a:r>
            <a:r>
              <a:rPr lang="en-US" sz="2800" dirty="0" err="1"/>
              <a:t>a</a:t>
            </a:r>
            <a:r>
              <a:rPr lang="en-US" sz="2800" baseline="-25000" dirty="0" err="1"/>
              <a:t>ij</a:t>
            </a:r>
            <a:r>
              <a:rPr lang="en-US" sz="2800" dirty="0"/>
              <a:t>] is called the coefficient matrix, and </a:t>
            </a:r>
            <a:endParaRPr lang="en-US" sz="2800" b="1" dirty="0" smtClean="0"/>
          </a:p>
          <a:p>
            <a:pPr>
              <a:buFontTx/>
              <a:buNone/>
            </a:pPr>
            <a:r>
              <a:rPr lang="en-US" sz="2800" b="1" dirty="0" smtClean="0"/>
              <a:t>	x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>
                <a:sym typeface="Symbol" pitchFamily="18" charset="2"/>
              </a:rPr>
              <a:t> </a:t>
            </a:r>
            <a:r>
              <a:rPr lang="en-US" sz="2800" dirty="0"/>
              <a:t>x</a:t>
            </a:r>
            <a:r>
              <a:rPr lang="en-US" sz="2800" baseline="-25000" dirty="0"/>
              <a:t>1</a:t>
            </a:r>
            <a:r>
              <a:rPr lang="en-US" sz="2800" dirty="0">
                <a:sym typeface="Symbol" pitchFamily="18" charset="2"/>
              </a:rPr>
              <a:t>  and </a:t>
            </a:r>
            <a:r>
              <a:rPr lang="en-US" sz="2800" b="1" dirty="0">
                <a:sym typeface="Symbol" pitchFamily="18" charset="2"/>
              </a:rPr>
              <a:t>b =</a:t>
            </a:r>
            <a:r>
              <a:rPr lang="en-US" sz="2800" dirty="0">
                <a:sym typeface="Symbol" pitchFamily="18" charset="2"/>
              </a:rPr>
              <a:t>  </a:t>
            </a:r>
            <a:r>
              <a:rPr lang="en-US" sz="2800" dirty="0"/>
              <a:t>b</a:t>
            </a:r>
            <a:r>
              <a:rPr lang="en-US" sz="2800" baseline="-25000" dirty="0"/>
              <a:t>1 </a:t>
            </a:r>
            <a:r>
              <a:rPr lang="en-US" sz="2800" dirty="0">
                <a:sym typeface="Symbol" pitchFamily="18" charset="2"/>
              </a:rPr>
              <a:t></a:t>
            </a:r>
            <a:endParaRPr lang="en-US" sz="2800" dirty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/>
              <a:t>         </a:t>
            </a:r>
            <a:r>
              <a:rPr lang="en-US" sz="2800" dirty="0">
                <a:sym typeface="Symbol" pitchFamily="18" charset="2"/>
              </a:rPr>
              <a:t> :                |  :    |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sym typeface="Symbol" pitchFamily="18" charset="2"/>
              </a:rPr>
              <a:t>           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>
                <a:sym typeface="Symbol" pitchFamily="18" charset="2"/>
              </a:rPr>
              <a:t></a:t>
            </a:r>
            <a:r>
              <a:rPr lang="en-US" sz="2800" dirty="0"/>
              <a:t>               </a:t>
            </a:r>
            <a:r>
              <a:rPr lang="en-US" sz="2800" dirty="0">
                <a:sym typeface="Symbol" pitchFamily="18" charset="2"/>
              </a:rPr>
              <a:t> </a:t>
            </a:r>
            <a:r>
              <a:rPr lang="en-US" sz="2800" dirty="0" err="1"/>
              <a:t>b</a:t>
            </a:r>
            <a:r>
              <a:rPr lang="en-US" sz="2800" baseline="-25000" dirty="0" err="1"/>
              <a:t>m</a:t>
            </a:r>
            <a:r>
              <a:rPr lang="en-US" sz="2800" dirty="0">
                <a:sym typeface="Symbol" pitchFamily="18" charset="2"/>
              </a:rPr>
              <a:t></a:t>
            </a:r>
            <a:r>
              <a:rPr lang="en-US" sz="2800" dirty="0"/>
              <a:t>      are vectors. </a:t>
            </a:r>
            <a:endParaRPr lang="en-US" sz="2800" dirty="0" smtClean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800" dirty="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800" dirty="0" smtClean="0"/>
              <a:t>Recall that a vector is an ordered k-</a:t>
            </a:r>
            <a:r>
              <a:rPr lang="en-US" sz="2800" dirty="0" err="1" smtClean="0"/>
              <a:t>tuple</a:t>
            </a:r>
            <a:r>
              <a:rPr lang="en-US" sz="2800" dirty="0" smtClean="0"/>
              <a:t> of scalars. Vectors are notated in various ways: 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,….,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2800" dirty="0" smtClean="0"/>
              <a:t>	or [x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x</a:t>
            </a:r>
            <a:r>
              <a:rPr lang="en-US" sz="2800" baseline="-25000" dirty="0" smtClean="0"/>
              <a:t>2 </a:t>
            </a:r>
            <a:r>
              <a:rPr lang="en-US" sz="2800" dirty="0" smtClean="0"/>
              <a:t>….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 ] (</a:t>
            </a:r>
            <a:r>
              <a:rPr lang="en-US" sz="2800" i="1" dirty="0" smtClean="0"/>
              <a:t>referred to as a row vector</a:t>
            </a:r>
            <a:r>
              <a:rPr lang="en-US" sz="2800" dirty="0" smtClean="0"/>
              <a:t>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endParaRPr lang="en-US" sz="2800" dirty="0"/>
          </a:p>
          <a:p>
            <a:pPr>
              <a:buFontTx/>
              <a:buNone/>
            </a:pPr>
            <a:r>
              <a:rPr lang="en-US" sz="2800" dirty="0" smtClean="0">
                <a:sym typeface="Symbol" pitchFamily="18" charset="2"/>
              </a:rPr>
              <a:t>           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1 </a:t>
            </a:r>
            <a:r>
              <a:rPr lang="en-US" sz="2800" dirty="0" smtClean="0">
                <a:sym typeface="Symbol" pitchFamily="18" charset="2"/>
              </a:rPr>
              <a:t>           </a:t>
            </a:r>
            <a:r>
              <a:rPr lang="en-US" sz="2800" i="1" dirty="0" smtClean="0">
                <a:sym typeface="Symbol" pitchFamily="18" charset="2"/>
              </a:rPr>
              <a:t>(referred to as a column vector)</a:t>
            </a:r>
            <a:endParaRPr lang="en-US" sz="2800" i="1" dirty="0" smtClean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 smtClean="0"/>
              <a:t>         </a:t>
            </a:r>
            <a:r>
              <a:rPr lang="en-US" sz="2800" dirty="0" smtClean="0">
                <a:sym typeface="Symbol" pitchFamily="18" charset="2"/>
              </a:rPr>
              <a:t> :   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 smtClean="0">
                <a:sym typeface="Symbol" pitchFamily="18" charset="2"/>
              </a:rPr>
              <a:t>          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>
                <a:sym typeface="Symbol" pitchFamily="18" charset="2"/>
              </a:rPr>
              <a:t></a:t>
            </a:r>
            <a:endParaRPr lang="en-US" sz="2800" dirty="0" smtClean="0"/>
          </a:p>
          <a:p>
            <a:pPr>
              <a:buFontTx/>
              <a:buNone/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dirty="0" smtClean="0"/>
              <a:t>Vector Formulation</a:t>
            </a:r>
            <a:endParaRPr lang="en-US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r>
              <a:rPr lang="en-US" sz="2800" dirty="0">
                <a:sym typeface="Symbol" pitchFamily="18" charset="2"/>
              </a:rPr>
              <a:t>A system of linear equations can </a:t>
            </a:r>
            <a:r>
              <a:rPr lang="en-US" sz="2800" dirty="0" smtClean="0">
                <a:sym typeface="Symbol" pitchFamily="18" charset="2"/>
              </a:rPr>
              <a:t>also be expressed in a vector form:   </a:t>
            </a:r>
            <a:endParaRPr lang="en-US" sz="28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800" dirty="0">
                <a:sym typeface="Symbol" pitchFamily="18" charset="2"/>
              </a:rPr>
              <a:t>    </a:t>
            </a:r>
            <a:r>
              <a:rPr lang="en-US" sz="2800" dirty="0" smtClean="0">
                <a:sym typeface="Symbol" pitchFamily="18" charset="2"/>
              </a:rPr>
              <a:t>x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b="1" dirty="0" smtClean="0">
                <a:sym typeface="Symbol" pitchFamily="18" charset="2"/>
              </a:rPr>
              <a:t>v</a:t>
            </a:r>
            <a:r>
              <a:rPr lang="en-US" sz="2800" b="1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+ x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b="1" dirty="0" smtClean="0">
                <a:sym typeface="Symbol" pitchFamily="18" charset="2"/>
              </a:rPr>
              <a:t>v</a:t>
            </a:r>
            <a:r>
              <a:rPr lang="en-US" sz="2800" b="1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 + …….+ </a:t>
            </a:r>
            <a:r>
              <a:rPr lang="en-US" sz="2800" dirty="0" err="1" smtClean="0">
                <a:sym typeface="Symbol" pitchFamily="18" charset="2"/>
              </a:rPr>
              <a:t>x</a:t>
            </a:r>
            <a:r>
              <a:rPr lang="en-US" sz="2800" baseline="-25000" dirty="0" err="1" smtClean="0">
                <a:sym typeface="Symbol" pitchFamily="18" charset="2"/>
              </a:rPr>
              <a:t>n</a:t>
            </a:r>
            <a:r>
              <a:rPr lang="en-US" sz="2800" b="1" dirty="0" err="1" smtClean="0">
                <a:sym typeface="Symbol" pitchFamily="18" charset="2"/>
              </a:rPr>
              <a:t>v</a:t>
            </a:r>
            <a:r>
              <a:rPr lang="en-US" sz="2800" b="1" baseline="-25000" dirty="0" err="1" smtClean="0">
                <a:sym typeface="Symbol" pitchFamily="18" charset="2"/>
              </a:rPr>
              <a:t>n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b="1" dirty="0" smtClean="0">
                <a:sym typeface="Symbol" pitchFamily="18" charset="2"/>
              </a:rPr>
              <a:t>= </a:t>
            </a:r>
            <a:r>
              <a:rPr lang="en-US" sz="2800" b="1" dirty="0">
                <a:sym typeface="Symbol" pitchFamily="18" charset="2"/>
              </a:rPr>
              <a:t>b</a:t>
            </a:r>
            <a:r>
              <a:rPr lang="en-US" sz="2800" dirty="0">
                <a:sym typeface="Symbol" pitchFamily="18" charset="2"/>
              </a:rPr>
              <a:t>, where </a:t>
            </a:r>
            <a:r>
              <a:rPr lang="en-US" sz="2800" dirty="0" smtClean="0">
                <a:sym typeface="Symbol" pitchFamily="18" charset="2"/>
              </a:rPr>
              <a:t>the x</a:t>
            </a:r>
            <a:r>
              <a:rPr lang="en-US" sz="2800" baseline="-25000" dirty="0" smtClean="0">
                <a:sym typeface="Symbol" pitchFamily="18" charset="2"/>
              </a:rPr>
              <a:t>i</a:t>
            </a:r>
            <a:r>
              <a:rPr lang="en-US" sz="2800" dirty="0" smtClean="0">
                <a:sym typeface="Symbol" pitchFamily="18" charset="2"/>
              </a:rPr>
              <a:t> are scalar unknowns and the </a:t>
            </a:r>
            <a:r>
              <a:rPr lang="en-US" sz="2800" b="1" dirty="0" smtClean="0">
                <a:sym typeface="Symbol" pitchFamily="18" charset="2"/>
              </a:rPr>
              <a:t>v</a:t>
            </a:r>
            <a:r>
              <a:rPr lang="en-US" sz="2800" b="1" baseline="-25000" dirty="0" smtClean="0">
                <a:sym typeface="Symbol" pitchFamily="18" charset="2"/>
              </a:rPr>
              <a:t>i</a:t>
            </a:r>
            <a:r>
              <a:rPr lang="en-US" sz="2800" dirty="0" smtClean="0">
                <a:sym typeface="Symbol" pitchFamily="18" charset="2"/>
              </a:rPr>
              <a:t> are column vectors formed from the coefficients of the original linear system. </a:t>
            </a:r>
            <a:r>
              <a:rPr lang="en-US" sz="2800" dirty="0" smtClean="0"/>
              <a:t> </a:t>
            </a:r>
            <a:endParaRPr lang="en-US" sz="2800" dirty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800" dirty="0"/>
          </a:p>
          <a:p>
            <a:r>
              <a:rPr lang="en-US" sz="2800" dirty="0" smtClean="0"/>
              <a:t>This formulation can be interpreted as: if we can find scalars </a:t>
            </a:r>
            <a:r>
              <a:rPr lang="en-US" sz="2800" dirty="0" smtClean="0">
                <a:sym typeface="Symbol" pitchFamily="18" charset="2"/>
              </a:rPr>
              <a:t>x</a:t>
            </a:r>
            <a:r>
              <a:rPr lang="en-US" sz="2800" baseline="-25000" dirty="0" smtClean="0">
                <a:sym typeface="Symbol" pitchFamily="18" charset="2"/>
              </a:rPr>
              <a:t>i </a:t>
            </a:r>
            <a:r>
              <a:rPr lang="en-US" sz="2800" dirty="0" smtClean="0"/>
              <a:t>satisfying the equation, then the given vector </a:t>
            </a:r>
            <a:r>
              <a:rPr lang="en-US" sz="2800" b="1" dirty="0" smtClean="0"/>
              <a:t>b</a:t>
            </a:r>
            <a:r>
              <a:rPr lang="en-US" sz="2800" dirty="0" smtClean="0"/>
              <a:t> can be expressed in terms of  the given vectors </a:t>
            </a:r>
            <a:r>
              <a:rPr lang="en-US" sz="2800" b="1" dirty="0" smtClean="0">
                <a:sym typeface="Symbol" pitchFamily="18" charset="2"/>
              </a:rPr>
              <a:t>v</a:t>
            </a:r>
            <a:r>
              <a:rPr lang="en-US" sz="2800" b="1" baseline="-25000" dirty="0" smtClean="0">
                <a:sym typeface="Symbol" pitchFamily="18" charset="2"/>
              </a:rPr>
              <a:t>i </a:t>
            </a:r>
            <a:r>
              <a:rPr lang="en-US" sz="2800" dirty="0" smtClean="0"/>
              <a:t>. This formulation is not useful for solving the system, but will become very important when we are working with vectors.    </a:t>
            </a:r>
            <a:endParaRPr lang="en-US" sz="2800" dirty="0"/>
          </a:p>
          <a:p>
            <a:pPr>
              <a:buFontTx/>
              <a:buNone/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620000" cy="1828800"/>
          </a:xfrm>
        </p:spPr>
        <p:txBody>
          <a:bodyPr/>
          <a:lstStyle/>
          <a:p>
            <a:r>
              <a:rPr lang="en-US" dirty="0" smtClean="0"/>
              <a:t>Homogeneous and Non-Homogeneous Systems</a:t>
            </a:r>
            <a:endParaRPr lang="en-US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362200"/>
            <a:ext cx="9144000" cy="4267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800" dirty="0"/>
          </a:p>
          <a:p>
            <a:r>
              <a:rPr lang="en-US" sz="2800" dirty="0"/>
              <a:t>If </a:t>
            </a:r>
            <a:r>
              <a:rPr lang="en-US" sz="2800" b="1" dirty="0"/>
              <a:t>b</a:t>
            </a:r>
            <a:r>
              <a:rPr lang="en-US" sz="2800" dirty="0"/>
              <a:t> = </a:t>
            </a:r>
            <a:r>
              <a:rPr lang="en-US" sz="2800" b="1" dirty="0"/>
              <a:t>0</a:t>
            </a:r>
            <a:r>
              <a:rPr lang="en-US" sz="2800" dirty="0"/>
              <a:t>, then the system is said to be </a:t>
            </a:r>
            <a:r>
              <a:rPr lang="en-US" sz="2800" b="1" dirty="0"/>
              <a:t>homogeneous</a:t>
            </a:r>
            <a:r>
              <a:rPr lang="en-US" sz="2800" dirty="0"/>
              <a:t>. A homogeneous system always has the trivial solution consisting of all zeroes. </a:t>
            </a:r>
            <a:r>
              <a:rPr lang="en-US" sz="2800" dirty="0" smtClean="0"/>
              <a:t>If </a:t>
            </a:r>
            <a:r>
              <a:rPr lang="en-US" sz="2800" b="1" dirty="0" smtClean="0"/>
              <a:t>b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</a:t>
            </a:r>
            <a:r>
              <a:rPr lang="en-US" sz="2800" dirty="0" smtClean="0"/>
              <a:t> </a:t>
            </a:r>
            <a:r>
              <a:rPr lang="en-US" sz="2800" b="1" dirty="0" smtClean="0"/>
              <a:t>0</a:t>
            </a:r>
            <a:r>
              <a:rPr lang="en-US" sz="2800" dirty="0" smtClean="0"/>
              <a:t>,</a:t>
            </a:r>
            <a:r>
              <a:rPr lang="en-US" sz="2800" b="1" dirty="0" smtClean="0"/>
              <a:t> </a:t>
            </a:r>
            <a:r>
              <a:rPr lang="en-US" sz="2800" dirty="0" smtClean="0"/>
              <a:t>the system is said to be </a:t>
            </a:r>
            <a:r>
              <a:rPr lang="en-US" sz="2800" b="1" dirty="0" smtClean="0"/>
              <a:t>non-homogeneous</a:t>
            </a:r>
            <a:r>
              <a:rPr lang="en-US" sz="2800" dirty="0" smtClean="0"/>
              <a:t>. A </a:t>
            </a:r>
            <a:r>
              <a:rPr lang="en-US" sz="2800" dirty="0"/>
              <a:t>non-homogeneous system may or may not have any solutions. A system which has at least one solution is said to be </a:t>
            </a:r>
            <a:r>
              <a:rPr lang="en-US" sz="2800" b="1" dirty="0"/>
              <a:t>consistent</a:t>
            </a:r>
            <a:r>
              <a:rPr lang="en-US" sz="2800" dirty="0"/>
              <a:t>. Otherwise, it is said to be </a:t>
            </a:r>
            <a:r>
              <a:rPr lang="en-US" sz="2800" b="1" dirty="0"/>
              <a:t>inconsistent</a:t>
            </a:r>
            <a:r>
              <a:rPr lang="en-US" sz="2800" dirty="0"/>
              <a:t>.   </a:t>
            </a:r>
          </a:p>
          <a:p>
            <a:pPr>
              <a:buFontTx/>
              <a:buNone/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/>
              <a:t>Solving a Linear System 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791200"/>
          </a:xfrm>
        </p:spPr>
        <p:txBody>
          <a:bodyPr/>
          <a:lstStyle/>
          <a:p>
            <a:r>
              <a:rPr lang="en-US" sz="2800" dirty="0" smtClean="0">
                <a:sym typeface="Symbol" pitchFamily="18" charset="2"/>
              </a:rPr>
              <a:t>Small </a:t>
            </a:r>
            <a:r>
              <a:rPr lang="en-US" sz="2800" dirty="0">
                <a:sym typeface="Symbol" pitchFamily="18" charset="2"/>
              </a:rPr>
              <a:t>systems of linear equations </a:t>
            </a:r>
            <a:r>
              <a:rPr lang="en-US" sz="2800" dirty="0" smtClean="0">
                <a:sym typeface="Symbol" pitchFamily="18" charset="2"/>
              </a:rPr>
              <a:t>(with two or three variables) can be solved by </a:t>
            </a:r>
            <a:r>
              <a:rPr lang="en-US" sz="2800" dirty="0">
                <a:sym typeface="Symbol" pitchFamily="18" charset="2"/>
              </a:rPr>
              <a:t>a method of “elimination</a:t>
            </a:r>
            <a:r>
              <a:rPr lang="en-US" sz="2800" dirty="0" smtClean="0">
                <a:sym typeface="Symbol" pitchFamily="18" charset="2"/>
              </a:rPr>
              <a:t>” or a method of “substitution”. Our </a:t>
            </a:r>
            <a:r>
              <a:rPr lang="en-US" sz="2800" dirty="0">
                <a:sym typeface="Symbol" pitchFamily="18" charset="2"/>
              </a:rPr>
              <a:t>goal now is to evolve a more systematic strategy which can be used in a mechanical way to deal with any system.</a:t>
            </a:r>
            <a:endParaRPr lang="en-US" sz="2800" dirty="0"/>
          </a:p>
          <a:p>
            <a:r>
              <a:rPr lang="en-US" sz="2800" b="1" dirty="0"/>
              <a:t>Observation 1</a:t>
            </a:r>
            <a:r>
              <a:rPr lang="en-US" sz="2800" dirty="0"/>
              <a:t>: In the process of elimination, the variables play no real role. All calculations are done with the coefficients and the RHS scalars. So we should work directly with matrices: the coefficient matrix A and the </a:t>
            </a:r>
            <a:r>
              <a:rPr lang="en-US" sz="2800" b="1" dirty="0"/>
              <a:t>augmented matrix</a:t>
            </a:r>
            <a:r>
              <a:rPr lang="en-US" sz="2800" dirty="0"/>
              <a:t> of the system [A:</a:t>
            </a:r>
            <a:r>
              <a:rPr lang="en-US" sz="2800" b="1" dirty="0"/>
              <a:t>b</a:t>
            </a:r>
            <a:r>
              <a:rPr lang="en-US" sz="2800" dirty="0"/>
              <a:t>]. So for the time being, we will continue the discussion mostly in terms of matrices (and later come back to the equations and solutions). </a:t>
            </a: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sz="4000"/>
              <a:t>Elementary Row Operations</a:t>
            </a:r>
            <a:r>
              <a:rPr lang="en-US"/>
              <a:t> 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Given any </a:t>
            </a:r>
            <a:r>
              <a:rPr lang="en-US" sz="2800" dirty="0" err="1">
                <a:sym typeface="Symbol" pitchFamily="18" charset="2"/>
              </a:rPr>
              <a:t>mn</a:t>
            </a:r>
            <a:r>
              <a:rPr lang="en-US" sz="2800" dirty="0">
                <a:sym typeface="Symbol" pitchFamily="18" charset="2"/>
              </a:rPr>
              <a:t> matrix A, we define three </a:t>
            </a:r>
            <a:r>
              <a:rPr lang="en-US" sz="2800" b="1" dirty="0">
                <a:sym typeface="Symbol" pitchFamily="18" charset="2"/>
              </a:rPr>
              <a:t>elementary row operations:</a:t>
            </a:r>
            <a:r>
              <a:rPr lang="en-US" sz="2800" dirty="0">
                <a:sym typeface="Symbol" pitchFamily="18" charset="2"/>
              </a:rPr>
              <a:t> 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dirty="0">
                <a:sym typeface="Symbol" pitchFamily="18" charset="2"/>
              </a:rPr>
              <a:t>Multiplication of one row of A by a </a:t>
            </a:r>
            <a:r>
              <a:rPr lang="en-US" sz="2400" b="1" dirty="0">
                <a:sym typeface="Symbol" pitchFamily="18" charset="2"/>
              </a:rPr>
              <a:t>non-zero</a:t>
            </a:r>
            <a:r>
              <a:rPr lang="en-US" sz="2400" dirty="0">
                <a:sym typeface="Symbol" pitchFamily="18" charset="2"/>
              </a:rPr>
              <a:t> scalar c (</a:t>
            </a:r>
            <a:r>
              <a:rPr lang="en-US" sz="2400" b="1" dirty="0">
                <a:sym typeface="Symbol" pitchFamily="18" charset="2"/>
              </a:rPr>
              <a:t>scale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dirty="0">
                <a:sym typeface="Symbol" pitchFamily="18" charset="2"/>
              </a:rPr>
              <a:t>Replacement of one row of A by the sum of the row and a scalar multiple of a </a:t>
            </a:r>
            <a:r>
              <a:rPr lang="en-US" sz="2400" b="1" dirty="0">
                <a:sym typeface="Symbol" pitchFamily="18" charset="2"/>
              </a:rPr>
              <a:t>different</a:t>
            </a:r>
            <a:r>
              <a:rPr lang="en-US" sz="2400" dirty="0">
                <a:sym typeface="Symbol" pitchFamily="18" charset="2"/>
              </a:rPr>
              <a:t> row (</a:t>
            </a:r>
            <a:r>
              <a:rPr lang="en-US" sz="2400" b="1" dirty="0">
                <a:sym typeface="Symbol" pitchFamily="18" charset="2"/>
              </a:rPr>
              <a:t>replace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dirty="0">
                <a:sym typeface="Symbol" pitchFamily="18" charset="2"/>
              </a:rPr>
              <a:t>Interchange of two rows of A (</a:t>
            </a:r>
            <a:r>
              <a:rPr lang="en-US" sz="2400" b="1" dirty="0">
                <a:sym typeface="Symbol" pitchFamily="18" charset="2"/>
              </a:rPr>
              <a:t>interchange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So by applying an elementary row operation e to A, we get a new matrix e(A). 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sym typeface="Symbol" pitchFamily="18" charset="2"/>
              </a:rPr>
              <a:t>Observation 2: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To each elementary row operation e, there corresponds an elementary row operation e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of the same type such that e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(e(A)) = A. In other words, the process is reversible. </a:t>
            </a:r>
            <a:endParaRPr lang="en-US" sz="28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4387</TotalTime>
  <Words>583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Systems of Linear Equations</vt:lpstr>
      <vt:lpstr>Matrix Formulation</vt:lpstr>
      <vt:lpstr>Vector Formulation</vt:lpstr>
      <vt:lpstr>Homogeneous and Non-Homogeneous Systems</vt:lpstr>
      <vt:lpstr>Solving a Linear System </vt:lpstr>
      <vt:lpstr>Elementary Row Operations 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366</cp:revision>
  <dcterms:created xsi:type="dcterms:W3CDTF">2001-08-16T03:34:40Z</dcterms:created>
  <dcterms:modified xsi:type="dcterms:W3CDTF">2018-08-03T05:22:21Z</dcterms:modified>
</cp:coreProperties>
</file>