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9"/>
  </p:handoutMasterIdLst>
  <p:sldIdLst>
    <p:sldId id="497" r:id="rId2"/>
    <p:sldId id="513" r:id="rId3"/>
    <p:sldId id="500" r:id="rId4"/>
    <p:sldId id="501" r:id="rId5"/>
    <p:sldId id="509" r:id="rId6"/>
    <p:sldId id="502" r:id="rId7"/>
    <p:sldId id="507" r:id="rId8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 autoAdjust="0"/>
    <p:restoredTop sz="94676" autoAdjust="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EF59B-B657-4C07-8035-519D56A60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0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95889-CC39-4E80-B204-D0D1DEF2F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7DE7C-CBFA-49F5-AD07-C42161411E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40A02-57C8-43C5-AAE7-C1B0D13A96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3ACE9-220F-4A20-9EF3-2328830D3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B814E-B509-48E0-8FA9-B98A43759B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83A6B-965A-403F-A74E-CC1DFE0ECB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61703-2E83-4A62-9BE3-B93A5A8DC1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2B12-B803-4816-8C02-41A1C3C01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FC572-9622-4781-BD67-9D2EDA96A3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EDF12-4A4D-432B-9CC5-8639D74B0B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3054C-A47C-4C05-8145-B2B6609615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4AFFC57-4CD5-4615-92FF-55F3427E42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4000"/>
              <a:t>Elementary Row Operations</a:t>
            </a:r>
            <a:r>
              <a:rPr lang="en-US"/>
              <a:t> 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Given any </a:t>
            </a:r>
            <a:r>
              <a:rPr lang="en-US" sz="2800" dirty="0" err="1">
                <a:sym typeface="Symbol" pitchFamily="18" charset="2"/>
              </a:rPr>
              <a:t>mn</a:t>
            </a:r>
            <a:r>
              <a:rPr lang="en-US" sz="2800" dirty="0">
                <a:sym typeface="Symbol" pitchFamily="18" charset="2"/>
              </a:rPr>
              <a:t> matrix A, we define three </a:t>
            </a:r>
            <a:r>
              <a:rPr lang="en-US" sz="2800" b="1" dirty="0">
                <a:sym typeface="Symbol" pitchFamily="18" charset="2"/>
              </a:rPr>
              <a:t>elementary row operations: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>
                <a:sym typeface="Symbol" pitchFamily="18" charset="2"/>
              </a:rPr>
              <a:t>Multiplication of one row of A by a </a:t>
            </a:r>
            <a:r>
              <a:rPr lang="en-US" sz="2400" b="1" dirty="0">
                <a:sym typeface="Symbol" pitchFamily="18" charset="2"/>
              </a:rPr>
              <a:t>non-zero</a:t>
            </a:r>
            <a:r>
              <a:rPr lang="en-US" sz="2400" dirty="0">
                <a:sym typeface="Symbol" pitchFamily="18" charset="2"/>
              </a:rPr>
              <a:t> scalar c (</a:t>
            </a:r>
            <a:r>
              <a:rPr lang="en-US" sz="2400" b="1" dirty="0">
                <a:sym typeface="Symbol" pitchFamily="18" charset="2"/>
              </a:rPr>
              <a:t>scale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>
                <a:sym typeface="Symbol" pitchFamily="18" charset="2"/>
              </a:rPr>
              <a:t>Replacement of one row of A by the sum of the row and a scalar multiple of a </a:t>
            </a:r>
            <a:r>
              <a:rPr lang="en-US" sz="2400" b="1" dirty="0">
                <a:sym typeface="Symbol" pitchFamily="18" charset="2"/>
              </a:rPr>
              <a:t>different</a:t>
            </a:r>
            <a:r>
              <a:rPr lang="en-US" sz="2400" dirty="0">
                <a:sym typeface="Symbol" pitchFamily="18" charset="2"/>
              </a:rPr>
              <a:t> row (</a:t>
            </a:r>
            <a:r>
              <a:rPr lang="en-US" sz="2400" b="1" dirty="0">
                <a:sym typeface="Symbol" pitchFamily="18" charset="2"/>
              </a:rPr>
              <a:t>replace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400" dirty="0">
                <a:sym typeface="Symbol" pitchFamily="18" charset="2"/>
              </a:rPr>
              <a:t>Interchange of two rows of A (</a:t>
            </a:r>
            <a:r>
              <a:rPr lang="en-US" sz="2400" b="1" dirty="0">
                <a:sym typeface="Symbol" pitchFamily="18" charset="2"/>
              </a:rPr>
              <a:t>interchange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So by applying an elementary row operation e to A, we get a new matrix e(A). 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sym typeface="Symbol" pitchFamily="18" charset="2"/>
              </a:rPr>
              <a:t>Observation 2: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To each elementary row operation e, there corresponds an elementary row operation e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of the same type such that e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(e(A)) = A. In other words, the process is reversible. </a:t>
            </a:r>
            <a:endParaRPr lang="en-US" sz="2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/>
              <a:t>2 Special Types of Matrices - 1 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An </a:t>
            </a:r>
            <a:r>
              <a:rPr lang="en-US" dirty="0" err="1">
                <a:sym typeface="Symbol" pitchFamily="18" charset="2"/>
              </a:rPr>
              <a:t>mn</a:t>
            </a:r>
            <a:r>
              <a:rPr lang="en-US" dirty="0">
                <a:sym typeface="Symbol" pitchFamily="18" charset="2"/>
              </a:rPr>
              <a:t> matrix is said to be in </a:t>
            </a:r>
            <a:r>
              <a:rPr lang="en-US" b="1" dirty="0">
                <a:sym typeface="Symbol" pitchFamily="18" charset="2"/>
              </a:rPr>
              <a:t>echelon form</a:t>
            </a:r>
            <a:r>
              <a:rPr lang="en-US" dirty="0">
                <a:sym typeface="Symbol" pitchFamily="18" charset="2"/>
              </a:rPr>
              <a:t> if:</a:t>
            </a:r>
          </a:p>
          <a:p>
            <a:pPr lvl="1">
              <a:buFontTx/>
              <a:buChar char="•"/>
            </a:pPr>
            <a:r>
              <a:rPr lang="en-US" dirty="0">
                <a:sym typeface="Symbol" pitchFamily="18" charset="2"/>
              </a:rPr>
              <a:t>All non-zero rows are above all zero rows</a:t>
            </a:r>
          </a:p>
          <a:p>
            <a:pPr lvl="1">
              <a:buFontTx/>
              <a:buChar char="•"/>
            </a:pPr>
            <a:r>
              <a:rPr lang="en-US" dirty="0">
                <a:sym typeface="Symbol" pitchFamily="18" charset="2"/>
              </a:rPr>
              <a:t>Each leading </a:t>
            </a:r>
            <a:r>
              <a:rPr lang="en-US" dirty="0" smtClean="0">
                <a:sym typeface="Symbol" pitchFamily="18" charset="2"/>
              </a:rPr>
              <a:t>(non-zero) entry </a:t>
            </a:r>
            <a:r>
              <a:rPr lang="en-US" dirty="0">
                <a:sym typeface="Symbol" pitchFamily="18" charset="2"/>
              </a:rPr>
              <a:t>of a row is to the right of the leading </a:t>
            </a:r>
            <a:r>
              <a:rPr lang="en-US" dirty="0" smtClean="0">
                <a:sym typeface="Symbol" pitchFamily="18" charset="2"/>
              </a:rPr>
              <a:t>(non-zero) entry </a:t>
            </a:r>
            <a:r>
              <a:rPr lang="en-US" dirty="0">
                <a:sym typeface="Symbol" pitchFamily="18" charset="2"/>
              </a:rPr>
              <a:t>of the row above it </a:t>
            </a:r>
          </a:p>
          <a:p>
            <a:pPr lvl="1">
              <a:buFontTx/>
              <a:buChar char="•"/>
            </a:pPr>
            <a:r>
              <a:rPr lang="en-US" dirty="0">
                <a:sym typeface="Symbol" pitchFamily="18" charset="2"/>
              </a:rPr>
              <a:t>All entries in a column below a leading </a:t>
            </a:r>
            <a:r>
              <a:rPr lang="en-US" dirty="0" smtClean="0">
                <a:sym typeface="Symbol" pitchFamily="18" charset="2"/>
              </a:rPr>
              <a:t>(non-zero) entry </a:t>
            </a:r>
            <a:r>
              <a:rPr lang="en-US" dirty="0">
                <a:sym typeface="Symbol" pitchFamily="18" charset="2"/>
              </a:rPr>
              <a:t>are </a:t>
            </a:r>
            <a:r>
              <a:rPr lang="en-US" dirty="0" smtClean="0">
                <a:sym typeface="Symbol" pitchFamily="18" charset="2"/>
              </a:rPr>
              <a:t>zero</a:t>
            </a:r>
            <a:endParaRPr lang="en-US" dirty="0" smtClean="0">
              <a:sym typeface="Symbol" pitchFamily="18" charset="2"/>
            </a:endParaRPr>
          </a:p>
          <a:p>
            <a:r>
              <a:rPr lang="en-US" sz="2800" i="1" dirty="0" smtClean="0">
                <a:sym typeface="Symbol" pitchFamily="18" charset="2"/>
              </a:rPr>
              <a:t>NB: </a:t>
            </a:r>
            <a:r>
              <a:rPr lang="en-US" sz="2800" i="1" dirty="0">
                <a:sym typeface="Symbol" pitchFamily="18" charset="2"/>
              </a:rPr>
              <a:t>When we use the term leading entry of a row, we mean the first non-zero entry in the </a:t>
            </a:r>
            <a:r>
              <a:rPr lang="en-US" sz="2800" i="1" dirty="0" smtClean="0">
                <a:sym typeface="Symbol" pitchFamily="18" charset="2"/>
              </a:rPr>
              <a:t>row. So, actually, the third condition above follows from the second.. However, we have written it out explicitly here in the interest of clarity. </a:t>
            </a:r>
          </a:p>
          <a:p>
            <a:endParaRPr lang="en-US" dirty="0" smtClean="0">
              <a:sym typeface="Symbol" pitchFamily="18" charset="2"/>
            </a:endParaRPr>
          </a:p>
          <a:p>
            <a:pPr lvl="1">
              <a:buFontTx/>
              <a:buChar char="•"/>
            </a:pP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/>
              <a:t>2 Special Types of Matrices - 2 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715000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An </a:t>
            </a:r>
            <a:r>
              <a:rPr lang="en-US" dirty="0" err="1">
                <a:sym typeface="Symbol" pitchFamily="18" charset="2"/>
              </a:rPr>
              <a:t>mn</a:t>
            </a:r>
            <a:r>
              <a:rPr lang="en-US" dirty="0">
                <a:sym typeface="Symbol" pitchFamily="18" charset="2"/>
              </a:rPr>
              <a:t> matrix is said to be a </a:t>
            </a:r>
            <a:r>
              <a:rPr lang="en-US" b="1" dirty="0">
                <a:sym typeface="Symbol" pitchFamily="18" charset="2"/>
              </a:rPr>
              <a:t>reduced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row</a:t>
            </a:r>
            <a:r>
              <a:rPr lang="en-US" dirty="0">
                <a:sym typeface="Symbol" pitchFamily="18" charset="2"/>
              </a:rPr>
              <a:t> echelon matrix  or </a:t>
            </a:r>
            <a:r>
              <a:rPr lang="en-US" b="1" dirty="0">
                <a:sym typeface="Symbol" pitchFamily="18" charset="2"/>
              </a:rPr>
              <a:t>in row-reduced echelon form</a:t>
            </a:r>
            <a:r>
              <a:rPr lang="en-US" dirty="0">
                <a:sym typeface="Symbol" pitchFamily="18" charset="2"/>
              </a:rPr>
              <a:t> (RREF) if: </a:t>
            </a:r>
          </a:p>
          <a:p>
            <a:pPr lvl="1">
              <a:buFontTx/>
              <a:buChar char="•"/>
            </a:pPr>
            <a:r>
              <a:rPr lang="en-US" dirty="0">
                <a:sym typeface="Symbol" pitchFamily="18" charset="2"/>
              </a:rPr>
              <a:t>All non-zero rows are above all zero rows</a:t>
            </a:r>
          </a:p>
          <a:p>
            <a:pPr lvl="1">
              <a:buFontTx/>
              <a:buChar char="•"/>
            </a:pPr>
            <a:r>
              <a:rPr lang="en-US" dirty="0">
                <a:sym typeface="Symbol" pitchFamily="18" charset="2"/>
              </a:rPr>
              <a:t>Each leading entry </a:t>
            </a:r>
            <a:r>
              <a:rPr lang="en-US" dirty="0" smtClean="0">
                <a:sym typeface="Symbol" pitchFamily="18" charset="2"/>
              </a:rPr>
              <a:t>(i.e. the first non-zero entry) of </a:t>
            </a:r>
            <a:r>
              <a:rPr lang="en-US" dirty="0">
                <a:sym typeface="Symbol" pitchFamily="18" charset="2"/>
              </a:rPr>
              <a:t>a row is to the right of the leading entry of the row above it </a:t>
            </a:r>
          </a:p>
          <a:p>
            <a:pPr lvl="1">
              <a:buFontTx/>
              <a:buChar char="•"/>
            </a:pPr>
            <a:r>
              <a:rPr lang="en-US" dirty="0">
                <a:sym typeface="Symbol" pitchFamily="18" charset="2"/>
              </a:rPr>
              <a:t>The </a:t>
            </a:r>
            <a:r>
              <a:rPr lang="en-US" dirty="0" smtClean="0">
                <a:sym typeface="Symbol" pitchFamily="18" charset="2"/>
              </a:rPr>
              <a:t>leading entry (</a:t>
            </a:r>
            <a:r>
              <a:rPr lang="en-US" i="1" dirty="0" smtClean="0">
                <a:sym typeface="Symbol" pitchFamily="18" charset="2"/>
              </a:rPr>
              <a:t>note again: first </a:t>
            </a:r>
            <a:r>
              <a:rPr lang="en-US" i="1" dirty="0">
                <a:sym typeface="Symbol" pitchFamily="18" charset="2"/>
              </a:rPr>
              <a:t>non-zero </a:t>
            </a:r>
            <a:r>
              <a:rPr lang="en-US" i="1" dirty="0" smtClean="0">
                <a:sym typeface="Symbol" pitchFamily="18" charset="2"/>
              </a:rPr>
              <a:t>entry</a:t>
            </a:r>
            <a:r>
              <a:rPr lang="en-US" dirty="0" smtClean="0">
                <a:sym typeface="Symbol" pitchFamily="18" charset="2"/>
              </a:rPr>
              <a:t>) in </a:t>
            </a:r>
            <a:r>
              <a:rPr lang="en-US" dirty="0">
                <a:sym typeface="Symbol" pitchFamily="18" charset="2"/>
              </a:rPr>
              <a:t>each non-zero row is 1</a:t>
            </a:r>
          </a:p>
          <a:p>
            <a:pPr lvl="1">
              <a:buFontTx/>
              <a:buChar char="•"/>
            </a:pPr>
            <a:r>
              <a:rPr lang="en-US" dirty="0">
                <a:sym typeface="Symbol" pitchFamily="18" charset="2"/>
              </a:rPr>
              <a:t>Each column which contains such a leading entry </a:t>
            </a:r>
            <a:r>
              <a:rPr lang="en-US" dirty="0" smtClean="0">
                <a:sym typeface="Symbol" pitchFamily="18" charset="2"/>
              </a:rPr>
              <a:t>(necessarily 1) has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b="1" i="1" dirty="0">
                <a:sym typeface="Symbol" pitchFamily="18" charset="2"/>
              </a:rPr>
              <a:t>all its other entries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i="1" dirty="0">
                <a:sym typeface="Symbol" pitchFamily="18" charset="2"/>
              </a:rPr>
              <a:t>as 0 </a:t>
            </a:r>
          </a:p>
          <a:p>
            <a:r>
              <a:rPr lang="en-US" dirty="0">
                <a:sym typeface="Symbol" pitchFamily="18" charset="2"/>
              </a:rPr>
              <a:t>In other words, an RREF matrix is in echelon form  and has two further requirements also</a:t>
            </a:r>
          </a:p>
          <a:p>
            <a:pPr lvl="1">
              <a:buFontTx/>
              <a:buNone/>
            </a:pPr>
            <a:endParaRPr lang="en-US" dirty="0">
              <a:sym typeface="Symbol" pitchFamily="18" charset="2"/>
            </a:endParaRPr>
          </a:p>
          <a:p>
            <a:pPr lvl="1">
              <a:buFontTx/>
              <a:buChar char="•"/>
            </a:pPr>
            <a:endParaRPr lang="en-US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/>
              <a:t>Row Reduction Algorithm -1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sz="2800" i="1" dirty="0">
                <a:sym typeface="Symbol" pitchFamily="18" charset="2"/>
              </a:rPr>
              <a:t>The Algorithm we are about to present is commonly referred to as Gauss-Jordan elimination.</a:t>
            </a:r>
          </a:p>
          <a:p>
            <a:r>
              <a:rPr lang="en-US" sz="2800" dirty="0" smtClean="0">
                <a:sym typeface="Symbol" pitchFamily="18" charset="2"/>
              </a:rPr>
              <a:t>The input for the algorithm is an </a:t>
            </a:r>
            <a:r>
              <a:rPr lang="en-US" sz="2800" dirty="0" err="1" smtClean="0">
                <a:sym typeface="Symbol" pitchFamily="18" charset="2"/>
              </a:rPr>
              <a:t>mn</a:t>
            </a:r>
            <a:r>
              <a:rPr lang="en-US" sz="2800" dirty="0" smtClean="0">
                <a:sym typeface="Symbol" pitchFamily="18" charset="2"/>
              </a:rPr>
              <a:t> matrix.  The algorithm proceeds by carrying out elementary row operations only on the input </a:t>
            </a:r>
            <a:r>
              <a:rPr lang="en-US" sz="2800" dirty="0" err="1" smtClean="0">
                <a:sym typeface="Symbol" pitchFamily="18" charset="2"/>
              </a:rPr>
              <a:t>matirx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r>
              <a:rPr lang="en-US" sz="2800" dirty="0" smtClean="0">
                <a:sym typeface="Symbol" pitchFamily="18" charset="2"/>
              </a:rPr>
              <a:t>We </a:t>
            </a:r>
            <a:r>
              <a:rPr lang="en-US" sz="2800" dirty="0">
                <a:sym typeface="Symbol" pitchFamily="18" charset="2"/>
              </a:rPr>
              <a:t>will use the term </a:t>
            </a:r>
            <a:r>
              <a:rPr lang="en-US" sz="2800" b="1" dirty="0">
                <a:sym typeface="Symbol" pitchFamily="18" charset="2"/>
              </a:rPr>
              <a:t>pivot position </a:t>
            </a:r>
            <a:r>
              <a:rPr lang="en-US" sz="2800" dirty="0">
                <a:sym typeface="Symbol" pitchFamily="18" charset="2"/>
              </a:rPr>
              <a:t>to indicate a position corresponding to a leading position in an echelon form. Its column is called a </a:t>
            </a:r>
            <a:r>
              <a:rPr lang="en-US" sz="2800" b="1" dirty="0">
                <a:sym typeface="Symbol" pitchFamily="18" charset="2"/>
              </a:rPr>
              <a:t>pivot column</a:t>
            </a:r>
            <a:r>
              <a:rPr lang="en-US" sz="2800" dirty="0" smtClean="0">
                <a:sym typeface="Symbol" pitchFamily="18" charset="2"/>
              </a:rPr>
              <a:t>. </a:t>
            </a:r>
          </a:p>
          <a:p>
            <a:r>
              <a:rPr lang="en-US" sz="2800" dirty="0" smtClean="0">
                <a:sym typeface="Symbol" pitchFamily="18" charset="2"/>
              </a:rPr>
              <a:t>At the start, move all zero rows to the bottom of the matrix using interchange operations, since they will not play any further role.</a:t>
            </a:r>
            <a:endParaRPr lang="en-US" sz="280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dirty="0"/>
              <a:t>Row Reduction Algorithm </a:t>
            </a:r>
            <a:r>
              <a:rPr lang="en-US" dirty="0" smtClean="0"/>
              <a:t>- 2</a:t>
            </a:r>
            <a:endParaRPr lang="en-US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r>
              <a:rPr lang="en-US" sz="2800" dirty="0" smtClean="0">
                <a:sym typeface="Symbol" pitchFamily="18" charset="2"/>
              </a:rPr>
              <a:t>Step </a:t>
            </a:r>
            <a:r>
              <a:rPr lang="en-US" sz="2800" dirty="0">
                <a:sym typeface="Symbol" pitchFamily="18" charset="2"/>
              </a:rPr>
              <a:t>1: Start with the left-most non-zero column; it will be the pivot column. </a:t>
            </a:r>
          </a:p>
          <a:p>
            <a:r>
              <a:rPr lang="en-US" sz="2800" dirty="0">
                <a:sym typeface="Symbol" pitchFamily="18" charset="2"/>
              </a:rPr>
              <a:t>Step 2: Use an interchange operation to make the top element of the pivot column non-zero (this will be the pivot position). </a:t>
            </a:r>
          </a:p>
          <a:p>
            <a:r>
              <a:rPr lang="en-US" sz="2800" dirty="0">
                <a:sym typeface="Symbol" pitchFamily="18" charset="2"/>
              </a:rPr>
              <a:t>Step 3: Use replacement operations to make all entries in the pivot column below the pivot position as </a:t>
            </a:r>
            <a:r>
              <a:rPr lang="en-US" sz="2800" dirty="0" smtClean="0">
                <a:sym typeface="Symbol" pitchFamily="18" charset="2"/>
              </a:rPr>
              <a:t>0’s.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Step 4: Cover the row containing the pivot position and all rows above it. Repeat Steps 1 to 4 for all rows below until all the non-zero rows have been processed.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ym typeface="Symbol" pitchFamily="18" charset="2"/>
              </a:rPr>
              <a:t>   </a:t>
            </a:r>
            <a:r>
              <a:rPr lang="en-US" sz="2800" b="1" dirty="0" smtClean="0">
                <a:sym typeface="Symbol" pitchFamily="18" charset="2"/>
              </a:rPr>
              <a:t>(Steps 1 to 4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b="1" dirty="0" smtClean="0">
                <a:sym typeface="Symbol" pitchFamily="18" charset="2"/>
              </a:rPr>
              <a:t>constitute the forward phase, which produces a matrix in echelon form</a:t>
            </a:r>
            <a:r>
              <a:rPr lang="en-US" sz="2800" dirty="0" smtClean="0">
                <a:sym typeface="Symbol" pitchFamily="18" charset="2"/>
              </a:rPr>
              <a:t>  - this portion is referred to as </a:t>
            </a:r>
            <a:r>
              <a:rPr lang="en-US" sz="2800" b="1" i="1" dirty="0" smtClean="0">
                <a:sym typeface="Symbol" pitchFamily="18" charset="2"/>
              </a:rPr>
              <a:t>Gaussian Reduction </a:t>
            </a:r>
            <a:r>
              <a:rPr lang="en-US" sz="2800" dirty="0" smtClean="0">
                <a:sym typeface="Symbol" pitchFamily="18" charset="2"/>
              </a:rPr>
              <a:t>or </a:t>
            </a:r>
            <a:r>
              <a:rPr lang="en-US" sz="2800" b="1" i="1" dirty="0" smtClean="0">
                <a:sym typeface="Symbol" pitchFamily="18" charset="2"/>
              </a:rPr>
              <a:t>Gaussian Elimination</a:t>
            </a:r>
            <a:r>
              <a:rPr lang="en-US" sz="2800" b="1" dirty="0" smtClean="0">
                <a:sym typeface="Symbol" pitchFamily="18" charset="2"/>
              </a:rPr>
              <a:t>)</a:t>
            </a:r>
          </a:p>
          <a:p>
            <a:endParaRPr lang="en-US" sz="240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dirty="0"/>
              <a:t>Row Reduction Algorithm -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Step </a:t>
            </a:r>
            <a:r>
              <a:rPr lang="en-US" sz="2800" dirty="0">
                <a:sym typeface="Symbol" pitchFamily="18" charset="2"/>
              </a:rPr>
              <a:t>5: Use scaling operations to make all the pivot elements 1. </a:t>
            </a:r>
            <a:endParaRPr lang="en-US" sz="2800" i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800" i="1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Step 6: Starting with the </a:t>
            </a:r>
            <a:r>
              <a:rPr lang="en-US" sz="2800" b="1" dirty="0">
                <a:sym typeface="Symbol" pitchFamily="18" charset="2"/>
              </a:rPr>
              <a:t>right-most</a:t>
            </a:r>
            <a:r>
              <a:rPr lang="en-US" sz="2800" dirty="0">
                <a:sym typeface="Symbol" pitchFamily="18" charset="2"/>
              </a:rPr>
              <a:t> pivot, create zeroes in the entire column above </a:t>
            </a:r>
            <a:r>
              <a:rPr lang="en-US" sz="2800" dirty="0" smtClean="0">
                <a:sym typeface="Symbol" pitchFamily="18" charset="2"/>
              </a:rPr>
              <a:t>it, using replacement operations. </a:t>
            </a:r>
            <a:r>
              <a:rPr lang="en-US" sz="2800" dirty="0">
                <a:sym typeface="Symbol" pitchFamily="18" charset="2"/>
              </a:rPr>
              <a:t>Repeat this step moving leftward and upward.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   </a:t>
            </a:r>
            <a:endParaRPr lang="en-US" sz="2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2800" b="1" dirty="0" smtClean="0">
                <a:sym typeface="Symbol" pitchFamily="18" charset="2"/>
              </a:rPr>
              <a:t>(</a:t>
            </a:r>
            <a:r>
              <a:rPr lang="en-US" sz="2800" b="1" dirty="0">
                <a:sym typeface="Symbol" pitchFamily="18" charset="2"/>
              </a:rPr>
              <a:t>Steps 5 and 6 constitute the backward phase, which  </a:t>
            </a:r>
            <a:r>
              <a:rPr lang="en-US" sz="2800" b="1" dirty="0" smtClean="0">
                <a:sym typeface="Symbol" pitchFamily="18" charset="2"/>
              </a:rPr>
              <a:t>produces </a:t>
            </a:r>
            <a:r>
              <a:rPr lang="en-US" sz="2800" b="1" dirty="0">
                <a:sym typeface="Symbol" pitchFamily="18" charset="2"/>
              </a:rPr>
              <a:t>an RREF matrix </a:t>
            </a:r>
            <a:r>
              <a:rPr lang="en-US" sz="2800" b="1" dirty="0" smtClean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b="1" dirty="0" smtClean="0">
                <a:sym typeface="Symbol" pitchFamily="18" charset="2"/>
              </a:rPr>
              <a:t>Note</a:t>
            </a:r>
            <a:r>
              <a:rPr lang="en-US" sz="2800" dirty="0" smtClean="0">
                <a:sym typeface="Symbol" pitchFamily="18" charset="2"/>
              </a:rPr>
              <a:t>: The Algorithm will stop after a finite number of steps. When it stops, we have obtained an RREF matrix</a:t>
            </a:r>
            <a:r>
              <a:rPr lang="en-US" sz="2800" dirty="0" smtClean="0">
                <a:sym typeface="Symbol" pitchFamily="18" charset="2"/>
              </a:rPr>
              <a:t>. </a:t>
            </a:r>
            <a:endParaRPr lang="en-US" sz="2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b="1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b="1">
                <a:sym typeface="Symbol" pitchFamily="18" charset="2"/>
              </a:rPr>
              <a:t>Conclusion 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Definition: If A and B are </a:t>
            </a:r>
            <a:r>
              <a:rPr lang="en-US" dirty="0" err="1" smtClean="0">
                <a:sym typeface="Symbol" pitchFamily="18" charset="2"/>
              </a:rPr>
              <a:t>mn</a:t>
            </a:r>
            <a:r>
              <a:rPr lang="en-US" dirty="0" smtClean="0">
                <a:sym typeface="Symbol" pitchFamily="18" charset="2"/>
              </a:rPr>
              <a:t> matrices, we say that B is </a:t>
            </a:r>
            <a:r>
              <a:rPr lang="en-US" b="1" dirty="0" smtClean="0">
                <a:sym typeface="Symbol" pitchFamily="18" charset="2"/>
              </a:rPr>
              <a:t>row equivalent</a:t>
            </a:r>
            <a:r>
              <a:rPr lang="en-US" dirty="0" smtClean="0">
                <a:sym typeface="Symbol" pitchFamily="18" charset="2"/>
              </a:rPr>
              <a:t> to A if B can be obtained from A by a </a:t>
            </a:r>
            <a:r>
              <a:rPr lang="en-US" b="1" dirty="0" smtClean="0">
                <a:sym typeface="Symbol" pitchFamily="18" charset="2"/>
              </a:rPr>
              <a:t>finite sequence of row operations.</a:t>
            </a:r>
          </a:p>
          <a:p>
            <a:r>
              <a:rPr lang="en-US" b="1" dirty="0" smtClean="0">
                <a:sym typeface="Symbol" pitchFamily="18" charset="2"/>
              </a:rPr>
              <a:t>Proposition 1: </a:t>
            </a:r>
            <a:r>
              <a:rPr lang="en-US" dirty="0" smtClean="0">
                <a:sym typeface="Symbol" pitchFamily="18" charset="2"/>
              </a:rPr>
              <a:t>Given any </a:t>
            </a:r>
            <a:r>
              <a:rPr lang="en-US" dirty="0" err="1" smtClean="0">
                <a:sym typeface="Symbol" pitchFamily="18" charset="2"/>
              </a:rPr>
              <a:t>m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>
                <a:sym typeface="Symbol" pitchFamily="18" charset="2"/>
              </a:rPr>
              <a:t> matrix </a:t>
            </a:r>
            <a:r>
              <a:rPr lang="en-US" dirty="0" smtClean="0">
                <a:sym typeface="Symbol" pitchFamily="18" charset="2"/>
              </a:rPr>
              <a:t>A, there exists an RREF matrix which is row-equivalent </a:t>
            </a:r>
            <a:r>
              <a:rPr lang="en-US" dirty="0">
                <a:sym typeface="Symbol" pitchFamily="18" charset="2"/>
              </a:rPr>
              <a:t>to </a:t>
            </a:r>
            <a:r>
              <a:rPr lang="en-US" dirty="0" smtClean="0">
                <a:sym typeface="Symbol" pitchFamily="18" charset="2"/>
              </a:rPr>
              <a:t>A. </a:t>
            </a:r>
          </a:p>
          <a:p>
            <a:r>
              <a:rPr lang="en-US" sz="2800" dirty="0" smtClean="0">
                <a:sym typeface="Symbol" pitchFamily="18" charset="2"/>
              </a:rPr>
              <a:t>Proof</a:t>
            </a:r>
            <a:r>
              <a:rPr lang="en-US" sz="2800" dirty="0">
                <a:sym typeface="Symbol" pitchFamily="18" charset="2"/>
              </a:rPr>
              <a:t>: The proof is supplied by the above </a:t>
            </a:r>
            <a:r>
              <a:rPr lang="en-US" sz="2800" dirty="0" smtClean="0">
                <a:sym typeface="Symbol" pitchFamily="18" charset="2"/>
              </a:rPr>
              <a:t>algorithm, i.e. we have given a constructive proof, rather than a pure existence proof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r>
              <a:rPr lang="en-US" sz="2800" dirty="0" smtClean="0">
                <a:sym typeface="Symbol" pitchFamily="18" charset="2"/>
              </a:rPr>
              <a:t>Note: the algorithm also produces an echelon form matrix row-equivalent to A on the way; this is needed in some applications.</a:t>
            </a:r>
            <a:r>
              <a:rPr lang="en-US" sz="2800" dirty="0">
                <a:sym typeface="Symbol" pitchFamily="18" charset="2"/>
              </a:rPr>
              <a:t/>
            </a:r>
            <a:br>
              <a:rPr lang="en-US" sz="2800" dirty="0">
                <a:sym typeface="Symbol" pitchFamily="18" charset="2"/>
              </a:rPr>
            </a:b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793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Elementary Row Operations </vt:lpstr>
      <vt:lpstr>2 Special Types of Matrices - 1 </vt:lpstr>
      <vt:lpstr>2 Special Types of Matrices - 2 </vt:lpstr>
      <vt:lpstr>Row Reduction Algorithm -1</vt:lpstr>
      <vt:lpstr>Row Reduction Algorithm - 2</vt:lpstr>
      <vt:lpstr>Row Reduction Algorithm - 3</vt:lpstr>
      <vt:lpstr>Conclusion 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367</cp:revision>
  <dcterms:created xsi:type="dcterms:W3CDTF">2001-08-16T03:34:40Z</dcterms:created>
  <dcterms:modified xsi:type="dcterms:W3CDTF">2018-08-07T06:44:32Z</dcterms:modified>
</cp:coreProperties>
</file>