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6"/>
  </p:handoutMasterIdLst>
  <p:sldIdLst>
    <p:sldId id="507" r:id="rId2"/>
    <p:sldId id="510" r:id="rId3"/>
    <p:sldId id="511" r:id="rId4"/>
    <p:sldId id="512" r:id="rId5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954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Reminder: Conclusion of Tuesday’s Lecture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Definition: If A and B are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matrices, we say that B is </a:t>
            </a:r>
            <a:r>
              <a:rPr lang="en-US" b="1" dirty="0" smtClean="0">
                <a:sym typeface="Symbol" pitchFamily="18" charset="2"/>
              </a:rPr>
              <a:t>row equivalent</a:t>
            </a:r>
            <a:r>
              <a:rPr lang="en-US" dirty="0" smtClean="0">
                <a:sym typeface="Symbol" pitchFamily="18" charset="2"/>
              </a:rPr>
              <a:t> to A if B can be obtained from A by a </a:t>
            </a:r>
            <a:r>
              <a:rPr lang="en-US" b="1" dirty="0" smtClean="0">
                <a:sym typeface="Symbol" pitchFamily="18" charset="2"/>
              </a:rPr>
              <a:t>finite sequence of row operations.</a:t>
            </a:r>
          </a:p>
          <a:p>
            <a:r>
              <a:rPr lang="en-US" b="1" dirty="0" smtClean="0">
                <a:sym typeface="Symbol" pitchFamily="18" charset="2"/>
              </a:rPr>
              <a:t>Proposition 1: </a:t>
            </a:r>
            <a:r>
              <a:rPr lang="en-US" dirty="0" smtClean="0">
                <a:sym typeface="Symbol" pitchFamily="18" charset="2"/>
              </a:rPr>
              <a:t>Given any 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</a:t>
            </a:r>
            <a:r>
              <a:rPr lang="en-US" dirty="0" smtClean="0">
                <a:sym typeface="Symbol" pitchFamily="18" charset="2"/>
              </a:rPr>
              <a:t>A, there exists an RREF matrix which is row-equivalent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A. </a:t>
            </a:r>
          </a:p>
          <a:p>
            <a:r>
              <a:rPr lang="en-US" dirty="0" smtClean="0">
                <a:sym typeface="Symbol" pitchFamily="18" charset="2"/>
              </a:rPr>
              <a:t>Proof</a:t>
            </a:r>
            <a:r>
              <a:rPr lang="en-US" dirty="0">
                <a:sym typeface="Symbol" pitchFamily="18" charset="2"/>
              </a:rPr>
              <a:t>: The proof is supplied by the above </a:t>
            </a:r>
            <a:r>
              <a:rPr lang="en-US" dirty="0" smtClean="0">
                <a:sym typeface="Symbol" pitchFamily="18" charset="2"/>
              </a:rPr>
              <a:t>algorithm, i.e. we have given a constructive proof, rather than a pure existence proof.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Row Equivalence - 1 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Proposition 2:</a:t>
            </a:r>
            <a:r>
              <a:rPr lang="en-US" sz="2800" dirty="0" smtClean="0">
                <a:sym typeface="Symbol" pitchFamily="18" charset="2"/>
              </a:rPr>
              <a:t> Row equivalence is an equivalence relation on the set </a:t>
            </a:r>
            <a:r>
              <a:rPr lang="en-US" sz="2800" dirty="0" err="1" smtClean="0">
                <a:latin typeface="Castellar" pitchFamily="18" charset="0"/>
              </a:rPr>
              <a:t>R</a:t>
            </a:r>
            <a:r>
              <a:rPr lang="en-US" sz="2800" baseline="300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of </a:t>
            </a:r>
            <a:r>
              <a:rPr lang="en-US" sz="28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matrices with entries from the field </a:t>
            </a:r>
            <a:r>
              <a:rPr lang="en-US" sz="2800" dirty="0" smtClean="0">
                <a:latin typeface="Castellar" pitchFamily="18" charset="0"/>
              </a:rPr>
              <a:t>R </a:t>
            </a:r>
            <a:r>
              <a:rPr lang="en-US" sz="2800" dirty="0" smtClean="0">
                <a:sym typeface="Symbol" pitchFamily="18" charset="2"/>
              </a:rPr>
              <a:t>of real numbers. </a:t>
            </a:r>
          </a:p>
          <a:p>
            <a:r>
              <a:rPr lang="en-US" sz="2400" dirty="0" smtClean="0">
                <a:sym typeface="Symbol" pitchFamily="18" charset="2"/>
              </a:rPr>
              <a:t>NB: Later on we will occasionally work with the field of complex numbers </a:t>
            </a:r>
            <a:r>
              <a:rPr lang="en-US" sz="2400" dirty="0" smtClean="0">
                <a:latin typeface="Castellar" pitchFamily="18" charset="0"/>
              </a:rPr>
              <a:t>C</a:t>
            </a:r>
            <a:r>
              <a:rPr lang="en-US" sz="2400" dirty="0" smtClean="0">
                <a:sym typeface="Symbol" pitchFamily="18" charset="2"/>
              </a:rPr>
              <a:t>. , i.e. we will take matrices with complex entries. Proposition 2 will continue to hold with </a:t>
            </a:r>
            <a:r>
              <a:rPr lang="en-US" sz="2400" dirty="0" smtClean="0">
                <a:latin typeface="Castellar" pitchFamily="18" charset="0"/>
              </a:rPr>
              <a:t>R </a:t>
            </a:r>
            <a:r>
              <a:rPr lang="en-US" sz="2400" dirty="0" smtClean="0">
                <a:sym typeface="Symbol" pitchFamily="18" charset="2"/>
              </a:rPr>
              <a:t>replaced by </a:t>
            </a:r>
            <a:r>
              <a:rPr lang="en-US" sz="2400" dirty="0" smtClean="0">
                <a:latin typeface="Castellar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Proof of above proposition is left as an exercise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try it yourself !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400" b="1" dirty="0" smtClean="0">
                <a:sym typeface="Symbol" pitchFamily="18" charset="2"/>
              </a:rPr>
              <a:t>Remark 1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Recall that every equivalence relation induces a </a:t>
            </a:r>
            <a:r>
              <a:rPr lang="en-US" sz="2400" b="1" dirty="0">
                <a:sym typeface="Symbol" pitchFamily="18" charset="2"/>
              </a:rPr>
              <a:t>partition</a:t>
            </a:r>
            <a:r>
              <a:rPr lang="en-US" sz="2400" dirty="0">
                <a:sym typeface="Symbol" pitchFamily="18" charset="2"/>
              </a:rPr>
              <a:t> of the underlying set, the parts of the partition being the equivalence </a:t>
            </a:r>
            <a:r>
              <a:rPr lang="en-US" sz="2400" dirty="0" smtClean="0">
                <a:sym typeface="Symbol" pitchFamily="18" charset="2"/>
              </a:rPr>
              <a:t>classes, i.e. the equivalence classes are pair-wise disjoint subsets whose union is the whole set. Conversely, given any partition of a set, there exists a corresponding equivalence relation</a:t>
            </a:r>
            <a:r>
              <a:rPr lang="en-US" sz="2400" dirty="0" smtClean="0">
                <a:sym typeface="Symbol" pitchFamily="18" charset="2"/>
              </a:rPr>
              <a:t>. (</a:t>
            </a:r>
            <a:r>
              <a:rPr lang="en-US" sz="2400" i="1" dirty="0" smtClean="0">
                <a:sym typeface="Symbol" pitchFamily="18" charset="2"/>
              </a:rPr>
              <a:t>Again, try to justify this remark yourself !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Row Equivalence  - 2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Remark 2</a:t>
            </a:r>
            <a:r>
              <a:rPr lang="en-US" sz="2800" dirty="0" smtClean="0">
                <a:sym typeface="Symbol" pitchFamily="18" charset="2"/>
              </a:rPr>
              <a:t>: In fact, the RREF matrix of any given matrix is unique, i.e. a matrix cannot be row-equivalent to two distinct RREF matrices. Alternatively, two distinct RREF matrices cannot be row-equivalent to each other. </a:t>
            </a:r>
          </a:p>
          <a:p>
            <a:r>
              <a:rPr lang="en-US" sz="2800" dirty="0" smtClean="0">
                <a:sym typeface="Symbol" pitchFamily="18" charset="2"/>
              </a:rPr>
              <a:t>Remark 2 is very important, and is one of the reasons why the RREF matrix is so useful.  We shall see a proof of Remark 2 later (it requires some concepts which we haven’t yet studied).</a:t>
            </a:r>
          </a:p>
          <a:p>
            <a:r>
              <a:rPr lang="en-US" sz="2800" b="1" dirty="0" smtClean="0">
                <a:sym typeface="Symbol" pitchFamily="18" charset="2"/>
              </a:rPr>
              <a:t>Concluding Remark</a:t>
            </a:r>
            <a:r>
              <a:rPr lang="en-US" sz="2800" dirty="0" smtClean="0">
                <a:sym typeface="Symbol" pitchFamily="18" charset="2"/>
              </a:rPr>
              <a:t>: So, inside each equivalence class for this equivalence relation, there is a distinctive member, i.e. the one and only RREF matrix in it. This fact can be used to determine whether two matrices are row-equivalent to each other. </a:t>
            </a: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b="1" smtClean="0">
                <a:sym typeface="Symbol" pitchFamily="18" charset="2"/>
              </a:rPr>
              <a:t>Application to Determinants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Determinants</a:t>
            </a:r>
            <a:r>
              <a:rPr lang="en-US" sz="2800" dirty="0" smtClean="0">
                <a:sym typeface="Symbol" pitchFamily="18" charset="2"/>
              </a:rPr>
              <a:t>: We will not formally discuss determinants till later. But we note the following: If A is an </a:t>
            </a:r>
            <a:r>
              <a:rPr lang="en-US" sz="2800" dirty="0" err="1" smtClean="0">
                <a:sym typeface="Symbol" pitchFamily="18" charset="2"/>
              </a:rPr>
              <a:t>n</a:t>
            </a:r>
            <a:r>
              <a:rPr lang="en-US" sz="2800" dirty="0" err="1" smtClean="0">
                <a:sym typeface="Symbol"/>
              </a:rPr>
              <a:t>n</a:t>
            </a:r>
            <a:r>
              <a:rPr lang="en-US" sz="2800" dirty="0" smtClean="0">
                <a:sym typeface="Symbol"/>
              </a:rPr>
              <a:t> matrix, and B is an </a:t>
            </a:r>
            <a:r>
              <a:rPr lang="en-US" sz="2800" dirty="0" smtClean="0">
                <a:sym typeface="Symbol"/>
              </a:rPr>
              <a:t>echelon form </a:t>
            </a:r>
            <a:r>
              <a:rPr lang="en-US" sz="2800" dirty="0" err="1" smtClean="0">
                <a:sym typeface="Symbol" pitchFamily="18" charset="2"/>
              </a:rPr>
              <a:t>n</a:t>
            </a:r>
            <a:r>
              <a:rPr lang="en-US" sz="2800" dirty="0" err="1">
                <a:sym typeface="Symbol"/>
              </a:rPr>
              <a:t>n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matrix obtained from A by Gaussian reduction, </a:t>
            </a:r>
            <a:r>
              <a:rPr lang="en-US" sz="2800" b="1" i="1" dirty="0" smtClean="0">
                <a:sym typeface="Symbol"/>
              </a:rPr>
              <a:t>without applying any scaling operations</a:t>
            </a:r>
            <a:r>
              <a:rPr lang="en-US" sz="2800" dirty="0" smtClean="0">
                <a:sym typeface="Symbol"/>
              </a:rPr>
              <a:t>, then </a:t>
            </a:r>
            <a:r>
              <a:rPr lang="en-US" sz="2800" dirty="0" err="1" smtClean="0">
                <a:sym typeface="Symbol"/>
              </a:rPr>
              <a:t>det</a:t>
            </a:r>
            <a:r>
              <a:rPr lang="en-US" sz="2800" dirty="0" smtClean="0">
                <a:sym typeface="Symbol"/>
              </a:rPr>
              <a:t>(A) = ( 1)</a:t>
            </a:r>
            <a:r>
              <a:rPr lang="en-US" sz="2800" baseline="30000" dirty="0" smtClean="0">
                <a:sym typeface="Symbol"/>
              </a:rPr>
              <a:t>k </a:t>
            </a:r>
            <a:r>
              <a:rPr lang="en-US" sz="2800" dirty="0" err="1" smtClean="0">
                <a:sym typeface="Symbol"/>
              </a:rPr>
              <a:t>det</a:t>
            </a:r>
            <a:r>
              <a:rPr lang="en-US" sz="2800" dirty="0" smtClean="0">
                <a:sym typeface="Symbol"/>
              </a:rPr>
              <a:t>(B) =</a:t>
            </a:r>
            <a:r>
              <a:rPr lang="en-US" sz="2800" dirty="0">
                <a:sym typeface="Symbol"/>
              </a:rPr>
              <a:t> ( </a:t>
            </a:r>
            <a:r>
              <a:rPr lang="en-US" sz="2800" dirty="0" smtClean="0">
                <a:sym typeface="Symbol"/>
              </a:rPr>
              <a:t>1)</a:t>
            </a:r>
            <a:r>
              <a:rPr lang="en-US" sz="2800" baseline="30000" dirty="0" smtClean="0">
                <a:sym typeface="Symbol"/>
              </a:rPr>
              <a:t>k </a:t>
            </a:r>
            <a:r>
              <a:rPr lang="en-US" sz="2800" dirty="0" smtClean="0">
                <a:sym typeface="Symbol"/>
              </a:rPr>
              <a:t>b</a:t>
            </a:r>
            <a:r>
              <a:rPr lang="en-US" sz="2800" baseline="-25000" dirty="0" smtClean="0">
                <a:sym typeface="Symbol"/>
              </a:rPr>
              <a:t>11</a:t>
            </a:r>
            <a:r>
              <a:rPr lang="en-US" sz="2800" dirty="0" smtClean="0">
                <a:sym typeface="Symbol"/>
              </a:rPr>
              <a:t>b</a:t>
            </a:r>
            <a:r>
              <a:rPr lang="en-US" sz="2800" baseline="-25000" dirty="0" smtClean="0">
                <a:sym typeface="Symbol"/>
              </a:rPr>
              <a:t>22</a:t>
            </a:r>
            <a:r>
              <a:rPr lang="en-US" sz="2800" dirty="0" smtClean="0">
                <a:sym typeface="Symbol"/>
              </a:rPr>
              <a:t>…..</a:t>
            </a:r>
            <a:r>
              <a:rPr lang="en-US" sz="2800" dirty="0" err="1" smtClean="0">
                <a:sym typeface="Symbol"/>
              </a:rPr>
              <a:t>b</a:t>
            </a:r>
            <a:r>
              <a:rPr lang="en-US" sz="2800" baseline="-25000" dirty="0" err="1" smtClean="0">
                <a:sym typeface="Symbol"/>
              </a:rPr>
              <a:t>nn</a:t>
            </a:r>
            <a:r>
              <a:rPr lang="en-US" sz="2800" dirty="0" smtClean="0">
                <a:sym typeface="Symbol"/>
              </a:rPr>
              <a:t>, where k = number of interchange operations applied. This is the preferred algorithm to calculate the determinant. That is why in software for matrix calculations, </a:t>
            </a:r>
            <a:r>
              <a:rPr lang="en-US" sz="2800" dirty="0" smtClean="0">
                <a:sym typeface="Symbol"/>
              </a:rPr>
              <a:t>the </a:t>
            </a:r>
            <a:r>
              <a:rPr lang="en-US" sz="2800" dirty="0" smtClean="0">
                <a:sym typeface="Symbol"/>
              </a:rPr>
              <a:t>two phases </a:t>
            </a:r>
            <a:r>
              <a:rPr lang="en-US" sz="2800" dirty="0" smtClean="0">
                <a:sym typeface="Symbol"/>
              </a:rPr>
              <a:t>of the Row Reduction algorithm are </a:t>
            </a:r>
            <a:r>
              <a:rPr lang="en-US" sz="2800" dirty="0" smtClean="0">
                <a:sym typeface="Symbol"/>
              </a:rPr>
              <a:t>carried out separately; we can obtain the determinant on the way. </a:t>
            </a:r>
            <a:endParaRPr lang="en-US" sz="2800" dirty="0" smtClean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6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498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Reminder: Conclusion of Tuesday’s Lecture</vt:lpstr>
      <vt:lpstr>Row Equivalence - 1 </vt:lpstr>
      <vt:lpstr>Row Equivalence  - 2</vt:lpstr>
      <vt:lpstr>Application to Determinants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371</cp:revision>
  <cp:lastPrinted>2018-08-07T07:15:09Z</cp:lastPrinted>
  <dcterms:created xsi:type="dcterms:W3CDTF">2001-08-16T03:34:40Z</dcterms:created>
  <dcterms:modified xsi:type="dcterms:W3CDTF">2018-08-08T11:25:14Z</dcterms:modified>
</cp:coreProperties>
</file>